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258" r:id="rId4"/>
    <p:sldId id="259" r:id="rId5"/>
    <p:sldId id="260" r:id="rId6"/>
    <p:sldId id="261" r:id="rId7"/>
    <p:sldId id="364" r:id="rId9"/>
    <p:sldId id="361" r:id="rId10"/>
    <p:sldId id="374" r:id="rId11"/>
    <p:sldId id="262" r:id="rId12"/>
    <p:sldId id="363" r:id="rId13"/>
    <p:sldId id="422" r:id="rId14"/>
    <p:sldId id="362" r:id="rId15"/>
    <p:sldId id="423" r:id="rId16"/>
    <p:sldId id="355" r:id="rId17"/>
    <p:sldId id="375" r:id="rId18"/>
    <p:sldId id="264" r:id="rId19"/>
    <p:sldId id="265" r:id="rId20"/>
    <p:sldId id="266" r:id="rId21"/>
    <p:sldId id="376" r:id="rId22"/>
    <p:sldId id="377" r:id="rId23"/>
    <p:sldId id="378" r:id="rId24"/>
    <p:sldId id="379" r:id="rId25"/>
    <p:sldId id="267" r:id="rId26"/>
    <p:sldId id="269" r:id="rId27"/>
    <p:sldId id="342" r:id="rId28"/>
    <p:sldId id="270" r:id="rId29"/>
    <p:sldId id="271" r:id="rId30"/>
    <p:sldId id="357" r:id="rId31"/>
    <p:sldId id="272" r:id="rId32"/>
    <p:sldId id="331" r:id="rId33"/>
    <p:sldId id="365" r:id="rId34"/>
    <p:sldId id="276" r:id="rId35"/>
    <p:sldId id="277" r:id="rId36"/>
    <p:sldId id="278" r:id="rId37"/>
    <p:sldId id="279" r:id="rId38"/>
    <p:sldId id="367" r:id="rId39"/>
    <p:sldId id="373" r:id="rId40"/>
    <p:sldId id="366" r:id="rId41"/>
    <p:sldId id="358" r:id="rId42"/>
    <p:sldId id="359" r:id="rId43"/>
    <p:sldId id="280" r:id="rId44"/>
    <p:sldId id="281" r:id="rId45"/>
    <p:sldId id="344" r:id="rId46"/>
    <p:sldId id="345" r:id="rId47"/>
    <p:sldId id="284" r:id="rId48"/>
    <p:sldId id="285" r:id="rId49"/>
    <p:sldId id="286" r:id="rId50"/>
    <p:sldId id="287" r:id="rId51"/>
    <p:sldId id="288" r:id="rId52"/>
    <p:sldId id="289" r:id="rId53"/>
    <p:sldId id="290" r:id="rId54"/>
    <p:sldId id="424" r:id="rId55"/>
    <p:sldId id="333" r:id="rId56"/>
    <p:sldId id="369" r:id="rId57"/>
    <p:sldId id="425" r:id="rId58"/>
    <p:sldId id="291" r:id="rId59"/>
    <p:sldId id="380" r:id="rId60"/>
    <p:sldId id="426" r:id="rId61"/>
    <p:sldId id="368" r:id="rId62"/>
    <p:sldId id="427" r:id="rId63"/>
    <p:sldId id="371" r:id="rId64"/>
    <p:sldId id="292" r:id="rId65"/>
    <p:sldId id="383" r:id="rId66"/>
    <p:sldId id="384" r:id="rId67"/>
    <p:sldId id="293" r:id="rId68"/>
    <p:sldId id="385" r:id="rId69"/>
    <p:sldId id="370" r:id="rId70"/>
    <p:sldId id="428" r:id="rId71"/>
    <p:sldId id="346" r:id="rId72"/>
    <p:sldId id="347" r:id="rId73"/>
    <p:sldId id="348" r:id="rId74"/>
    <p:sldId id="349" r:id="rId75"/>
    <p:sldId id="386" r:id="rId76"/>
    <p:sldId id="387" r:id="rId77"/>
    <p:sldId id="334" r:id="rId78"/>
    <p:sldId id="335" r:id="rId79"/>
    <p:sldId id="336" r:id="rId80"/>
    <p:sldId id="429" r:id="rId81"/>
    <p:sldId id="389" r:id="rId82"/>
    <p:sldId id="430" r:id="rId83"/>
    <p:sldId id="352" r:id="rId84"/>
    <p:sldId id="353" r:id="rId85"/>
    <p:sldId id="339" r:id="rId86"/>
    <p:sldId id="340" r:id="rId87"/>
    <p:sldId id="559" r:id="rId88"/>
    <p:sldId id="560" r:id="rId89"/>
    <p:sldId id="561" r:id="rId90"/>
    <p:sldId id="562" r:id="rId91"/>
    <p:sldId id="563" r:id="rId92"/>
    <p:sldId id="564" r:id="rId93"/>
    <p:sldId id="565" r:id="rId94"/>
    <p:sldId id="566" r:id="rId95"/>
    <p:sldId id="350" r:id="rId96"/>
    <p:sldId id="301" r:id="rId97"/>
    <p:sldId id="302" r:id="rId98"/>
    <p:sldId id="558" r:id="rId99"/>
    <p:sldId id="432" r:id="rId100"/>
    <p:sldId id="431" r:id="rId101"/>
    <p:sldId id="305" r:id="rId102"/>
    <p:sldId id="306" r:id="rId103"/>
    <p:sldId id="307" r:id="rId104"/>
    <p:sldId id="308" r:id="rId105"/>
    <p:sldId id="390" r:id="rId106"/>
    <p:sldId id="309" r:id="rId107"/>
    <p:sldId id="391" r:id="rId108"/>
    <p:sldId id="392" r:id="rId109"/>
    <p:sldId id="393" r:id="rId110"/>
    <p:sldId id="394" r:id="rId111"/>
    <p:sldId id="395" r:id="rId112"/>
    <p:sldId id="396" r:id="rId113"/>
    <p:sldId id="310" r:id="rId114"/>
    <p:sldId id="434" r:id="rId115"/>
    <p:sldId id="311" r:id="rId116"/>
    <p:sldId id="398" r:id="rId117"/>
    <p:sldId id="399" r:id="rId118"/>
    <p:sldId id="433" r:id="rId119"/>
    <p:sldId id="400" r:id="rId120"/>
    <p:sldId id="401" r:id="rId121"/>
    <p:sldId id="402" r:id="rId122"/>
    <p:sldId id="436" r:id="rId123"/>
    <p:sldId id="437" r:id="rId124"/>
    <p:sldId id="438" r:id="rId125"/>
    <p:sldId id="403" r:id="rId126"/>
    <p:sldId id="439" r:id="rId127"/>
    <p:sldId id="440" r:id="rId128"/>
    <p:sldId id="407" r:id="rId129"/>
    <p:sldId id="408" r:id="rId130"/>
    <p:sldId id="406" r:id="rId131"/>
    <p:sldId id="404" r:id="rId132"/>
    <p:sldId id="405" r:id="rId133"/>
    <p:sldId id="567" r:id="rId134"/>
    <p:sldId id="568" r:id="rId135"/>
    <p:sldId id="413" r:id="rId136"/>
    <p:sldId id="442" r:id="rId137"/>
    <p:sldId id="414" r:id="rId138"/>
    <p:sldId id="409" r:id="rId139"/>
    <p:sldId id="410" r:id="rId140"/>
    <p:sldId id="443" r:id="rId141"/>
    <p:sldId id="411" r:id="rId142"/>
    <p:sldId id="412" r:id="rId143"/>
    <p:sldId id="415" r:id="rId144"/>
    <p:sldId id="574" r:id="rId145"/>
    <p:sldId id="576" r:id="rId146"/>
    <p:sldId id="573" r:id="rId147"/>
    <p:sldId id="569" r:id="rId148"/>
    <p:sldId id="570" r:id="rId149"/>
    <p:sldId id="571" r:id="rId150"/>
    <p:sldId id="572" r:id="rId151"/>
    <p:sldId id="418" r:id="rId152"/>
    <p:sldId id="577" r:id="rId153"/>
    <p:sldId id="420" r:id="rId154"/>
    <p:sldId id="421" r:id="rId155"/>
    <p:sldId id="578" r:id="rId156"/>
  </p:sldIdLst>
  <p:sldSz cx="9144000" cy="6858000" type="screen4x3"/>
  <p:notesSz cx="6858000" cy="9144000"/>
  <p:custDataLst>
    <p:tags r:id="rId160"/>
  </p:custDataLst>
  <p:defaultTextStyle>
    <a:defPPr>
      <a:defRPr lang="zh-CN"/>
    </a:defPPr>
    <a:lvl1pPr marL="0" lvl="0"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Tahom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7434"/>
    <a:srgbClr val="009644"/>
    <a:srgbClr val="6666FF"/>
    <a:srgbClr val="00823B"/>
    <a:srgbClr val="336F3E"/>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8529" autoAdjust="0"/>
  </p:normalViewPr>
  <p:slideViewPr>
    <p:cSldViewPr showGuides="1">
      <p:cViewPr>
        <p:scale>
          <a:sx n="78" d="100"/>
          <a:sy n="78" d="100"/>
        </p:scale>
        <p:origin x="979" y="43"/>
      </p:cViewPr>
      <p:guideLst>
        <p:guide orient="horz" pos="2191"/>
        <p:guide pos="2882"/>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0" Type="http://schemas.openxmlformats.org/officeDocument/2006/relationships/tags" Target="tags/tag1.xml"/><Relationship Id="rId16" Type="http://schemas.openxmlformats.org/officeDocument/2006/relationships/slide" Target="slides/slide13.xml"/><Relationship Id="rId159" Type="http://schemas.openxmlformats.org/officeDocument/2006/relationships/tableStyles" Target="tableStyles.xml"/><Relationship Id="rId158" Type="http://schemas.openxmlformats.org/officeDocument/2006/relationships/viewProps" Target="viewProps.xml"/><Relationship Id="rId157" Type="http://schemas.openxmlformats.org/officeDocument/2006/relationships/presProps" Target="presProps.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spcBef>
                <a:spcPct val="0"/>
              </a:spcBef>
              <a:buClrTx/>
              <a:buSzTx/>
              <a:buFontTx/>
              <a:buNone/>
              <a:defRPr kumimoji="1" sz="1200" b="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1075"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spcBef>
                <a:spcPct val="0"/>
              </a:spcBef>
              <a:buClrTx/>
              <a:buSzTx/>
              <a:buFontTx/>
              <a:buNone/>
              <a:defRPr kumimoji="1" sz="1200" b="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4"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31077"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1078"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spcBef>
                <a:spcPct val="0"/>
              </a:spcBef>
              <a:buClrTx/>
              <a:buSzTx/>
              <a:buFontTx/>
              <a:buNone/>
              <a:defRPr kumimoji="1" sz="1200" b="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1079"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p>
            <a:pPr lvl="0" algn="r" eaLnBrk="1" hangingPunct="1">
              <a:buNone/>
            </a:pPr>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12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p:sp>
      <p:sp>
        <p:nvSpPr>
          <p:cNvPr id="87043"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870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p:sp>
      <p:sp>
        <p:nvSpPr>
          <p:cNvPr id="99331" name="文本占位符 2"/>
          <p:cNvSpPr>
            <a:spLocks noGrp="1"/>
          </p:cNvSpPr>
          <p:nvPr>
            <p:ph type="body"/>
          </p:nvPr>
        </p:nvSpPr>
        <p:spPr/>
        <p:txBody>
          <a:bodyPr wrap="square" lIns="91440" tIns="45720" rIns="91440" bIns="45720" anchor="t" anchorCtr="0"/>
          <a:lstStyle/>
          <a:p>
            <a:pPr lvl="0"/>
            <a:r>
              <a:rPr lang="zh-CN" altLang="en-US" dirty="0"/>
              <a:t>比如背单词，两个同学用同一本书。</a:t>
            </a:r>
            <a:r>
              <a:rPr lang="en-US" altLang="zh-CN" dirty="0"/>
              <a:t>A</a:t>
            </a:r>
            <a:r>
              <a:rPr lang="zh-CN" altLang="en-US" dirty="0"/>
              <a:t>同学背到了第</a:t>
            </a:r>
            <a:r>
              <a:rPr lang="en-US" altLang="zh-CN" dirty="0"/>
              <a:t>7</a:t>
            </a:r>
            <a:r>
              <a:rPr lang="zh-CN" altLang="en-US" dirty="0"/>
              <a:t>页，下次进房间准备背第</a:t>
            </a:r>
            <a:r>
              <a:rPr lang="en-US" altLang="zh-CN" dirty="0"/>
              <a:t>8</a:t>
            </a:r>
            <a:r>
              <a:rPr lang="zh-CN" altLang="en-US" dirty="0"/>
              <a:t>页。而</a:t>
            </a:r>
            <a:r>
              <a:rPr lang="en-US" altLang="zh-CN" dirty="0"/>
              <a:t>B</a:t>
            </a:r>
            <a:r>
              <a:rPr lang="zh-CN" altLang="en-US" dirty="0"/>
              <a:t>同学背到了第</a:t>
            </a:r>
            <a:r>
              <a:rPr lang="en-US" altLang="zh-CN" dirty="0"/>
              <a:t>100</a:t>
            </a:r>
            <a:r>
              <a:rPr lang="zh-CN" altLang="en-US" dirty="0"/>
              <a:t>页，下次准备背</a:t>
            </a:r>
            <a:r>
              <a:rPr lang="en-US" altLang="zh-CN" dirty="0"/>
              <a:t>101</a:t>
            </a:r>
            <a:r>
              <a:rPr lang="zh-CN" altLang="en-US" dirty="0"/>
              <a:t>页。如果不加锁，</a:t>
            </a:r>
            <a:r>
              <a:rPr lang="en-US" altLang="zh-CN" dirty="0"/>
              <a:t>A</a:t>
            </a:r>
            <a:r>
              <a:rPr lang="zh-CN" altLang="en-US" dirty="0"/>
              <a:t>、</a:t>
            </a:r>
            <a:r>
              <a:rPr lang="en-US" altLang="zh-CN" dirty="0"/>
              <a:t>B</a:t>
            </a:r>
            <a:r>
              <a:rPr lang="zh-CN" altLang="en-US" dirty="0"/>
              <a:t>两个同学会互相争夺这本单词书的资源，到底从第</a:t>
            </a:r>
            <a:r>
              <a:rPr lang="en-US" altLang="zh-CN" dirty="0"/>
              <a:t>8</a:t>
            </a:r>
            <a:r>
              <a:rPr lang="zh-CN" altLang="en-US" dirty="0"/>
              <a:t>页开始还是从</a:t>
            </a:r>
            <a:r>
              <a:rPr lang="en-US" altLang="zh-CN" dirty="0"/>
              <a:t>101</a:t>
            </a:r>
            <a:r>
              <a:rPr lang="zh-CN" altLang="en-US" dirty="0"/>
              <a:t>页开始不一定。如果加锁了，则</a:t>
            </a:r>
            <a:r>
              <a:rPr lang="en-US" altLang="zh-CN" dirty="0"/>
              <a:t>A</a:t>
            </a:r>
            <a:r>
              <a:rPr lang="zh-CN" altLang="en-US" dirty="0"/>
              <a:t>可以从第</a:t>
            </a:r>
            <a:r>
              <a:rPr lang="en-US" altLang="zh-CN" dirty="0"/>
              <a:t>8</a:t>
            </a:r>
            <a:r>
              <a:rPr lang="zh-CN" altLang="en-US" dirty="0"/>
              <a:t>页开始获取资源，</a:t>
            </a:r>
            <a:r>
              <a:rPr lang="en-US" altLang="zh-CN" dirty="0"/>
              <a:t>A</a:t>
            </a:r>
            <a:r>
              <a:rPr lang="zh-CN" altLang="en-US" dirty="0"/>
              <a:t>背完之后</a:t>
            </a:r>
            <a:r>
              <a:rPr lang="en-US" altLang="zh-CN" dirty="0"/>
              <a:t>B</a:t>
            </a:r>
            <a:r>
              <a:rPr lang="zh-CN" altLang="en-US" dirty="0"/>
              <a:t>从</a:t>
            </a:r>
            <a:r>
              <a:rPr lang="en-US" altLang="zh-CN" dirty="0"/>
              <a:t>101</a:t>
            </a:r>
            <a:r>
              <a:rPr lang="zh-CN" altLang="en-US" dirty="0"/>
              <a:t>页开始。</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p:sp>
      <p:sp>
        <p:nvSpPr>
          <p:cNvPr id="135171"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351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p:sp>
      <p:sp>
        <p:nvSpPr>
          <p:cNvPr id="137219"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372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p:sp>
      <p:sp>
        <p:nvSpPr>
          <p:cNvPr id="145411"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454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
        <p:nvSpPr>
          <p:cNvPr id="14339" name="Rectangle 2"/>
          <p:cNvSpPr>
            <a:spLocks noGrp="1" noRot="1" noChangeAspect="1" noTextEdit="1"/>
          </p:cNvSpPr>
          <p:nvPr>
            <p:ph type="sldImg"/>
          </p:nvPr>
        </p:nvSpPr>
        <p:spPr/>
      </p:sp>
      <p:sp>
        <p:nvSpPr>
          <p:cNvPr id="14340" name="Rectangle 3"/>
          <p:cNvSpPr>
            <a:spLocks noGrp="1"/>
          </p:cNvSpPr>
          <p:nvPr>
            <p:ph type="body"/>
          </p:nvPr>
        </p:nvSpPr>
        <p:spPr/>
        <p:txBody>
          <a:bodyPr wrap="square" lIns="91440" tIns="45720" rIns="91440" bIns="45720" anchor="t" anchorCtr="0"/>
          <a:lstStyle/>
          <a:p>
            <a:pPr lvl="0" eaLnBrk="1" hangingPunct="1"/>
            <a:r>
              <a:rPr lang="en-US" altLang="zh-CN" dirty="0"/>
              <a:t>Linux</a:t>
            </a:r>
            <a:r>
              <a:rPr lang="zh-CN" altLang="en-US" dirty="0"/>
              <a:t>启动过程中，会启动</a:t>
            </a:r>
            <a:r>
              <a:rPr lang="en-US" altLang="zh-CN" dirty="0"/>
              <a:t>init</a:t>
            </a:r>
            <a:r>
              <a:rPr lang="zh-CN" altLang="en-US" dirty="0"/>
              <a:t>进程，</a:t>
            </a:r>
            <a:r>
              <a:rPr lang="en-US" altLang="zh-CN" dirty="0"/>
              <a:t>init</a:t>
            </a:r>
            <a:r>
              <a:rPr lang="zh-CN" altLang="en-US" dirty="0"/>
              <a:t>进程是所有进程的父进程，就是</a:t>
            </a:r>
            <a:r>
              <a:rPr lang="en-US" altLang="zh-CN" dirty="0"/>
              <a:t>1.</a:t>
            </a: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276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
        <p:nvSpPr>
          <p:cNvPr id="32771" name="Rectangle 2"/>
          <p:cNvSpPr>
            <a:spLocks noGrp="1" noRot="1" noChangeAspect="1" noTextEdit="1"/>
          </p:cNvSpPr>
          <p:nvPr>
            <p:ph type="sldImg"/>
          </p:nvPr>
        </p:nvSpPr>
        <p:spPr/>
      </p:sp>
      <p:sp>
        <p:nvSpPr>
          <p:cNvPr id="32772" name="Rectangle 3"/>
          <p:cNvSpPr>
            <a:spLocks noGrp="1"/>
          </p:cNvSpPr>
          <p:nvPr>
            <p:ph type="body"/>
          </p:nvPr>
        </p:nvSpPr>
        <p:spPr/>
        <p:txBody>
          <a:bodyPr wrap="square" lIns="91440" tIns="45720" rIns="91440" bIns="45720" anchor="t" anchorCtr="0"/>
          <a:lstStyle/>
          <a:p>
            <a:pPr lvl="0" eaLnBrk="1" hangingPunct="1"/>
            <a:r>
              <a:rPr lang="zh-CN" altLang="en-US" dirty="0"/>
              <a:t>在一个进程终止时，系统会逐个检查所有活动进程，判断这些进程是否是正要终止的进程的子进程，如果是，则该进程的父进程就更改为</a:t>
            </a:r>
            <a:r>
              <a:rPr lang="en-US" altLang="zh-CN" dirty="0"/>
              <a:t>1</a:t>
            </a:r>
            <a:r>
              <a:rPr lang="zh-CN" altLang="en-US" dirty="0"/>
              <a:t>，就是保证了每个子进程都有一个父进程。</a:t>
            </a:r>
            <a:endParaRPr lang="en-US" altLang="zh-CN" dirty="0"/>
          </a:p>
          <a:p>
            <a:pPr lvl="0" eaLnBrk="1" hangingPunct="1"/>
            <a:r>
              <a:rPr lang="zh-CN" altLang="en-US" dirty="0"/>
              <a:t>僵尸进程：指父进程已经退出，而该进程</a:t>
            </a:r>
            <a:r>
              <a:rPr lang="en-US" altLang="zh-CN" dirty="0"/>
              <a:t>dead</a:t>
            </a:r>
            <a:r>
              <a:rPr lang="zh-CN" altLang="en-US" dirty="0"/>
              <a:t>之后没有进程接受</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
        <p:nvSpPr>
          <p:cNvPr id="36867" name="Rectangle 2"/>
          <p:cNvSpPr>
            <a:spLocks noGrp="1" noRot="1" noChangeAspect="1" noTextEdit="1"/>
          </p:cNvSpPr>
          <p:nvPr>
            <p:ph type="sldImg"/>
          </p:nvPr>
        </p:nvSpPr>
        <p:spPr/>
      </p:sp>
      <p:sp>
        <p:nvSpPr>
          <p:cNvPr id="3686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450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p:nvPr>
        </p:nvSpPr>
        <p:spPr/>
        <p:txBody>
          <a:bodyPr wrap="square" lIns="91440" tIns="45720" rIns="91440" bIns="45720" anchor="t" anchorCtr="0"/>
          <a:lstStyle/>
          <a:p>
            <a:pPr lvl="0" eaLnBrk="1" hangingPunct="1"/>
            <a:r>
              <a:rPr lang="en-US" altLang="zh-CN" dirty="0"/>
              <a:t>http://m.blog.csdn.net/article/details?id=9162453;</a:t>
            </a:r>
            <a:r>
              <a:rPr lang="zh-CN" altLang="en-US" dirty="0"/>
              <a:t>文件描述符表，用户程序不能直接访问内核中的文件描述符表</a:t>
            </a:r>
            <a:r>
              <a:rPr lang="en-US" altLang="zh-CN" dirty="0"/>
              <a:t>,</a:t>
            </a:r>
            <a:r>
              <a:rPr lang="zh-CN" altLang="en-US" dirty="0"/>
              <a:t>而只能使用文件描述符表的索引 </a:t>
            </a:r>
            <a:r>
              <a:rPr lang="en-US" altLang="zh-CN" dirty="0"/>
              <a:t>(</a:t>
            </a:r>
            <a:r>
              <a:rPr lang="zh-CN" altLang="en-US" dirty="0"/>
              <a:t>即</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这些数字</a:t>
            </a:r>
            <a:r>
              <a:rPr lang="en-US" altLang="zh-CN" dirty="0"/>
              <a:t>),</a:t>
            </a:r>
            <a:r>
              <a:rPr lang="zh-CN" altLang="en-US" dirty="0"/>
              <a:t>这些索引就称为文件描述符</a:t>
            </a:r>
            <a:r>
              <a:rPr lang="en-US" altLang="zh-CN" dirty="0"/>
              <a:t>(File Descriptor),</a:t>
            </a:r>
            <a:r>
              <a:rPr lang="zh-CN" altLang="en-US" dirty="0"/>
              <a:t>用</a:t>
            </a:r>
            <a:r>
              <a:rPr lang="en-US" altLang="zh-CN" dirty="0"/>
              <a:t>int </a:t>
            </a:r>
            <a:r>
              <a:rPr lang="zh-CN" altLang="en-US" dirty="0"/>
              <a:t>型变量保存。</a:t>
            </a:r>
            <a:endParaRPr lang="en-US" altLang="zh-CN" dirty="0"/>
          </a:p>
          <a:p>
            <a:pPr lvl="0" eaLnBrk="1" hangingPunct="1"/>
            <a:r>
              <a:rPr lang="zh-CN" altLang="en-US" dirty="0"/>
              <a:t>调用会导致多个文件描述符指向同一 个</a:t>
            </a:r>
            <a:r>
              <a:rPr lang="en-US" altLang="zh-CN" dirty="0"/>
              <a:t>file </a:t>
            </a:r>
            <a:r>
              <a:rPr lang="zh-CN" altLang="en-US" dirty="0"/>
              <a:t>结构体</a:t>
            </a:r>
            <a:r>
              <a:rPr lang="en-US" altLang="zh-CN" dirty="0"/>
              <a:t>,</a:t>
            </a:r>
            <a:r>
              <a:rPr lang="zh-CN" altLang="en-US" dirty="0"/>
              <a:t>例如有</a:t>
            </a:r>
            <a:r>
              <a:rPr lang="en-US" altLang="zh-CN" dirty="0"/>
              <a:t>fd1 </a:t>
            </a:r>
            <a:r>
              <a:rPr lang="zh-CN" altLang="en-US" dirty="0"/>
              <a:t>和</a:t>
            </a:r>
            <a:r>
              <a:rPr lang="en-US" altLang="zh-CN" dirty="0"/>
              <a:t>fd2 </a:t>
            </a:r>
            <a:r>
              <a:rPr lang="zh-CN" altLang="en-US" dirty="0"/>
              <a:t>都引用同一个</a:t>
            </a:r>
            <a:r>
              <a:rPr lang="en-US" altLang="zh-CN" dirty="0"/>
              <a:t>file </a:t>
            </a:r>
            <a:r>
              <a:rPr lang="zh-CN" altLang="en-US" dirty="0"/>
              <a:t>结构体</a:t>
            </a:r>
            <a:r>
              <a:rPr lang="en-US" altLang="zh-CN" dirty="0"/>
              <a:t>,</a:t>
            </a:r>
            <a:r>
              <a:rPr lang="zh-CN" altLang="en-US" dirty="0"/>
              <a:t>那么它的引用计数就是</a:t>
            </a:r>
            <a:r>
              <a:rPr lang="en-US" altLang="zh-CN" dirty="0"/>
              <a:t>2, </a:t>
            </a:r>
            <a:r>
              <a:rPr lang="zh-CN" altLang="en-US" dirty="0"/>
              <a:t>当</a:t>
            </a:r>
            <a:r>
              <a:rPr lang="en-US" altLang="zh-CN" dirty="0"/>
              <a:t>close(fd1) </a:t>
            </a:r>
            <a:r>
              <a:rPr lang="zh-CN" altLang="en-US" dirty="0"/>
              <a:t>时并不会释放</a:t>
            </a:r>
            <a:r>
              <a:rPr lang="en-US" altLang="zh-CN" dirty="0"/>
              <a:t>file </a:t>
            </a:r>
            <a:r>
              <a:rPr lang="zh-CN" altLang="en-US" dirty="0"/>
              <a:t>结构体</a:t>
            </a:r>
            <a:r>
              <a:rPr lang="en-US" altLang="zh-CN" dirty="0"/>
              <a:t>,</a:t>
            </a:r>
            <a:r>
              <a:rPr lang="zh-CN" altLang="en-US" dirty="0"/>
              <a:t>而只是把引用计数减到</a:t>
            </a:r>
            <a:r>
              <a:rPr lang="en-US" altLang="zh-CN" dirty="0"/>
              <a:t>1,</a:t>
            </a:r>
            <a:r>
              <a:rPr lang="zh-CN" altLang="en-US" dirty="0"/>
              <a:t>如果再</a:t>
            </a:r>
            <a:r>
              <a:rPr lang="en-US" altLang="zh-CN" dirty="0"/>
              <a:t>close(fd2) ,</a:t>
            </a:r>
            <a:r>
              <a:rPr lang="zh-CN" altLang="en-US" dirty="0"/>
              <a:t>引用计数 就会减到</a:t>
            </a:r>
            <a:r>
              <a:rPr lang="en-US" altLang="zh-CN" dirty="0"/>
              <a:t>0</a:t>
            </a:r>
            <a:r>
              <a:rPr lang="zh-CN" altLang="en-US" dirty="0"/>
              <a:t>同时释放</a:t>
            </a:r>
            <a:r>
              <a:rPr lang="en-US" altLang="zh-CN" dirty="0"/>
              <a:t>file </a:t>
            </a:r>
            <a:r>
              <a:rPr lang="zh-CN" altLang="en-US" dirty="0"/>
              <a:t>结构体</a:t>
            </a:r>
            <a:r>
              <a:rPr lang="en-US" altLang="zh-CN" dirty="0"/>
              <a:t>,</a:t>
            </a:r>
            <a:r>
              <a:rPr lang="zh-CN" altLang="en-US" dirty="0"/>
              <a:t>这才真的关闭了文件。 </a:t>
            </a:r>
            <a:endParaRPr lang="zh-CN" altLang="en-US" dirty="0"/>
          </a:p>
        </p:txBody>
      </p:sp>
      <p:sp>
        <p:nvSpPr>
          <p:cNvPr id="491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512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Times New Roman" panose="02020603050405020304" pitchFamily="18" charset="0"/>
              </a:rPr>
            </a:fld>
            <a:endParaRPr lang="en-US" altLang="zh-CN" sz="1200" b="0"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074" name="Group 2"/>
          <p:cNvGrpSpPr/>
          <p:nvPr/>
        </p:nvGrpSpPr>
        <p:grpSpPr>
          <a:xfrm>
            <a:off x="0" y="2438400"/>
            <a:ext cx="9009063" cy="1052513"/>
            <a:chOff x="0" y="1536"/>
            <a:chExt cx="5675" cy="663"/>
          </a:xfrm>
        </p:grpSpPr>
        <p:grpSp>
          <p:nvGrpSpPr>
            <p:cNvPr id="3080" name="Group 3"/>
            <p:cNvGrpSpPr/>
            <p:nvPr/>
          </p:nvGrpSpPr>
          <p:grpSpPr>
            <a:xfrm>
              <a:off x="183" y="1604"/>
              <a:ext cx="448" cy="299"/>
              <a:chOff x="720" y="336"/>
              <a:chExt cx="624" cy="432"/>
            </a:xfrm>
          </p:grpSpPr>
          <p:sp>
            <p:nvSpPr>
              <p:cNvPr id="10" name="Rectangle 4"/>
              <p:cNvSpPr>
                <a:spLocks noChangeArrowheads="1"/>
              </p:cNvSpPr>
              <p:nvPr/>
            </p:nvSpPr>
            <p:spPr bwMode="auto">
              <a:xfrm>
                <a:off x="720" y="336"/>
                <a:ext cx="384" cy="432"/>
              </a:xfrm>
              <a:prstGeom prst="rect">
                <a:avLst/>
              </a:prstGeom>
              <a:solidFill>
                <a:schemeClr val="folHlink"/>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3081" name="Group 6"/>
            <p:cNvGrpSpPr/>
            <p:nvPr/>
          </p:nvGrpSpPr>
          <p:grpSpPr>
            <a:xfrm>
              <a:off x="261" y="1870"/>
              <a:ext cx="465" cy="299"/>
              <a:chOff x="912" y="2640"/>
              <a:chExt cx="672" cy="432"/>
            </a:xfrm>
          </p:grpSpPr>
          <p:sp>
            <p:nvSpPr>
              <p:cNvPr id="8" name="Rectangle 7"/>
              <p:cNvSpPr>
                <a:spLocks noChangeArrowheads="1"/>
              </p:cNvSpPr>
              <p:nvPr/>
            </p:nvSpPr>
            <p:spPr bwMode="auto">
              <a:xfrm>
                <a:off x="912" y="2640"/>
                <a:ext cx="384" cy="432"/>
              </a:xfrm>
              <a:prstGeom prst="rect">
                <a:avLst/>
              </a:prstGeom>
              <a:solidFill>
                <a:schemeClr val="accent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5"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Rectangle 10"/>
            <p:cNvSpPr>
              <a:spLocks noChangeArrowheads="1"/>
            </p:cNvSpPr>
            <p:nvPr/>
          </p:nvSpPr>
          <p:spPr bwMode="auto">
            <a:xfrm>
              <a:off x="400" y="1536"/>
              <a:ext cx="20" cy="663"/>
            </a:xfrm>
            <a:prstGeom prst="rect">
              <a:avLst/>
            </a:prstGeom>
            <a:solidFill>
              <a:schemeClr val="bg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105484"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endParaRPr lang="zh-CN" altLang="en-US" noProof="0"/>
          </a:p>
        </p:txBody>
      </p:sp>
      <p:sp>
        <p:nvSpPr>
          <p:cNvPr id="10548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endParaRPr lang="zh-CN" altLang="en-US" noProof="0"/>
          </a:p>
        </p:txBody>
      </p:sp>
      <p:sp>
        <p:nvSpPr>
          <p:cNvPr id="12"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3"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4"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lstStyle/>
          <a:p>
            <a:pPr algn="r" eaLnBrk="1" hangingPunct="1">
              <a:buNone/>
            </a:pPr>
            <a:fld id="{9A0DB2DC-4C9A-4742-B13C-FB6460FD3503}" type="slidenum">
              <a:rPr lang="en-US" altLang="zh-CN" dirty="0">
                <a:solidFill>
                  <a:schemeClr val="bg2"/>
                </a:solidFill>
              </a:rPr>
            </a:fld>
            <a:endParaRPr lang="en-US" altLang="zh-CN" dirty="0">
              <a:solidFill>
                <a:schemeClr val="bg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剪贴画占位符 3"/>
          <p:cNvSpPr>
            <a:spLocks noGrp="1"/>
          </p:cNvSpPr>
          <p:nvPr>
            <p:ph type="clipArt" sz="half" idx="2"/>
          </p:nvPr>
        </p:nvSpPr>
        <p:spPr>
          <a:xfrm>
            <a:off x="5145088" y="2017713"/>
            <a:ext cx="38100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5145088" y="2017713"/>
            <a:ext cx="3810000" cy="19812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5145088" y="4151313"/>
            <a:ext cx="3810000" cy="19812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3" name="Rectangle 9"/>
          <p:cNvSpPr>
            <a:spLocks noGrp="1"/>
          </p:cNvSpPr>
          <p:nvPr>
            <p:ph type="title"/>
          </p:nvPr>
        </p:nvSpPr>
        <p:spPr>
          <a:xfrm>
            <a:off x="1150938" y="214313"/>
            <a:ext cx="7793037" cy="1462087"/>
          </a:xfrm>
          <a:prstGeom prst="rect">
            <a:avLst/>
          </a:prstGeom>
          <a:noFill/>
          <a:ln w="9525">
            <a:noFill/>
          </a:ln>
        </p:spPr>
        <p:txBody>
          <a:bodyPr anchor="b" anchorCtr="0"/>
          <a:lstStyle/>
          <a:p>
            <a:pPr lvl="0"/>
            <a:r>
              <a:rPr lang="zh-CN" altLang="en-US" dirty="0"/>
              <a:t>单击此处编辑母版标题样式</a:t>
            </a:r>
            <a:endParaRPr lang="zh-CN" altLang="en-US" dirty="0"/>
          </a:p>
        </p:txBody>
      </p:sp>
      <p:sp>
        <p:nvSpPr>
          <p:cNvPr id="1034" name="Rectangle 10"/>
          <p:cNvSpPr>
            <a:spLocks noGrp="1"/>
          </p:cNvSpPr>
          <p:nvPr>
            <p:ph type="body"/>
          </p:nvPr>
        </p:nvSpPr>
        <p:spPr>
          <a:xfrm>
            <a:off x="1182688" y="2017713"/>
            <a:ext cx="7772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459"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eaLnBrk="1" hangingPunct="1">
              <a:spcBef>
                <a:spcPct val="0"/>
              </a:spcBef>
              <a:buClrTx/>
              <a:buSzTx/>
              <a:buFontTx/>
              <a:buNone/>
              <a:defRPr sz="14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460"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eaLnBrk="1" hangingPunct="1">
              <a:spcBef>
                <a:spcPct val="0"/>
              </a:spcBef>
              <a:buClrTx/>
              <a:buSzTx/>
              <a:buFontTx/>
              <a:buNone/>
              <a:defRPr sz="1400" b="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461"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b="0"/>
            </a:lvl1p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6.jpeg"/><Relationship Id="rId1" Type="http://schemas.openxmlformats.org/officeDocument/2006/relationships/image" Target="../media/image25.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12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8.emf"/><Relationship Id="rId1" Type="http://schemas.openxmlformats.org/officeDocument/2006/relationships/oleObject" Target="../embeddings/oleObject2.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p:cNvSpPr>
          <p:nvPr>
            <p:ph idx="1"/>
          </p:nvPr>
        </p:nvSpPr>
        <p:spPr>
          <a:xfrm>
            <a:off x="2555875" y="2852738"/>
            <a:ext cx="5040313" cy="1295400"/>
          </a:xfrm>
        </p:spPr>
        <p:txBody>
          <a:bodyPr vert="horz" wrap="square" lIns="91440" tIns="45720" rIns="91440" bIns="45720" anchor="t" anchorCtr="0"/>
          <a:lstStyle/>
          <a:p>
            <a:pPr eaLnBrk="1" hangingPunct="1">
              <a:buClrTx/>
              <a:buFont typeface="Arial" panose="020B0604020202020204" pitchFamily="34" charset="0"/>
              <a:buNone/>
            </a:pPr>
            <a:r>
              <a:rPr lang="zh-CN" altLang="en-US" sz="5400" dirty="0"/>
              <a:t>并发服务器</a:t>
            </a:r>
            <a:endParaRPr lang="zh-CN" altLang="en-US"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p:cNvSpPr>
          <p:nvPr>
            <p:ph idx="1"/>
          </p:nvPr>
        </p:nvSpPr>
        <p:spPr>
          <a:xfrm>
            <a:off x="1187450" y="2017713"/>
            <a:ext cx="7772400" cy="4840287"/>
          </a:xfrm>
        </p:spPr>
        <p:txBody>
          <a:bodyPr vert="horz" wrap="square" lIns="91440" tIns="45720" rIns="91440" bIns="45720" anchor="t" anchorCtr="0"/>
          <a:lstStyle/>
          <a:p>
            <a:pPr eaLnBrk="1" latinLnBrk="0" hangingPunct="1">
              <a:lnSpc>
                <a:spcPct val="110000"/>
              </a:lnSpc>
              <a:spcBef>
                <a:spcPts val="0"/>
              </a:spcBef>
            </a:pPr>
            <a:r>
              <a:rPr lang="zh-CN" altLang="en-US" sz="2600" dirty="0"/>
              <a:t>父进程中调用</a:t>
            </a:r>
            <a:r>
              <a:rPr lang="en-US" altLang="zh-CN" sz="2600" dirty="0"/>
              <a:t>fork</a:t>
            </a:r>
            <a:r>
              <a:rPr lang="zh-CN" altLang="en-US" sz="2600" dirty="0"/>
              <a:t>函数，在</a:t>
            </a:r>
            <a:r>
              <a:rPr lang="en-US" altLang="zh-CN" sz="2600" dirty="0"/>
              <a:t>fork</a:t>
            </a:r>
            <a:r>
              <a:rPr lang="zh-CN" altLang="en-US" sz="2600" dirty="0"/>
              <a:t>函数中开始的代码中首先创建一个子进程空间，然后逐步将数据段以及堆栈都拷贝过去，因此子进程的数据段以及堆栈都和父进程一样，而且创建完成后就会和父进程</a:t>
            </a:r>
            <a:r>
              <a:rPr lang="zh-CN" altLang="en-US" sz="2600" b="1" dirty="0">
                <a:solidFill>
                  <a:srgbClr val="FF0000"/>
                </a:solidFill>
              </a:rPr>
              <a:t>共享代码段，共同执行代码</a:t>
            </a:r>
            <a:r>
              <a:rPr lang="zh-CN" altLang="en-US" sz="2600" dirty="0"/>
              <a:t>，所以</a:t>
            </a:r>
            <a:r>
              <a:rPr lang="en-US" altLang="zh-CN" sz="2600" dirty="0"/>
              <a:t>fork</a:t>
            </a:r>
            <a:r>
              <a:rPr lang="zh-CN" altLang="en-US" sz="2600" dirty="0"/>
              <a:t>创建完子进程后面的代码在子进程中也会执行，并且堆栈中也有</a:t>
            </a:r>
            <a:r>
              <a:rPr lang="en-US" altLang="zh-CN" sz="2600" dirty="0"/>
              <a:t>fork</a:t>
            </a:r>
            <a:r>
              <a:rPr lang="zh-CN" altLang="en-US" sz="2600" dirty="0"/>
              <a:t>函数等待返回。</a:t>
            </a:r>
            <a:endParaRPr lang="zh-CN" altLang="en-US" sz="2600" dirty="0"/>
          </a:p>
          <a:p>
            <a:pPr eaLnBrk="1" latinLnBrk="0" hangingPunct="1">
              <a:lnSpc>
                <a:spcPct val="110000"/>
              </a:lnSpc>
              <a:spcBef>
                <a:spcPts val="0"/>
              </a:spcBef>
            </a:pPr>
            <a:r>
              <a:rPr lang="zh-CN" altLang="en-US" sz="2600" dirty="0"/>
              <a:t>在父进程中，</a:t>
            </a:r>
            <a:r>
              <a:rPr lang="en-US" altLang="zh-CN" sz="2600" dirty="0"/>
              <a:t>fork</a:t>
            </a:r>
            <a:r>
              <a:rPr lang="zh-CN" altLang="en-US" sz="2600" dirty="0"/>
              <a:t>返回的是</a:t>
            </a:r>
            <a:r>
              <a:rPr lang="zh-CN" altLang="en-US" sz="2600" b="1" dirty="0"/>
              <a:t>子进程的进程</a:t>
            </a:r>
            <a:r>
              <a:rPr lang="en-US" altLang="zh-CN" sz="2600" b="1" dirty="0"/>
              <a:t>ID</a:t>
            </a:r>
            <a:r>
              <a:rPr lang="en-US" altLang="zh-CN" sz="2600" dirty="0"/>
              <a:t> </a:t>
            </a:r>
            <a:r>
              <a:rPr lang="zh-CN" altLang="en-US" sz="2600" dirty="0"/>
              <a:t>；在子进程中</a:t>
            </a:r>
            <a:r>
              <a:rPr lang="zh-CN" altLang="en-US" sz="2600" b="1" dirty="0"/>
              <a:t>返回</a:t>
            </a:r>
            <a:r>
              <a:rPr lang="en-US" altLang="zh-CN" sz="2600" b="1" dirty="0"/>
              <a:t>0</a:t>
            </a:r>
            <a:r>
              <a:rPr lang="zh-CN" altLang="en-US" sz="2600" b="1" dirty="0"/>
              <a:t>。</a:t>
            </a:r>
            <a:endParaRPr lang="zh-CN" altLang="en-US" sz="2600" dirty="0"/>
          </a:p>
          <a:p>
            <a:pPr eaLnBrk="1" hangingPunct="1"/>
            <a:endParaRPr lang="en-US" altLang="zh-CN" sz="2600" dirty="0"/>
          </a:p>
        </p:txBody>
      </p:sp>
      <p:sp>
        <p:nvSpPr>
          <p:cNvPr id="17411" name="Rectangle 2"/>
          <p:cNvSpPr>
            <a:spLocks noGrp="1"/>
          </p:cNvSpPr>
          <p:nvPr>
            <p:ph type="title"/>
          </p:nvPr>
        </p:nvSpPr>
        <p:spPr>
          <a:xfrm>
            <a:off x="684213" y="692150"/>
            <a:ext cx="7467600" cy="762000"/>
          </a:xfrm>
        </p:spPr>
        <p:txBody>
          <a:bodyPr vert="horz" wrap="square" lIns="91440" tIns="45720" rIns="91440" bIns="45720" anchor="b" anchorCtr="0"/>
          <a:lstStyle/>
          <a:p>
            <a:pPr algn="ctr" eaLnBrk="1" hangingPunct="1"/>
            <a:r>
              <a:rPr lang="zh-CN" altLang="en-US" dirty="0"/>
              <a:t>创建进程</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type="title"/>
          </p:nvPr>
        </p:nvSpPr>
        <p:spPr>
          <a:xfrm>
            <a:off x="1114425" y="650875"/>
            <a:ext cx="7561263" cy="762000"/>
          </a:xfrm>
        </p:spPr>
        <p:txBody>
          <a:bodyPr vert="horz" wrap="square" lIns="91440" tIns="45720" rIns="91440" bIns="45720" anchor="b" anchorCtr="0"/>
          <a:lstStyle/>
          <a:p>
            <a:pPr eaLnBrk="1" hangingPunct="1"/>
            <a:r>
              <a:rPr lang="zh-CN" altLang="en-US" dirty="0"/>
              <a:t>通过分配</a:t>
            </a:r>
            <a:r>
              <a:rPr lang="en-US" altLang="zh-CN" dirty="0"/>
              <a:t>arg</a:t>
            </a:r>
            <a:r>
              <a:rPr lang="zh-CN" altLang="en-US" dirty="0"/>
              <a:t>的空间来传递</a:t>
            </a:r>
            <a:endParaRPr lang="zh-CN" altLang="en-US" dirty="0"/>
          </a:p>
        </p:txBody>
      </p:sp>
      <p:sp>
        <p:nvSpPr>
          <p:cNvPr id="110595" name="Rectangle 3"/>
          <p:cNvSpPr>
            <a:spLocks noGrp="1"/>
          </p:cNvSpPr>
          <p:nvPr>
            <p:ph idx="1"/>
          </p:nvPr>
        </p:nvSpPr>
        <p:spPr>
          <a:xfrm>
            <a:off x="1114425" y="1988840"/>
            <a:ext cx="7772400" cy="4114800"/>
          </a:xfrm>
        </p:spPr>
        <p:txBody>
          <a:bodyPr vert="horz" wrap="square" lIns="91440" tIns="45720" rIns="91440" bIns="45720" anchor="t" anchorCtr="0"/>
          <a:lstStyle/>
          <a:p>
            <a:pPr eaLnBrk="1" hangingPunct="1">
              <a:buNone/>
            </a:pPr>
            <a:r>
              <a:rPr lang="en-US" altLang="zh-CN" sz="2600" dirty="0"/>
              <a:t>void *start_routine(void *arg) {</a:t>
            </a:r>
            <a:endParaRPr lang="en-US" altLang="zh-CN" sz="2600" dirty="0"/>
          </a:p>
          <a:p>
            <a:pPr eaLnBrk="1" hangingPunct="1">
              <a:buNone/>
            </a:pPr>
            <a:r>
              <a:rPr lang="en-US" altLang="zh-CN" sz="2600" dirty="0"/>
              <a:t>	struct ARG info;</a:t>
            </a:r>
            <a:endParaRPr lang="en-US" altLang="zh-CN" sz="2600" dirty="0"/>
          </a:p>
          <a:p>
            <a:pPr eaLnBrk="1" hangingPunct="1">
              <a:buNone/>
            </a:pPr>
            <a:r>
              <a:rPr lang="en-US" altLang="zh-CN" sz="2600" dirty="0"/>
              <a:t>	info.connfd = ((ARG *)arg) -&gt;connfd;</a:t>
            </a:r>
            <a:endParaRPr lang="en-US" altLang="zh-CN" sz="2600" dirty="0"/>
          </a:p>
          <a:p>
            <a:pPr eaLnBrk="1" hangingPunct="1">
              <a:buNone/>
            </a:pPr>
            <a:r>
              <a:rPr lang="en-US" altLang="zh-CN" sz="2600" dirty="0"/>
              <a:t>	</a:t>
            </a:r>
            <a:r>
              <a:rPr lang="en-US" altLang="zh-CN" sz="2600" dirty="0">
                <a:latin typeface="Arial" panose="020B0604020202020204" pitchFamily="34" charset="0"/>
              </a:rPr>
              <a:t>…</a:t>
            </a:r>
            <a:endParaRPr lang="en-US" altLang="zh-CN" sz="2600" dirty="0"/>
          </a:p>
          <a:p>
            <a:pPr eaLnBrk="1" hangingPunct="1">
              <a:buNone/>
            </a:pPr>
            <a:r>
              <a:rPr lang="en-US" altLang="zh-CN" sz="2600" dirty="0"/>
              <a:t>    /*handle client*/</a:t>
            </a:r>
            <a:endParaRPr lang="en-US" altLang="zh-CN" sz="2600" dirty="0"/>
          </a:p>
          <a:p>
            <a:pPr eaLnBrk="1" hangingPunct="1">
              <a:buNone/>
            </a:pPr>
            <a:r>
              <a:rPr lang="en-US" altLang="zh-CN" sz="2600" dirty="0"/>
              <a:t>	</a:t>
            </a:r>
            <a:r>
              <a:rPr lang="en-US" altLang="zh-CN" sz="2600" dirty="0">
                <a:solidFill>
                  <a:srgbClr val="FF0000"/>
                </a:solidFill>
              </a:rPr>
              <a:t>free(arg);</a:t>
            </a:r>
            <a:endParaRPr lang="en-US" altLang="zh-CN" sz="2600" dirty="0">
              <a:solidFill>
                <a:srgbClr val="FF0000"/>
              </a:solidFill>
            </a:endParaRPr>
          </a:p>
          <a:p>
            <a:pPr eaLnBrk="1" hangingPunct="1">
              <a:buNone/>
            </a:pPr>
            <a:r>
              <a:rPr lang="en-US" altLang="zh-CN" sz="2600" dirty="0"/>
              <a:t>}</a:t>
            </a:r>
            <a:endParaRPr lang="en-US" altLang="zh-CN" sz="2600" dirty="0"/>
          </a:p>
          <a:p>
            <a:pPr eaLnBrk="1" hangingPunct="1"/>
            <a:endParaRPr lang="en-US" altLang="zh-CN" sz="2600" dirty="0"/>
          </a:p>
        </p:txBody>
      </p:sp>
    </p:spTree>
  </p:cSld>
  <p:clrMapOvr>
    <a:masterClrMapping/>
  </p:clrMapOvr>
  <p:transition spd="slow">
    <p:pull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p:nvPr>
        </p:nvSpPr>
        <p:spPr>
          <a:xfrm>
            <a:off x="684213" y="260350"/>
            <a:ext cx="7467600" cy="762000"/>
          </a:xfrm>
        </p:spPr>
        <p:txBody>
          <a:bodyPr vert="horz" wrap="square" lIns="91440" tIns="45720" rIns="91440" bIns="45720" anchor="b" anchorCtr="0"/>
          <a:lstStyle/>
          <a:p>
            <a:pPr algn="ctr" eaLnBrk="1" hangingPunct="1"/>
            <a:r>
              <a:rPr lang="zh-CN" altLang="en-US" dirty="0"/>
              <a:t>多线程并发服务器</a:t>
            </a:r>
            <a:endParaRPr lang="zh-CN" altLang="en-US" dirty="0"/>
          </a:p>
        </p:txBody>
      </p:sp>
      <p:sp>
        <p:nvSpPr>
          <p:cNvPr id="111619" name="Rectangle 3"/>
          <p:cNvSpPr>
            <a:spLocks noGrp="1"/>
          </p:cNvSpPr>
          <p:nvPr>
            <p:ph idx="1"/>
          </p:nvPr>
        </p:nvSpPr>
        <p:spPr>
          <a:xfrm>
            <a:off x="323528" y="1125538"/>
            <a:ext cx="8820472" cy="5386387"/>
          </a:xfrm>
        </p:spPr>
        <p:txBody>
          <a:bodyPr vert="horz" wrap="square" lIns="91440" tIns="45720" rIns="91440" bIns="45720" anchor="t" anchorCtr="0"/>
          <a:lstStyle/>
          <a:p>
            <a:pPr eaLnBrk="1" hangingPunct="1">
              <a:buNone/>
            </a:pPr>
            <a:r>
              <a:rPr lang="en-US" altLang="zh-CN" sz="2400" dirty="0"/>
              <a:t>#include &lt;stdio.h&gt;</a:t>
            </a:r>
            <a:endParaRPr lang="en-US" altLang="zh-CN" sz="2400" dirty="0"/>
          </a:p>
          <a:p>
            <a:pPr eaLnBrk="1" hangingPunct="1">
              <a:buNone/>
            </a:pPr>
            <a:r>
              <a:rPr lang="en-US" altLang="zh-CN" sz="2400" dirty="0">
                <a:latin typeface="Arial" panose="020B0604020202020204" pitchFamily="34" charset="0"/>
              </a:rPr>
              <a:t>……</a:t>
            </a:r>
            <a:endParaRPr lang="en-US" altLang="zh-CN" sz="2400" dirty="0"/>
          </a:p>
          <a:p>
            <a:pPr eaLnBrk="1" hangingPunct="1">
              <a:buNone/>
            </a:pPr>
            <a:r>
              <a:rPr lang="en-US" altLang="zh-CN" sz="2400" smtClean="0"/>
              <a:t>void </a:t>
            </a:r>
            <a:r>
              <a:rPr lang="en-US" altLang="zh-CN" sz="2400" dirty="0"/>
              <a:t>*start_routine(void *arg);</a:t>
            </a:r>
            <a:endParaRPr lang="en-US" altLang="zh-CN" sz="2400" dirty="0"/>
          </a:p>
          <a:p>
            <a:pPr eaLnBrk="1" hangingPunct="1">
              <a:buNone/>
            </a:pPr>
            <a:r>
              <a:rPr lang="en-US" altLang="zh-CN" sz="2400" dirty="0"/>
              <a:t>struct ARG {</a:t>
            </a:r>
            <a:endParaRPr lang="en-US" altLang="zh-CN" sz="2400" dirty="0"/>
          </a:p>
          <a:p>
            <a:pPr eaLnBrk="1" hangingPunct="1">
              <a:buNone/>
            </a:pPr>
            <a:r>
              <a:rPr lang="en-US" altLang="zh-CN" sz="2400" dirty="0"/>
              <a:t>	int 		connfd;</a:t>
            </a:r>
            <a:endParaRPr lang="en-US" altLang="zh-CN" sz="2400" dirty="0"/>
          </a:p>
          <a:p>
            <a:pPr eaLnBrk="1" hangingPunct="1">
              <a:buNone/>
            </a:pPr>
            <a:r>
              <a:rPr lang="en-US" altLang="zh-CN" sz="2400" dirty="0"/>
              <a:t>	sockaddr_in 	client;</a:t>
            </a:r>
            <a:endParaRPr lang="en-US" altLang="zh-CN" sz="2400" dirty="0"/>
          </a:p>
          <a:p>
            <a:pPr eaLnBrk="1" hangingPunct="1">
              <a:buNone/>
            </a:pPr>
            <a:r>
              <a:rPr lang="en-US" altLang="zh-CN" sz="2400" dirty="0"/>
              <a:t>};</a:t>
            </a:r>
            <a:endParaRPr lang="en-US" altLang="zh-CN" sz="2400" dirty="0"/>
          </a:p>
          <a:p>
            <a:pPr eaLnBrk="1" hangingPunct="1">
              <a:buNone/>
            </a:pPr>
            <a:r>
              <a:rPr lang="en-US" altLang="zh-CN" sz="2400" dirty="0"/>
              <a:t>int main(void)</a:t>
            </a:r>
            <a:endParaRPr lang="en-US" altLang="zh-CN" sz="2400" dirty="0"/>
          </a:p>
          <a:p>
            <a:pPr eaLnBrk="1" hangingPunct="1">
              <a:buNone/>
            </a:pPr>
            <a:r>
              <a:rPr lang="en-US" altLang="zh-CN" sz="2400" dirty="0"/>
              <a:t>{</a:t>
            </a:r>
            <a:endParaRPr lang="en-US" altLang="zh-CN" sz="2400" dirty="0"/>
          </a:p>
          <a:p>
            <a:pPr eaLnBrk="1" hangingPunct="1">
              <a:buNone/>
            </a:pPr>
            <a:r>
              <a:rPr lang="en-US" altLang="zh-CN" sz="2400" dirty="0"/>
              <a:t>	int	listenfd, connectfd;</a:t>
            </a:r>
            <a:endParaRPr lang="en-US" altLang="zh-CN" sz="2400" dirty="0"/>
          </a:p>
          <a:p>
            <a:pPr eaLnBrk="1" hangingPunct="1">
              <a:buNone/>
            </a:pPr>
            <a:r>
              <a:rPr lang="en-US" altLang="zh-CN" sz="2400" dirty="0"/>
              <a:t>	pthread_t	tid;</a:t>
            </a:r>
            <a:endParaRPr lang="en-US" altLang="zh-CN" sz="2400" dirty="0"/>
          </a:p>
          <a:p>
            <a:pPr eaLnBrk="1" hangingPunct="1">
              <a:buNone/>
            </a:pPr>
            <a:r>
              <a:rPr lang="en-US" altLang="zh-CN" sz="2400" dirty="0"/>
              <a:t>	ARG	*arg;</a:t>
            </a:r>
            <a:endParaRPr lang="en-US" altLang="zh-CN" sz="2400" dirty="0"/>
          </a:p>
        </p:txBody>
      </p:sp>
    </p:spTree>
  </p:cSld>
  <p:clrMapOvr>
    <a:masterClrMapping/>
  </p:clrMapOvr>
  <p:transition spd="slow">
    <p:pull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p:cNvSpPr>
          <p:nvPr>
            <p:ph type="title"/>
          </p:nvPr>
        </p:nvSpPr>
        <p:spPr/>
        <p:txBody>
          <a:bodyPr vert="horz" wrap="square" lIns="91440" tIns="45720" rIns="91440" bIns="45720" anchor="b" anchorCtr="0"/>
          <a:lstStyle/>
          <a:p>
            <a:pPr algn="ctr" eaLnBrk="1" hangingPunct="1"/>
            <a:r>
              <a:rPr lang="zh-CN" altLang="en-US" b="1" dirty="0"/>
              <a:t>多线程并发服务器（</a:t>
            </a:r>
            <a:r>
              <a:rPr lang="en-US" altLang="zh-CN" b="1" dirty="0"/>
              <a:t>cont.</a:t>
            </a:r>
            <a:r>
              <a:rPr lang="zh-CN" altLang="en-US" b="1" dirty="0"/>
              <a:t>）</a:t>
            </a:r>
            <a:endParaRPr lang="zh-CN" altLang="en-US" b="1" dirty="0"/>
          </a:p>
        </p:txBody>
      </p:sp>
      <p:sp>
        <p:nvSpPr>
          <p:cNvPr id="112643" name="Rectangle 3"/>
          <p:cNvSpPr>
            <a:spLocks noGrp="1"/>
          </p:cNvSpPr>
          <p:nvPr>
            <p:ph idx="1"/>
          </p:nvPr>
        </p:nvSpPr>
        <p:spPr>
          <a:xfrm>
            <a:off x="19050" y="1916113"/>
            <a:ext cx="9124950" cy="5327650"/>
          </a:xfrm>
        </p:spPr>
        <p:txBody>
          <a:bodyPr vert="horz" wrap="square" lIns="91440" tIns="45720" rIns="91440" bIns="45720" anchor="t" anchorCtr="0"/>
          <a:lstStyle/>
          <a:p>
            <a:pPr eaLnBrk="1" hangingPunct="1">
              <a:lnSpc>
                <a:spcPct val="80000"/>
              </a:lnSpc>
              <a:buNone/>
            </a:pPr>
            <a:r>
              <a:rPr lang="en-US" altLang="zh-CN" sz="1800" b="1" dirty="0"/>
              <a:t>     </a:t>
            </a:r>
            <a:r>
              <a:rPr lang="en-US" altLang="zh-CN" sz="2400" dirty="0"/>
              <a:t>struct sockaddr_in	   server, client;</a:t>
            </a:r>
            <a:endParaRPr lang="en-US" altLang="zh-CN" sz="2400" dirty="0"/>
          </a:p>
          <a:p>
            <a:pPr eaLnBrk="1" hangingPunct="1">
              <a:lnSpc>
                <a:spcPct val="80000"/>
              </a:lnSpc>
              <a:buNone/>
            </a:pPr>
            <a:r>
              <a:rPr lang="en-US" altLang="zh-CN" sz="2400" dirty="0"/>
              <a:t>  </a:t>
            </a:r>
            <a:r>
              <a:rPr lang="en-US" altLang="zh-CN" sz="2400"/>
              <a:t>	</a:t>
            </a:r>
            <a:r>
              <a:rPr lang="en-US" altLang="zh-CN" sz="2400" smtClean="0">
                <a:solidFill>
                  <a:srgbClr val="00B050"/>
                </a:solidFill>
              </a:rPr>
              <a:t>/* </a:t>
            </a:r>
            <a:r>
              <a:rPr lang="en-US" altLang="zh-CN" sz="2400" dirty="0">
                <a:solidFill>
                  <a:srgbClr val="00B050"/>
                </a:solidFill>
              </a:rPr>
              <a:t>Create </a:t>
            </a:r>
            <a:r>
              <a:rPr lang="en-US" altLang="zh-CN" sz="2400">
                <a:solidFill>
                  <a:srgbClr val="00B050"/>
                </a:solidFill>
              </a:rPr>
              <a:t>TCP </a:t>
            </a:r>
            <a:r>
              <a:rPr lang="en-US" altLang="zh-CN" sz="2400" smtClean="0">
                <a:solidFill>
                  <a:srgbClr val="00B050"/>
                </a:solidFill>
              </a:rPr>
              <a:t>Socket</a:t>
            </a:r>
            <a:r>
              <a:rPr lang="zh-CN" altLang="en-US" sz="2400" smtClean="0">
                <a:solidFill>
                  <a:srgbClr val="00B050"/>
                </a:solidFill>
              </a:rPr>
              <a:t>、</a:t>
            </a:r>
            <a:r>
              <a:rPr lang="en-US" altLang="zh-CN" sz="2400" smtClean="0">
                <a:solidFill>
                  <a:srgbClr val="00B050"/>
                </a:solidFill>
              </a:rPr>
              <a:t>Bind</a:t>
            </a:r>
            <a:r>
              <a:rPr lang="zh-CN" altLang="en-US" sz="2400" smtClean="0">
                <a:solidFill>
                  <a:srgbClr val="00B050"/>
                </a:solidFill>
              </a:rPr>
              <a:t>、</a:t>
            </a:r>
            <a:r>
              <a:rPr lang="en-US" altLang="zh-CN" sz="2400" smtClean="0">
                <a:solidFill>
                  <a:srgbClr val="00B050"/>
                </a:solidFill>
              </a:rPr>
              <a:t>Lisen </a:t>
            </a:r>
            <a:r>
              <a:rPr lang="en-US" altLang="zh-CN" sz="2400">
                <a:solidFill>
                  <a:srgbClr val="00B050"/>
                </a:solidFill>
              </a:rPr>
              <a:t>*/  </a:t>
            </a:r>
            <a:endParaRPr lang="en-US" altLang="zh-CN" sz="2400" dirty="0">
              <a:solidFill>
                <a:srgbClr val="00B050"/>
              </a:solidFill>
            </a:endParaRPr>
          </a:p>
          <a:p>
            <a:pPr eaLnBrk="1" hangingPunct="1">
              <a:lnSpc>
                <a:spcPct val="80000"/>
              </a:lnSpc>
              <a:buNone/>
            </a:pPr>
            <a:r>
              <a:rPr lang="en-US" altLang="zh-CN" sz="2400"/>
              <a:t>	</a:t>
            </a:r>
            <a:r>
              <a:rPr lang="en-US" altLang="zh-CN" sz="2400" smtClean="0"/>
              <a:t>while(1</a:t>
            </a:r>
            <a:r>
              <a:rPr lang="en-US" altLang="zh-CN" sz="2400" dirty="0"/>
              <a:t>) {</a:t>
            </a:r>
            <a:endParaRPr lang="en-US" altLang="zh-CN" sz="2400" dirty="0"/>
          </a:p>
          <a:p>
            <a:pPr eaLnBrk="1" hangingPunct="1">
              <a:lnSpc>
                <a:spcPct val="80000"/>
              </a:lnSpc>
              <a:buNone/>
            </a:pPr>
            <a:r>
              <a:rPr lang="en-US" altLang="zh-CN" sz="2400" dirty="0"/>
              <a:t>		if ((</a:t>
            </a:r>
            <a:r>
              <a:rPr lang="en-US" altLang="zh-CN" sz="2400"/>
              <a:t>connectfd </a:t>
            </a:r>
            <a:r>
              <a:rPr lang="en-US" altLang="zh-CN" sz="2400" smtClean="0"/>
              <a:t>= accept(listenfd,……</a:t>
            </a:r>
            <a:r>
              <a:rPr lang="en-US" altLang="zh-CN" sz="2400"/>
              <a:t>,</a:t>
            </a:r>
            <a:r>
              <a:rPr lang="en-US" altLang="zh-CN" sz="2400" smtClean="0"/>
              <a:t>……) == -1)</a:t>
            </a:r>
            <a:endParaRPr lang="en-US" altLang="zh-CN" sz="2400" smtClean="0"/>
          </a:p>
          <a:p>
            <a:pPr eaLnBrk="1" hangingPunct="1">
              <a:lnSpc>
                <a:spcPct val="80000"/>
              </a:lnSpc>
              <a:buNone/>
            </a:pPr>
            <a:r>
              <a:rPr lang="en-US" altLang="zh-CN" sz="2400" dirty="0"/>
              <a:t>		</a:t>
            </a:r>
            <a:r>
              <a:rPr lang="en-US" altLang="zh-CN" sz="2400" dirty="0">
                <a:solidFill>
                  <a:srgbClr val="00B050"/>
                </a:solidFill>
              </a:rPr>
              <a:t>/* handle error */</a:t>
            </a:r>
            <a:endParaRPr lang="en-US" altLang="zh-CN" sz="2400" dirty="0">
              <a:solidFill>
                <a:srgbClr val="00B050"/>
              </a:solidFill>
            </a:endParaRPr>
          </a:p>
          <a:p>
            <a:pPr eaLnBrk="1" hangingPunct="1">
              <a:lnSpc>
                <a:spcPct val="80000"/>
              </a:lnSpc>
              <a:buNone/>
            </a:pPr>
            <a:r>
              <a:rPr lang="en-US" altLang="zh-CN" sz="2400" dirty="0"/>
              <a:t>		arg = (struct ARG*)malloc(sizeof(struct ARG));</a:t>
            </a:r>
            <a:endParaRPr lang="en-US" altLang="zh-CN" sz="2400" dirty="0"/>
          </a:p>
          <a:p>
            <a:pPr eaLnBrk="1" hangingPunct="1">
              <a:lnSpc>
                <a:spcPct val="80000"/>
              </a:lnSpc>
              <a:buNone/>
            </a:pPr>
            <a:r>
              <a:rPr lang="en-US" altLang="zh-CN" sz="2400" dirty="0"/>
              <a:t>		arg -&gt; connfd = connectfd;</a:t>
            </a:r>
            <a:endParaRPr lang="en-US" altLang="zh-CN" sz="2400" dirty="0"/>
          </a:p>
          <a:p>
            <a:pPr eaLnBrk="1" hangingPunct="1">
              <a:lnSpc>
                <a:spcPct val="80000"/>
              </a:lnSpc>
              <a:buNone/>
            </a:pPr>
            <a:r>
              <a:rPr lang="en-US" altLang="zh-CN" sz="2400" dirty="0"/>
              <a:t>		memcpy((void *)&amp;arg -&gt; client, &amp;client, sizeof(client));</a:t>
            </a:r>
            <a:endParaRPr lang="en-US" altLang="zh-CN" sz="2400" dirty="0"/>
          </a:p>
          <a:p>
            <a:pPr eaLnBrk="1" hangingPunct="1">
              <a:lnSpc>
                <a:spcPct val="80000"/>
              </a:lnSpc>
              <a:buNone/>
            </a:pPr>
            <a:r>
              <a:rPr lang="en-US" altLang="zh-CN" sz="2400" dirty="0"/>
              <a:t>	</a:t>
            </a:r>
            <a:r>
              <a:rPr lang="en-US" altLang="zh-CN" sz="2400"/>
              <a:t>	</a:t>
            </a:r>
            <a:r>
              <a:rPr lang="en-US" altLang="zh-CN" sz="2400" smtClean="0"/>
              <a:t>pthread_create</a:t>
            </a:r>
            <a:r>
              <a:rPr lang="en-US" altLang="zh-CN" sz="2400" dirty="0"/>
              <a:t>(&amp;tid, NULL, start_routine, (void *)arg)</a:t>
            </a:r>
            <a:endParaRPr lang="en-US" altLang="zh-CN" sz="2400" dirty="0"/>
          </a:p>
          <a:p>
            <a:pPr eaLnBrk="1" hangingPunct="1">
              <a:lnSpc>
                <a:spcPct val="80000"/>
              </a:lnSpc>
              <a:buNone/>
            </a:pPr>
            <a:r>
              <a:rPr lang="en-US" altLang="zh-CN" sz="2400" dirty="0"/>
              <a:t>		/* handle erroe */</a:t>
            </a:r>
            <a:endParaRPr lang="en-US" altLang="zh-CN" sz="2400" dirty="0"/>
          </a:p>
          <a:p>
            <a:pPr eaLnBrk="1" hangingPunct="1">
              <a:lnSpc>
                <a:spcPct val="80000"/>
              </a:lnSpc>
              <a:buNone/>
            </a:pPr>
            <a:r>
              <a:rPr lang="en-US" altLang="zh-CN" sz="2400" dirty="0"/>
              <a:t>	}</a:t>
            </a:r>
            <a:endParaRPr lang="en-US" altLang="zh-CN" sz="2400" dirty="0"/>
          </a:p>
          <a:p>
            <a:pPr eaLnBrk="1" hangingPunct="1">
              <a:lnSpc>
                <a:spcPct val="80000"/>
              </a:lnSpc>
              <a:buNone/>
            </a:pPr>
            <a:r>
              <a:rPr lang="en-US" altLang="zh-CN" sz="2400" dirty="0"/>
              <a:t>	close(listendfd);</a:t>
            </a:r>
            <a:endParaRPr lang="en-US" altLang="zh-CN" sz="2400" dirty="0"/>
          </a:p>
          <a:p>
            <a:pPr eaLnBrk="1" hangingPunct="1">
              <a:lnSpc>
                <a:spcPct val="80000"/>
              </a:lnSpc>
              <a:buNone/>
            </a:pPr>
            <a:r>
              <a:rPr lang="en-US" altLang="zh-CN" sz="2400" dirty="0"/>
              <a:t>} </a:t>
            </a:r>
            <a:endParaRPr lang="en-US" altLang="zh-CN" sz="24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vert="horz" wrap="square" lIns="91440" tIns="45720" rIns="91440" bIns="45720" anchor="b" anchorCtr="0"/>
          <a:lstStyle/>
          <a:p>
            <a:r>
              <a:rPr lang="zh-CN" altLang="en-US" dirty="0"/>
              <a:t>多线程并发服务器（</a:t>
            </a:r>
            <a:r>
              <a:rPr lang="en-US" altLang="zh-CN" dirty="0"/>
              <a:t>cont.</a:t>
            </a:r>
            <a:r>
              <a:rPr lang="zh-CN" altLang="en-US" dirty="0"/>
              <a:t>）</a:t>
            </a:r>
            <a:endParaRPr lang="zh-CN" altLang="en-US" dirty="0"/>
          </a:p>
        </p:txBody>
      </p:sp>
      <p:sp>
        <p:nvSpPr>
          <p:cNvPr id="114691" name="内容占位符 2"/>
          <p:cNvSpPr>
            <a:spLocks noGrp="1"/>
          </p:cNvSpPr>
          <p:nvPr>
            <p:ph idx="1"/>
          </p:nvPr>
        </p:nvSpPr>
        <p:spPr/>
        <p:txBody>
          <a:bodyPr vert="horz" wrap="square" lIns="91440" tIns="45720" rIns="91440" bIns="45720" anchor="t" anchorCtr="0"/>
          <a:lstStyle/>
          <a:p>
            <a:pPr eaLnBrk="1" hangingPunct="1">
              <a:buClr>
                <a:srgbClr val="3333CC"/>
              </a:buClr>
              <a:buNone/>
            </a:pPr>
            <a:r>
              <a:rPr lang="en-US" altLang="zh-CN" sz="2600" dirty="0">
                <a:solidFill>
                  <a:srgbClr val="000000"/>
                </a:solidFill>
              </a:rPr>
              <a:t>void *start_routine(void *arg) {</a:t>
            </a:r>
            <a:endParaRPr lang="en-US" altLang="zh-CN" sz="2600" dirty="0">
              <a:solidFill>
                <a:srgbClr val="000000"/>
              </a:solidFill>
            </a:endParaRPr>
          </a:p>
          <a:p>
            <a:pPr eaLnBrk="1" hangingPunct="1">
              <a:buClr>
                <a:srgbClr val="3333CC"/>
              </a:buClr>
              <a:buNone/>
            </a:pPr>
            <a:r>
              <a:rPr lang="en-US" altLang="zh-CN" sz="2600" dirty="0">
                <a:solidFill>
                  <a:srgbClr val="000000"/>
                </a:solidFill>
              </a:rPr>
              <a:t>	ARG *info;</a:t>
            </a:r>
            <a:endParaRPr lang="en-US" altLang="zh-CN" sz="2600" dirty="0">
              <a:solidFill>
                <a:srgbClr val="000000"/>
              </a:solidFill>
            </a:endParaRPr>
          </a:p>
          <a:p>
            <a:pPr eaLnBrk="1" hangingPunct="1">
              <a:buClr>
                <a:srgbClr val="3333CC"/>
              </a:buClr>
              <a:buNone/>
            </a:pPr>
            <a:r>
              <a:rPr lang="en-US" altLang="zh-CN" sz="2600" dirty="0">
                <a:solidFill>
                  <a:srgbClr val="000000"/>
                </a:solidFill>
              </a:rPr>
              <a:t>	info = (ARG *)arg;</a:t>
            </a:r>
            <a:endParaRPr lang="en-US" altLang="zh-CN" sz="2600" dirty="0">
              <a:solidFill>
                <a:srgbClr val="000000"/>
              </a:solidFill>
            </a:endParaRPr>
          </a:p>
          <a:p>
            <a:pPr eaLnBrk="1" hangingPunct="1">
              <a:buClr>
                <a:srgbClr val="3333CC"/>
              </a:buClr>
              <a:buNone/>
            </a:pPr>
            <a:r>
              <a:rPr lang="en-US" altLang="zh-CN" sz="2600" dirty="0">
                <a:solidFill>
                  <a:srgbClr val="000000"/>
                </a:solidFill>
              </a:rPr>
              <a:t>	process_cli(info -&gt; connfd, info -&gt; client);</a:t>
            </a:r>
            <a:endParaRPr lang="en-US" altLang="zh-CN" sz="2600" dirty="0">
              <a:solidFill>
                <a:srgbClr val="000000"/>
              </a:solidFill>
            </a:endParaRPr>
          </a:p>
          <a:p>
            <a:pPr eaLnBrk="1" hangingPunct="1">
              <a:buClr>
                <a:srgbClr val="3333CC"/>
              </a:buClr>
              <a:buNone/>
            </a:pPr>
            <a:r>
              <a:rPr lang="en-US" altLang="zh-CN" sz="2600" dirty="0">
                <a:solidFill>
                  <a:srgbClr val="000000"/>
                </a:solidFill>
              </a:rPr>
              <a:t>	free(arg);</a:t>
            </a:r>
            <a:endParaRPr lang="en-US" altLang="zh-CN" sz="2600" dirty="0">
              <a:solidFill>
                <a:srgbClr val="000000"/>
              </a:solidFill>
            </a:endParaRPr>
          </a:p>
          <a:p>
            <a:pPr eaLnBrk="1" hangingPunct="1">
              <a:buClr>
                <a:srgbClr val="3333CC"/>
              </a:buClr>
              <a:buNone/>
            </a:pPr>
            <a:r>
              <a:rPr lang="en-US" altLang="zh-CN" sz="2600" dirty="0">
                <a:solidFill>
                  <a:srgbClr val="000000"/>
                </a:solidFill>
              </a:rPr>
              <a:t>	pthread_exit(NULL);</a:t>
            </a:r>
            <a:endParaRPr lang="en-US" altLang="zh-CN" sz="2600" dirty="0">
              <a:solidFill>
                <a:srgbClr val="000000"/>
              </a:solidFill>
            </a:endParaRPr>
          </a:p>
          <a:p>
            <a:pPr eaLnBrk="1" hangingPunct="1">
              <a:buClr>
                <a:srgbClr val="3333CC"/>
              </a:buClr>
              <a:buNone/>
            </a:pPr>
            <a:r>
              <a:rPr lang="en-US" altLang="zh-CN" sz="2600" dirty="0">
                <a:solidFill>
                  <a:srgbClr val="000000"/>
                </a:solidFill>
              </a:rPr>
              <a:t>}</a:t>
            </a:r>
            <a:endParaRPr lang="en-US" altLang="zh-CN" sz="2600" dirty="0">
              <a:solidFill>
                <a:srgbClr val="000000"/>
              </a:solidFill>
            </a:endParaRPr>
          </a:p>
          <a:p>
            <a:pPr eaLnBrk="1" hangingPunct="1">
              <a:buClr>
                <a:srgbClr val="3333CC"/>
              </a:buClr>
            </a:pPr>
            <a:endParaRPr lang="en-US" altLang="zh-CN" sz="2600" dirty="0">
              <a:solidFill>
                <a:srgbClr val="000000"/>
              </a:solidFill>
            </a:endParaRPr>
          </a:p>
          <a:p>
            <a:endParaRPr lang="zh-CN" altLang="en-US" sz="26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p:cNvSpPr>
          <p:nvPr>
            <p:ph type="title"/>
          </p:nvPr>
        </p:nvSpPr>
        <p:spPr/>
        <p:txBody>
          <a:bodyPr vert="horz" wrap="square" lIns="91440" tIns="45720" rIns="91440" bIns="45720" anchor="b" anchorCtr="0"/>
          <a:lstStyle/>
          <a:p>
            <a:pPr eaLnBrk="1" hangingPunct="1"/>
            <a:r>
              <a:rPr lang="zh-CN" altLang="en-US" dirty="0"/>
              <a:t>多线程并发服务器（</a:t>
            </a:r>
            <a:r>
              <a:rPr lang="en-US" altLang="zh-CN" dirty="0"/>
              <a:t>cont.</a:t>
            </a:r>
            <a:r>
              <a:rPr lang="zh-CN" altLang="en-US" dirty="0"/>
              <a:t>）</a:t>
            </a:r>
            <a:endParaRPr lang="zh-CN" altLang="en-US" dirty="0"/>
          </a:p>
        </p:txBody>
      </p:sp>
      <p:sp>
        <p:nvSpPr>
          <p:cNvPr id="113667" name="Rectangle 3"/>
          <p:cNvSpPr>
            <a:spLocks noGrp="1"/>
          </p:cNvSpPr>
          <p:nvPr>
            <p:ph idx="1"/>
          </p:nvPr>
        </p:nvSpPr>
        <p:spPr>
          <a:xfrm>
            <a:off x="35496" y="2017713"/>
            <a:ext cx="9108504" cy="4114800"/>
          </a:xfrm>
        </p:spPr>
        <p:txBody>
          <a:bodyPr vert="horz" wrap="square" lIns="91440" tIns="45720" rIns="91440" bIns="45720" anchor="t" anchorCtr="0"/>
          <a:lstStyle/>
          <a:p>
            <a:pPr eaLnBrk="1" hangingPunct="1">
              <a:buNone/>
            </a:pPr>
            <a:r>
              <a:rPr lang="en-US" altLang="zh-CN" sz="2400" dirty="0"/>
              <a:t>void process_cli(int connectfd, sockaddr_in client) {</a:t>
            </a:r>
            <a:endParaRPr lang="en-US" altLang="zh-CN" sz="2400" dirty="0"/>
          </a:p>
          <a:p>
            <a:pPr eaLnBrk="1" hangingPunct="1">
              <a:buNone/>
            </a:pPr>
            <a:r>
              <a:rPr lang="en-US" altLang="zh-CN" sz="2400" dirty="0"/>
              <a:t>	</a:t>
            </a:r>
            <a:r>
              <a:rPr lang="en-US" altLang="zh-CN" sz="2400" dirty="0">
                <a:latin typeface="Arial" panose="020B0604020202020204" pitchFamily="34" charset="0"/>
              </a:rPr>
              <a:t>int num;</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char recvbuf[MAXDATASIZE];</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printf("you got a connection from %</a:t>
            </a:r>
            <a:r>
              <a:rPr lang="en-US" altLang="zh-CN" sz="2400">
                <a:latin typeface="Arial" panose="020B0604020202020204" pitchFamily="34" charset="0"/>
              </a:rPr>
              <a:t>s</a:t>
            </a:r>
            <a:r>
              <a:rPr lang="en-US" altLang="zh-CN" sz="2400" smtClean="0">
                <a:latin typeface="Arial" panose="020B0604020202020204" pitchFamily="34" charset="0"/>
              </a:rPr>
              <a:t>.", </a:t>
            </a:r>
            <a:r>
              <a:rPr lang="en-US" altLang="zh-CN" sz="2400" b="1" smtClean="0">
                <a:solidFill>
                  <a:srgbClr val="00B0F0"/>
                </a:solidFill>
                <a:latin typeface="Arial" panose="020B0604020202020204" pitchFamily="34" charset="0"/>
              </a:rPr>
              <a:t>inet_ntoa(client.sin_addr</a:t>
            </a:r>
            <a:r>
              <a:rPr lang="en-US" altLang="zh-CN" sz="2400" b="1" dirty="0">
                <a:solidFill>
                  <a:srgbClr val="00B0F0"/>
                </a:solidFill>
                <a:latin typeface="Arial" panose="020B0604020202020204" pitchFamily="34" charset="0"/>
              </a:rPr>
              <a:t>));</a:t>
            </a:r>
            <a:endParaRPr lang="en-US" altLang="zh-CN" sz="2400" b="1" dirty="0">
              <a:solidFill>
                <a:srgbClr val="00B0F0"/>
              </a:solidFill>
              <a:latin typeface="Arial" panose="020B0604020202020204" pitchFamily="34" charset="0"/>
            </a:endParaRPr>
          </a:p>
          <a:p>
            <a:pPr eaLnBrk="1" hangingPunct="1">
              <a:buNone/>
            </a:pPr>
            <a:r>
              <a:rPr lang="en-US" altLang="zh-CN" sz="2400" dirty="0">
                <a:latin typeface="Arial" panose="020B0604020202020204" pitchFamily="34" charset="0"/>
              </a:rPr>
              <a:t>	while(num = recv(connfd, </a:t>
            </a:r>
            <a:r>
              <a:rPr lang="en-US" altLang="zh-CN" sz="2400">
                <a:latin typeface="Arial" panose="020B0604020202020204" pitchFamily="34" charset="0"/>
              </a:rPr>
              <a:t>recvbuf,MAXDATASIZE,0</a:t>
            </a:r>
            <a:r>
              <a:rPr lang="en-US" altLang="zh-CN" sz="2400" smtClean="0">
                <a:latin typeface="Arial" panose="020B0604020202020204" pitchFamily="34" charset="0"/>
              </a:rPr>
              <a:t>)){</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printf("Receive message:%s",recvbuf);</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send(connfd,recvbuf,strlen(recvbuf),0);</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a:t>
            </a:r>
            <a:endParaRPr lang="en-US" altLang="zh-CN" sz="2400" dirty="0">
              <a:latin typeface="Arial" panose="020B0604020202020204" pitchFamily="34" charset="0"/>
            </a:endParaRPr>
          </a:p>
          <a:p>
            <a:pPr eaLnBrk="1" hangingPunct="1">
              <a:buNone/>
            </a:pPr>
            <a:r>
              <a:rPr lang="en-US" altLang="zh-CN" sz="2400" dirty="0">
                <a:latin typeface="Arial" panose="020B0604020202020204" pitchFamily="34" charset="0"/>
              </a:rPr>
              <a:t>	close(connfd);</a:t>
            </a:r>
            <a:endParaRPr lang="en-US" altLang="zh-CN" sz="2400" dirty="0"/>
          </a:p>
          <a:p>
            <a:pPr eaLnBrk="1" hangingPunct="1">
              <a:buNone/>
            </a:pPr>
            <a:r>
              <a:rPr lang="en-US" altLang="zh-CN" sz="2400" dirty="0"/>
              <a:t>}</a:t>
            </a:r>
            <a:endParaRPr lang="en-US" altLang="zh-CN" sz="2400" dirty="0"/>
          </a:p>
        </p:txBody>
      </p:sp>
    </p:spTree>
  </p:cSld>
  <p:clrMapOvr>
    <a:masterClrMapping/>
  </p:clrMapOvr>
  <p:transition spd="slow">
    <p:pull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p:txBody>
          <a:bodyPr vert="horz" wrap="square" lIns="91440" tIns="45720" rIns="91440" bIns="45720" anchor="b" anchorCtr="0"/>
          <a:lstStyle/>
          <a:p>
            <a:r>
              <a:rPr lang="zh-CN" altLang="en-US" dirty="0"/>
              <a:t>多线程客户端</a:t>
            </a:r>
            <a:endParaRPr lang="zh-CN" altLang="en-US" dirty="0"/>
          </a:p>
        </p:txBody>
      </p:sp>
      <p:sp>
        <p:nvSpPr>
          <p:cNvPr id="115715" name="内容占位符 2"/>
          <p:cNvSpPr>
            <a:spLocks noGrp="1"/>
          </p:cNvSpPr>
          <p:nvPr>
            <p:ph idx="1"/>
          </p:nvPr>
        </p:nvSpPr>
        <p:spPr>
          <a:xfrm>
            <a:off x="972185" y="1700213"/>
            <a:ext cx="7772400" cy="4840287"/>
          </a:xfrm>
        </p:spPr>
        <p:txBody>
          <a:bodyPr vert="horz" wrap="square" lIns="91440" tIns="45720" rIns="91440" bIns="45720" anchor="t" anchorCtr="0"/>
          <a:lstStyle/>
          <a:p>
            <a:pPr marL="0" indent="0">
              <a:buNone/>
            </a:pPr>
            <a:r>
              <a:rPr lang="en-US" altLang="zh-CN" sz="2400" dirty="0">
                <a:latin typeface="Tahoma" panose="020B0604030504040204" pitchFamily="34" charset="0"/>
                <a:cs typeface="Tahoma" panose="020B0604030504040204" pitchFamily="34" charset="0"/>
              </a:rPr>
              <a:t>#define PORT 1234</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#define MAXDATASIZE 100</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void process(FILE *fp, int sockfd);</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char* getMessage(char *sendline, int len, FILE *fp);</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int main(int argc, char *argv[])</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int sockfd;</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struct hostent *he;</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struct sockaddr_in server;</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if(argc != 2)</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printf("Usage: %s &lt;IP Address&gt;\n",argv[0]);</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a:t>
            </a:r>
            <a:endParaRPr lang="zh-CN" altLang="en-US" sz="2400" dirty="0">
              <a:latin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vert="horz" wrap="square" lIns="91440" tIns="45720" rIns="91440" bIns="45720" anchor="b" anchorCtr="0"/>
          <a:lstStyle/>
          <a:p>
            <a:endParaRPr lang="zh-CN" altLang="en-US" dirty="0"/>
          </a:p>
        </p:txBody>
      </p:sp>
      <p:sp>
        <p:nvSpPr>
          <p:cNvPr id="116739" name="内容占位符 2"/>
          <p:cNvSpPr>
            <a:spLocks noGrp="1"/>
          </p:cNvSpPr>
          <p:nvPr>
            <p:ph idx="1"/>
          </p:nvPr>
        </p:nvSpPr>
        <p:spPr/>
        <p:txBody>
          <a:bodyPr vert="horz" wrap="square" lIns="91440" tIns="45720" rIns="91440" bIns="45720" anchor="t" anchorCtr="0"/>
          <a:lstStyle/>
          <a:p>
            <a:pPr marL="0" indent="0">
              <a:buNone/>
            </a:pPr>
            <a:r>
              <a:rPr lang="en-US" altLang="zh-CN" sz="2400" dirty="0">
                <a:latin typeface="Tahoma" panose="020B0604030504040204" pitchFamily="34" charset="0"/>
                <a:cs typeface="Tahoma" panose="020B0604030504040204" pitchFamily="34" charset="0"/>
              </a:rPr>
              <a:t>if(NULL == (he=gethostbyname(argv[1])))</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printf("gethostbyname() error\n");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if(-1 == (socket(AF_INET, SOCK_STREAM, 0))){</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printf("socket() error\n");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exit(1);}</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bzero(&amp;server,sizeof(server));</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server.sin_family = AF_INET;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server.sin_port = htons(PORT);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server.sin_addr = *((struct in_addr *)he-&gt;h_addr);</a:t>
            </a:r>
            <a:endParaRPr lang="en-US" altLang="zh-CN" sz="2400" dirty="0">
              <a:latin typeface="Tahoma" panose="020B0604030504040204" pitchFamily="34" charset="0"/>
              <a:cs typeface="Tahoma" panose="020B0604030504040204" pitchFamily="34" charset="0"/>
            </a:endParaRPr>
          </a:p>
          <a:p>
            <a:pPr marL="0" indent="0">
              <a:buNone/>
            </a:pPr>
            <a:endParaRPr lang="zh-CN" altLang="en-US" sz="2200" dirty="0">
              <a:latin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vert="horz" wrap="square" lIns="91440" tIns="45720" rIns="91440" bIns="45720" anchor="b" anchorCtr="0"/>
          <a:lstStyle/>
          <a:p>
            <a:endParaRPr lang="zh-CN" altLang="en-US" dirty="0"/>
          </a:p>
        </p:txBody>
      </p:sp>
      <p:sp>
        <p:nvSpPr>
          <p:cNvPr id="117763" name="内容占位符 2"/>
          <p:cNvSpPr>
            <a:spLocks noGrp="1"/>
          </p:cNvSpPr>
          <p:nvPr>
            <p:ph idx="1"/>
          </p:nvPr>
        </p:nvSpPr>
        <p:spPr/>
        <p:txBody>
          <a:bodyPr vert="horz" wrap="square" lIns="91440" tIns="45720" rIns="91440" bIns="45720" anchor="t" anchorCtr="0"/>
          <a:lstStyle/>
          <a:p>
            <a:pPr marL="0" indent="0">
              <a:buNone/>
            </a:pPr>
            <a:r>
              <a:rPr lang="en-US" altLang="zh-CN" sz="2400" dirty="0">
                <a:latin typeface="Tahoma" panose="020B0604030504040204" pitchFamily="34" charset="0"/>
                <a:cs typeface="Tahoma" panose="020B0604030504040204" pitchFamily="34" charset="0"/>
              </a:rPr>
              <a:t>if(-1 == connect(sockfd, (struct sockaddr *)&amp;server,sizeof(server)))</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printf("connect() error\n");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exit(1);</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process(stdin,sockfd);</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close(sockfd);</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//end main()</a:t>
            </a:r>
            <a:endParaRPr lang="en-US" altLang="zh-CN" sz="2400" dirty="0">
              <a:latin typeface="Tahoma" panose="020B0604030504040204" pitchFamily="34" charset="0"/>
              <a:cs typeface="Tahoma" panose="020B0604030504040204" pitchFamily="34" charset="0"/>
            </a:endParaRPr>
          </a:p>
          <a:p>
            <a:pPr marL="0" indent="0">
              <a:buNone/>
            </a:pPr>
            <a:endParaRPr lang="en-US" altLang="zh-CN" sz="2400" dirty="0">
              <a:latin typeface="Tahoma" panose="020B0604030504040204" pitchFamily="34" charset="0"/>
              <a:cs typeface="Tahoma" panose="020B0604030504040204" pitchFamily="34" charset="0"/>
            </a:endParaRPr>
          </a:p>
          <a:p>
            <a:pPr marL="0" indent="0">
              <a:buNone/>
            </a:pPr>
            <a:endParaRPr lang="zh-CN" altLang="en-US" sz="2400" dirty="0">
              <a:latin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内容占位符 2"/>
          <p:cNvSpPr>
            <a:spLocks noGrp="1"/>
          </p:cNvSpPr>
          <p:nvPr>
            <p:ph idx="1"/>
          </p:nvPr>
        </p:nvSpPr>
        <p:spPr>
          <a:xfrm>
            <a:off x="354965" y="548640"/>
            <a:ext cx="8803005" cy="5588000"/>
          </a:xfrm>
        </p:spPr>
        <p:txBody>
          <a:bodyPr vert="horz" wrap="square" lIns="91440" tIns="45720" rIns="91440" bIns="45720" anchor="t" anchorCtr="0"/>
          <a:lstStyle/>
          <a:p>
            <a:pPr marL="0" indent="0">
              <a:buNone/>
            </a:pPr>
            <a:r>
              <a:rPr lang="en-US" altLang="zh-CN" sz="2400" dirty="0">
                <a:latin typeface="Tahoma" panose="020B0604030504040204" pitchFamily="34" charset="0"/>
                <a:cs typeface="Tahoma" panose="020B0604030504040204" pitchFamily="34" charset="0"/>
              </a:rPr>
              <a:t>void process(FILE * fp, int sockfd)</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char sendline[MAXDATASIZE];</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char recvline[MAXDATASIZE];</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int num;</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printf("Connected to server.\n");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printf("Input client's name:");</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if(fgets(sendline,MAXDATASIZE, fp) == NULL)</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printf("\nExit.\n");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return;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send(sockfd,sendline,strlen(sendline),0);</a:t>
            </a:r>
            <a:endParaRPr lang="zh-CN" altLang="en-US" sz="2400" dirty="0">
              <a:latin typeface="Tahoma" panose="020B0604030504040204" pitchFamily="34" charset="0"/>
              <a:ea typeface="Calibri" panose="020F050202020403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内容占位符 2"/>
          <p:cNvSpPr>
            <a:spLocks noGrp="1"/>
          </p:cNvSpPr>
          <p:nvPr>
            <p:ph idx="1"/>
          </p:nvPr>
        </p:nvSpPr>
        <p:spPr>
          <a:xfrm>
            <a:off x="35496" y="332656"/>
            <a:ext cx="8784009" cy="5976664"/>
          </a:xfrm>
        </p:spPr>
        <p:txBody>
          <a:bodyPr vert="horz" wrap="square" lIns="91440" tIns="45720" rIns="91440" bIns="45720" anchor="t" anchorCtr="0"/>
          <a:lstStyle/>
          <a:p>
            <a:pPr marL="0" indent="0">
              <a:buNone/>
            </a:pPr>
            <a:r>
              <a:rPr lang="en-US" altLang="zh-CN" sz="2400" dirty="0">
                <a:latin typeface="Tahoma" panose="020B0604030504040204" pitchFamily="34" charset="0"/>
                <a:cs typeface="Tahoma" panose="020B0604030504040204" pitchFamily="34" charset="0"/>
              </a:rPr>
              <a:t>while(getMessage(sendline, MAXDATASIZE, fp)!=NULL)</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send(sockfd,sendline,strlen(sendline),0);</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if(0 == (</a:t>
            </a:r>
            <a:r>
              <a:rPr lang="en-US" altLang="zh-CN" sz="2400">
                <a:latin typeface="Tahoma" panose="020B0604030504040204" pitchFamily="34" charset="0"/>
                <a:cs typeface="Tahoma" panose="020B0604030504040204" pitchFamily="34" charset="0"/>
              </a:rPr>
              <a:t>num </a:t>
            </a:r>
            <a:r>
              <a:rPr lang="en-US" altLang="zh-CN" sz="2400" smtClean="0">
                <a:latin typeface="Tahoma" panose="020B0604030504040204" pitchFamily="34" charset="0"/>
                <a:cs typeface="Tahoma" panose="020B0604030504040204" pitchFamily="34" charset="0"/>
              </a:rPr>
              <a:t>=recv(sockfd,recvline,MAXDATASIZE,0</a:t>
            </a: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printf("server terminated.\n");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return;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recvline[num]='\0';</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printf("server message: %s\n",recvline);</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printf("\nExit.\n");</a:t>
            </a:r>
            <a:endParaRPr lang="en-US" altLang="zh-CN" sz="2400" dirty="0">
              <a:latin typeface="Tahoma" panose="020B0604030504040204" pitchFamily="34" charset="0"/>
              <a:cs typeface="Tahoma" panose="020B0604030504040204" pitchFamily="34" charset="0"/>
            </a:endParaRPr>
          </a:p>
          <a:p>
            <a:pPr marL="0" indent="0">
              <a:buNone/>
            </a:pPr>
            <a:r>
              <a:rPr lang="en-US" altLang="zh-CN" sz="2400" dirty="0">
                <a:latin typeface="Tahoma" panose="020B0604030504040204" pitchFamily="34" charset="0"/>
                <a:cs typeface="Tahoma" panose="020B0604030504040204" pitchFamily="34" charset="0"/>
              </a:rPr>
              <a:t>} //end process</a:t>
            </a:r>
            <a:endParaRPr lang="zh-CN" altLang="en-US" sz="2400" dirty="0">
              <a:latin typeface="Tahoma" panose="020B0604030504040204" pitchFamily="34" charset="0"/>
              <a:ea typeface="Calibri" panose="020F050202020403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a:xfrm>
            <a:off x="684213" y="692150"/>
            <a:ext cx="7467600" cy="762000"/>
          </a:xfrm>
        </p:spPr>
        <p:txBody>
          <a:bodyPr vert="horz" wrap="square" lIns="91440" tIns="45720" rIns="91440" bIns="45720" anchor="b" anchorCtr="0"/>
          <a:lstStyle/>
          <a:p>
            <a:pPr algn="ctr" eaLnBrk="1" hangingPunct="1"/>
            <a:r>
              <a:rPr lang="zh-CN" altLang="en-US" dirty="0"/>
              <a:t>创建进程</a:t>
            </a:r>
            <a:endParaRPr lang="zh-CN" altLang="en-US" dirty="0"/>
          </a:p>
        </p:txBody>
      </p:sp>
      <p:sp>
        <p:nvSpPr>
          <p:cNvPr id="3" name="矩形 2"/>
          <p:cNvSpPr/>
          <p:nvPr/>
        </p:nvSpPr>
        <p:spPr>
          <a:xfrm>
            <a:off x="539750" y="2179638"/>
            <a:ext cx="8135938" cy="3711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nSpc>
                <a:spcPct val="120000"/>
              </a:lnSpc>
              <a:spcBef>
                <a:spcPct val="0"/>
              </a:spcBef>
              <a:buClrTx/>
              <a:buSzTx/>
              <a:buFontTx/>
              <a:buNone/>
            </a:pPr>
            <a:r>
              <a:rPr lang="en-US" altLang="zh-CN" sz="2800" b="1" dirty="0">
                <a:solidFill>
                  <a:srgbClr val="0070C0"/>
                </a:solidFill>
                <a:ea typeface="微软雅黑" panose="020B0503020204020204" pitchFamily="34" charset="-122"/>
              </a:rPr>
              <a:t>fork()</a:t>
            </a:r>
            <a:r>
              <a:rPr lang="zh-CN" altLang="en-US" sz="2800" b="1" dirty="0">
                <a:solidFill>
                  <a:srgbClr val="0070C0"/>
                </a:solidFill>
                <a:ea typeface="微软雅黑" panose="020B0503020204020204" pitchFamily="34" charset="-122"/>
              </a:rPr>
              <a:t>函数在子进程返回</a:t>
            </a:r>
            <a:r>
              <a:rPr lang="en-US" altLang="zh-CN" sz="2800" b="1" dirty="0">
                <a:solidFill>
                  <a:srgbClr val="0070C0"/>
                </a:solidFill>
                <a:ea typeface="微软雅黑" panose="020B0503020204020204" pitchFamily="34" charset="-122"/>
              </a:rPr>
              <a:t>0</a:t>
            </a:r>
            <a:r>
              <a:rPr lang="zh-CN" altLang="en-US" sz="2800" b="1" dirty="0">
                <a:solidFill>
                  <a:srgbClr val="0070C0"/>
                </a:solidFill>
                <a:ea typeface="微软雅黑" panose="020B0503020204020204" pitchFamily="34" charset="-122"/>
              </a:rPr>
              <a:t>而不是父进程的进程</a:t>
            </a:r>
            <a:r>
              <a:rPr lang="en-US" altLang="zh-CN" sz="2800" b="1" dirty="0">
                <a:solidFill>
                  <a:srgbClr val="0070C0"/>
                </a:solidFill>
                <a:ea typeface="微软雅黑" panose="020B0503020204020204" pitchFamily="34" charset="-122"/>
              </a:rPr>
              <a:t>ID</a:t>
            </a:r>
            <a:r>
              <a:rPr lang="zh-CN" altLang="en-US" sz="2800" b="1" dirty="0">
                <a:solidFill>
                  <a:srgbClr val="0070C0"/>
                </a:solidFill>
                <a:ea typeface="微软雅黑" panose="020B0503020204020204" pitchFamily="34" charset="-122"/>
              </a:rPr>
              <a:t>的原因？</a:t>
            </a:r>
            <a:endParaRPr lang="en-US" altLang="zh-CN" sz="2800" b="1" dirty="0">
              <a:solidFill>
                <a:srgbClr val="0070C0"/>
              </a:solidFill>
              <a:ea typeface="微软雅黑" panose="020B0503020204020204" pitchFamily="34" charset="-122"/>
            </a:endParaRPr>
          </a:p>
          <a:p>
            <a:pPr marL="0" lvl="0" indent="0">
              <a:lnSpc>
                <a:spcPct val="120000"/>
              </a:lnSpc>
              <a:spcBef>
                <a:spcPct val="0"/>
              </a:spcBef>
              <a:buClrTx/>
              <a:buSzTx/>
              <a:buFontTx/>
              <a:buNone/>
            </a:pPr>
            <a:r>
              <a:rPr lang="zh-CN" altLang="en-US" sz="2800" dirty="0">
                <a:ea typeface="仿宋" panose="02010609060101010101" pitchFamily="49" charset="-122"/>
              </a:rPr>
              <a:t>任何子进程只有一个父进程，而且子进程总是可以通过调用</a:t>
            </a:r>
            <a:r>
              <a:rPr lang="en-US" altLang="zh-CN" sz="2800" dirty="0">
                <a:solidFill>
                  <a:srgbClr val="FF0000"/>
                </a:solidFill>
                <a:ea typeface="仿宋" panose="02010609060101010101" pitchFamily="49" charset="-122"/>
              </a:rPr>
              <a:t>getppid()</a:t>
            </a:r>
            <a:r>
              <a:rPr lang="zh-CN" altLang="en-US" sz="2800" dirty="0">
                <a:ea typeface="仿宋" panose="02010609060101010101" pitchFamily="49" charset="-122"/>
              </a:rPr>
              <a:t>函数取得父进程的进程</a:t>
            </a:r>
            <a:r>
              <a:rPr lang="en-US" altLang="zh-CN" sz="2800" dirty="0">
                <a:ea typeface="仿宋" panose="02010609060101010101" pitchFamily="49" charset="-122"/>
              </a:rPr>
              <a:t>ID</a:t>
            </a:r>
            <a:r>
              <a:rPr lang="zh-CN" altLang="en-US" sz="2800" dirty="0">
                <a:ea typeface="仿宋" panose="02010609060101010101" pitchFamily="49" charset="-122"/>
              </a:rPr>
              <a:t>。相反，父进程可以有很多子进程，而且无法获得各个子进程的进程</a:t>
            </a:r>
            <a:r>
              <a:rPr lang="en-US" altLang="zh-CN" sz="2800" dirty="0">
                <a:ea typeface="仿宋" panose="02010609060101010101" pitchFamily="49" charset="-122"/>
              </a:rPr>
              <a:t>ID</a:t>
            </a:r>
            <a:r>
              <a:rPr lang="zh-CN" altLang="en-US" sz="2800" dirty="0">
                <a:ea typeface="仿宋" panose="02010609060101010101" pitchFamily="49" charset="-122"/>
              </a:rPr>
              <a:t>。如果父进程想跟踪所有子进程的进程</a:t>
            </a:r>
            <a:r>
              <a:rPr lang="en-US" altLang="zh-CN" sz="2800" dirty="0">
                <a:ea typeface="仿宋" panose="02010609060101010101" pitchFamily="49" charset="-122"/>
              </a:rPr>
              <a:t>ID</a:t>
            </a:r>
            <a:r>
              <a:rPr lang="zh-CN" altLang="en-US" sz="2800" dirty="0">
                <a:ea typeface="仿宋" panose="02010609060101010101" pitchFamily="49" charset="-122"/>
              </a:rPr>
              <a:t>，那么它必须记录每次调用</a:t>
            </a:r>
            <a:r>
              <a:rPr lang="en-US" altLang="zh-CN" sz="2800" dirty="0">
                <a:ea typeface="仿宋" panose="02010609060101010101" pitchFamily="49" charset="-122"/>
              </a:rPr>
              <a:t>fork</a:t>
            </a:r>
            <a:r>
              <a:rPr lang="zh-CN" altLang="en-US" sz="2800" dirty="0">
                <a:ea typeface="仿宋" panose="02010609060101010101" pitchFamily="49" charset="-122"/>
              </a:rPr>
              <a:t>的返回值。</a:t>
            </a:r>
            <a:endParaRPr lang="zh-CN" altLang="en-US" sz="2800" dirty="0">
              <a:ea typeface="仿宋" panose="02010609060101010101" pitchFamily="49" charset="-122"/>
            </a:endParaRP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vert="horz" wrap="square" lIns="91440" tIns="45720" rIns="91440" bIns="45720" anchor="b" anchorCtr="0"/>
          <a:lstStyle/>
          <a:p>
            <a:endParaRPr lang="zh-CN" altLang="en-US" dirty="0"/>
          </a:p>
        </p:txBody>
      </p:sp>
      <p:sp>
        <p:nvSpPr>
          <p:cNvPr id="120835" name="内容占位符 2"/>
          <p:cNvSpPr>
            <a:spLocks noGrp="1"/>
          </p:cNvSpPr>
          <p:nvPr>
            <p:ph idx="1"/>
          </p:nvPr>
        </p:nvSpPr>
        <p:spPr/>
        <p:txBody>
          <a:bodyPr vert="horz" wrap="square" lIns="91440" tIns="45720" rIns="91440" bIns="45720" anchor="t" anchorCtr="0"/>
          <a:lstStyle/>
          <a:p>
            <a:pPr marL="0" indent="0">
              <a:buClr>
                <a:srgbClr val="3333CC"/>
              </a:buClr>
              <a:buNone/>
            </a:pPr>
            <a:r>
              <a:rPr lang="en-US" altLang="zh-CN" sz="2400" dirty="0">
                <a:latin typeface="+mj-lt"/>
              </a:rPr>
              <a:t>char *getMessage(char * sendline, int len, FILE * fp)</a:t>
            </a:r>
            <a:endParaRPr lang="en-US" altLang="zh-CN" sz="2400" dirty="0">
              <a:latin typeface="+mj-lt"/>
            </a:endParaRPr>
          </a:p>
          <a:p>
            <a:pPr marL="0" indent="0">
              <a:buClr>
                <a:srgbClr val="3333CC"/>
              </a:buClr>
              <a:buNone/>
            </a:pPr>
            <a:r>
              <a:rPr lang="en-US" altLang="zh-CN" sz="2400" dirty="0">
                <a:latin typeface="+mj-lt"/>
              </a:rPr>
              <a:t>{</a:t>
            </a:r>
            <a:endParaRPr lang="en-US" altLang="zh-CN" sz="2400" dirty="0">
              <a:latin typeface="+mj-lt"/>
            </a:endParaRPr>
          </a:p>
          <a:p>
            <a:pPr marL="0" indent="0">
              <a:buClr>
                <a:srgbClr val="3333CC"/>
              </a:buClr>
              <a:buNone/>
            </a:pPr>
            <a:r>
              <a:rPr lang="en-US" altLang="zh-CN" sz="2400" dirty="0">
                <a:latin typeface="+mj-lt"/>
              </a:rPr>
              <a:t>	printf("Input string to server:");</a:t>
            </a:r>
            <a:endParaRPr lang="en-US" altLang="zh-CN" sz="2400" dirty="0">
              <a:latin typeface="+mj-lt"/>
            </a:endParaRPr>
          </a:p>
          <a:p>
            <a:pPr marL="0" indent="0">
              <a:buClr>
                <a:srgbClr val="3333CC"/>
              </a:buClr>
              <a:buNone/>
            </a:pPr>
            <a:r>
              <a:rPr lang="en-US" altLang="zh-CN" sz="2400" dirty="0">
                <a:latin typeface="+mj-lt"/>
              </a:rPr>
              <a:t>	return(fgets(sendline,MAXDATASIZE,fp));</a:t>
            </a:r>
            <a:endParaRPr lang="en-US" altLang="zh-CN" sz="2400" dirty="0">
              <a:latin typeface="+mj-lt"/>
            </a:endParaRPr>
          </a:p>
          <a:p>
            <a:pPr marL="0" indent="0">
              <a:buClr>
                <a:srgbClr val="3333CC"/>
              </a:buClr>
              <a:buNone/>
            </a:pPr>
            <a:r>
              <a:rPr lang="en-US" altLang="zh-CN" sz="2400" dirty="0">
                <a:latin typeface="+mj-lt"/>
              </a:rPr>
              <a:t>}</a:t>
            </a:r>
            <a:endParaRPr lang="en-US" altLang="zh-CN" sz="2400" dirty="0">
              <a:latin typeface="+mj-lt"/>
            </a:endParaRPr>
          </a:p>
          <a:p>
            <a:pPr marL="0" indent="0">
              <a:buNone/>
            </a:pPr>
            <a:endParaRPr lang="zh-CN" altLang="en-US" sz="2200" dirty="0">
              <a:latin typeface="+mj-lt"/>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图片 3"/>
          <p:cNvPicPr>
            <a:picLocks noChangeAspect="1"/>
          </p:cNvPicPr>
          <p:nvPr/>
        </p:nvPicPr>
        <p:blipFill>
          <a:blip r:embed="rId1"/>
          <a:stretch>
            <a:fillRect/>
          </a:stretch>
        </p:blipFill>
        <p:spPr>
          <a:xfrm>
            <a:off x="0" y="3500438"/>
            <a:ext cx="9112250" cy="3357562"/>
          </a:xfrm>
          <a:prstGeom prst="rect">
            <a:avLst/>
          </a:prstGeom>
          <a:noFill/>
          <a:ln w="9525">
            <a:noFill/>
          </a:ln>
        </p:spPr>
      </p:pic>
      <p:pic>
        <p:nvPicPr>
          <p:cNvPr id="121859" name="图片 4"/>
          <p:cNvPicPr>
            <a:picLocks noChangeAspect="1"/>
          </p:cNvPicPr>
          <p:nvPr/>
        </p:nvPicPr>
        <p:blipFill>
          <a:blip r:embed="rId2"/>
          <a:stretch>
            <a:fillRect/>
          </a:stretch>
        </p:blipFill>
        <p:spPr>
          <a:xfrm>
            <a:off x="-15875" y="333375"/>
            <a:ext cx="9144000" cy="3024188"/>
          </a:xfrm>
          <a:prstGeom prst="rect">
            <a:avLst/>
          </a:prstGeom>
          <a:noFill/>
          <a:ln w="9525">
            <a:noFill/>
          </a:ln>
        </p:spPr>
      </p:pic>
    </p:spTree>
  </p:cSld>
  <p:clrMapOvr>
    <a:masterClrMapping/>
  </p:clrMapOvr>
  <p:transition spd="slow">
    <p:pull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图片 2"/>
          <p:cNvPicPr>
            <a:picLocks noChangeAspect="1"/>
          </p:cNvPicPr>
          <p:nvPr/>
        </p:nvPicPr>
        <p:blipFill>
          <a:blip r:embed="rId1"/>
          <a:stretch>
            <a:fillRect/>
          </a:stretch>
        </p:blipFill>
        <p:spPr>
          <a:xfrm>
            <a:off x="107950" y="1916113"/>
            <a:ext cx="8928100" cy="4321175"/>
          </a:xfrm>
          <a:prstGeom prst="rect">
            <a:avLst/>
          </a:prstGeom>
          <a:noFill/>
          <a:ln w="9525">
            <a:noFill/>
          </a:ln>
        </p:spPr>
      </p:pic>
      <p:sp>
        <p:nvSpPr>
          <p:cNvPr id="122883" name="Rectangle 2"/>
          <p:cNvSpPr>
            <a:spLocks noGrp="1"/>
          </p:cNvSpPr>
          <p:nvPr>
            <p:ph type="title"/>
          </p:nvPr>
        </p:nvSpPr>
        <p:spPr>
          <a:xfrm>
            <a:off x="1042988" y="620713"/>
            <a:ext cx="7793037" cy="777875"/>
          </a:xfrm>
        </p:spPr>
        <p:txBody>
          <a:bodyPr vert="horz" wrap="square" lIns="91440" tIns="45720" rIns="91440" bIns="45720" anchor="b" anchorCtr="0"/>
          <a:lstStyle/>
          <a:p>
            <a:pPr eaLnBrk="1" hangingPunct="1"/>
            <a:r>
              <a:rPr lang="zh-CN" altLang="en-US" dirty="0"/>
              <a:t>多线程服务器运行结果</a:t>
            </a:r>
            <a:endParaRPr lang="zh-CN" altLang="en-US" dirty="0"/>
          </a:p>
        </p:txBody>
      </p:sp>
    </p:spTree>
  </p:cSld>
  <p:clrMapOvr>
    <a:masterClrMapping/>
  </p:clrMapOvr>
  <p:transition spd="slow">
    <p:pull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p:cNvSpPr>
          <p:nvPr>
            <p:ph type="title"/>
          </p:nvPr>
        </p:nvSpPr>
        <p:spPr>
          <a:xfrm>
            <a:off x="1042988" y="620713"/>
            <a:ext cx="7793037" cy="777875"/>
          </a:xfrm>
        </p:spPr>
        <p:txBody>
          <a:bodyPr vert="horz" wrap="square" lIns="91440" tIns="45720" rIns="91440" bIns="45720" anchor="b" anchorCtr="0"/>
          <a:lstStyle/>
          <a:p>
            <a:pPr eaLnBrk="1" hangingPunct="1"/>
            <a:r>
              <a:rPr lang="zh-CN" altLang="en-US" dirty="0"/>
              <a:t>多线程并发服务器（</a:t>
            </a:r>
            <a:r>
              <a:rPr lang="en-US" altLang="zh-CN" dirty="0"/>
              <a:t>cont.</a:t>
            </a:r>
            <a:r>
              <a:rPr lang="zh-CN" altLang="en-US" dirty="0"/>
              <a:t>）</a:t>
            </a:r>
            <a:endParaRPr lang="zh-CN" altLang="en-US" dirty="0"/>
          </a:p>
        </p:txBody>
      </p:sp>
      <p:sp>
        <p:nvSpPr>
          <p:cNvPr id="123907" name="Rectangle 3"/>
          <p:cNvSpPr>
            <a:spLocks noGrp="1"/>
          </p:cNvSpPr>
          <p:nvPr>
            <p:ph idx="1"/>
          </p:nvPr>
        </p:nvSpPr>
        <p:spPr>
          <a:xfrm>
            <a:off x="304800" y="2133600"/>
            <a:ext cx="8540750" cy="4175125"/>
          </a:xfrm>
          <a:solidFill>
            <a:schemeClr val="bg1">
              <a:alpha val="100000"/>
            </a:schemeClr>
          </a:solidFill>
        </p:spPr>
        <p:txBody>
          <a:bodyPr vert="horz" wrap="square" lIns="91440" tIns="45720" rIns="91440" bIns="45720" anchor="t" anchorCtr="0"/>
          <a:lstStyle/>
          <a:p>
            <a:pPr eaLnBrk="1" hangingPunct="1">
              <a:lnSpc>
                <a:spcPct val="130000"/>
              </a:lnSpc>
              <a:buNone/>
            </a:pPr>
            <a:r>
              <a:rPr lang="zh-CN" altLang="en-US" sz="2600" dirty="0">
                <a:ea typeface="微软雅黑" panose="020B0503020204020204" pitchFamily="34" charset="-122"/>
              </a:rPr>
              <a:t>         需要注意的是：与多进程并发服务器不同的是，由于多个线程间共享相同的内存空间和描述字，</a:t>
            </a:r>
            <a:r>
              <a:rPr lang="zh-CN" altLang="en-US" sz="2600" b="1" dirty="0">
                <a:solidFill>
                  <a:srgbClr val="0070C0"/>
                </a:solidFill>
                <a:ea typeface="微软雅黑" panose="020B0503020204020204" pitchFamily="34" charset="-122"/>
              </a:rPr>
              <a:t>因此</a:t>
            </a:r>
            <a:r>
              <a:rPr lang="en-US" altLang="zh-CN" sz="2600" b="1" dirty="0">
                <a:solidFill>
                  <a:srgbClr val="0070C0"/>
                </a:solidFill>
                <a:ea typeface="微软雅黑" panose="020B0503020204020204" pitchFamily="34" charset="-122"/>
              </a:rPr>
              <a:t>pthread_create</a:t>
            </a:r>
            <a:r>
              <a:rPr lang="zh-CN" altLang="en-US" sz="2600" b="1" dirty="0">
                <a:solidFill>
                  <a:srgbClr val="0070C0"/>
                </a:solidFill>
                <a:ea typeface="微软雅黑" panose="020B0503020204020204" pitchFamily="34" charset="-122"/>
              </a:rPr>
              <a:t>后，</a:t>
            </a:r>
            <a:r>
              <a:rPr lang="zh-CN" altLang="en-US" sz="2600" b="1" dirty="0">
                <a:solidFill>
                  <a:srgbClr val="FF0000"/>
                </a:solidFill>
                <a:ea typeface="微软雅黑" panose="020B0503020204020204" pitchFamily="34" charset="-122"/>
              </a:rPr>
              <a:t>不能关闭监听套接字和连接套接字</a:t>
            </a:r>
            <a:r>
              <a:rPr lang="zh-CN" altLang="en-US" sz="2600" dirty="0">
                <a:ea typeface="微软雅黑" panose="020B0503020204020204" pitchFamily="34" charset="-122"/>
              </a:rPr>
              <a:t>，否则程序不能正常工作。（可以做试验验证）</a:t>
            </a:r>
            <a:endParaRPr lang="zh-CN" altLang="en-US" sz="2600" dirty="0">
              <a:ea typeface="微软雅黑" panose="020B0503020204020204" pitchFamily="34" charset="-122"/>
            </a:endParaRPr>
          </a:p>
        </p:txBody>
      </p:sp>
    </p:spTree>
  </p:cSld>
  <p:clrMapOvr>
    <a:masterClrMapping/>
  </p:clrMapOvr>
  <p:transition spd="slow">
    <p:pull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p:cNvSpPr>
          <p:nvPr>
            <p:ph type="title"/>
          </p:nvPr>
        </p:nvSpPr>
        <p:spPr>
          <a:xfrm>
            <a:off x="827088" y="692150"/>
            <a:ext cx="7793037" cy="777875"/>
          </a:xfrm>
        </p:spPr>
        <p:txBody>
          <a:bodyPr vert="horz" wrap="square" lIns="91440" tIns="45720" rIns="91440" bIns="45720" anchor="b" anchorCtr="0"/>
          <a:lstStyle/>
          <a:p>
            <a:pPr algn="ctr" eaLnBrk="1" hangingPunct="1"/>
            <a:r>
              <a:rPr lang="zh-CN" altLang="en-US" dirty="0"/>
              <a:t>线程安全问题</a:t>
            </a:r>
            <a:endParaRPr lang="zh-CN" altLang="en-US" dirty="0"/>
          </a:p>
        </p:txBody>
      </p:sp>
      <p:sp>
        <p:nvSpPr>
          <p:cNvPr id="124931" name="Rectangle 3"/>
          <p:cNvSpPr>
            <a:spLocks noGrp="1"/>
          </p:cNvSpPr>
          <p:nvPr>
            <p:ph idx="1"/>
          </p:nvPr>
        </p:nvSpPr>
        <p:spPr>
          <a:xfrm>
            <a:off x="755650" y="1773238"/>
            <a:ext cx="7543800" cy="4648200"/>
          </a:xfrm>
        </p:spPr>
        <p:txBody>
          <a:bodyPr vert="horz" wrap="square" lIns="91440" tIns="45720" rIns="91440" bIns="45720" anchor="t" anchorCtr="0"/>
          <a:lstStyle/>
          <a:p>
            <a:pPr eaLnBrk="1" hangingPunct="1">
              <a:lnSpc>
                <a:spcPct val="130000"/>
              </a:lnSpc>
            </a:pPr>
            <a:r>
              <a:rPr lang="zh-CN" altLang="en-US" sz="2600" dirty="0">
                <a:ea typeface="微软雅黑" panose="020B0503020204020204" pitchFamily="34" charset="-122"/>
              </a:rPr>
              <a:t>线程安全问题是一个非常复杂的问题。简单地说，就是多个线程在操作共享数据时出现的混乱情况，</a:t>
            </a:r>
            <a:r>
              <a:rPr lang="zh-CN" altLang="en-US" sz="2600" b="1" dirty="0">
                <a:solidFill>
                  <a:srgbClr val="FF0000"/>
                </a:solidFill>
                <a:ea typeface="微软雅黑" panose="020B0503020204020204" pitchFamily="34" charset="-122"/>
              </a:rPr>
              <a:t>这种情况可能导致不可预测的后果</a:t>
            </a:r>
            <a:r>
              <a:rPr lang="zh-CN" altLang="en-US" sz="2600" dirty="0">
                <a:ea typeface="微软雅黑" panose="020B0503020204020204" pitchFamily="34" charset="-122"/>
              </a:rPr>
              <a:t>。</a:t>
            </a:r>
            <a:endParaRPr lang="zh-CN" altLang="en-US" sz="2600" dirty="0">
              <a:ea typeface="微软雅黑" panose="020B0503020204020204" pitchFamily="34" charset="-122"/>
            </a:endParaRPr>
          </a:p>
          <a:p>
            <a:pPr eaLnBrk="1" hangingPunct="1">
              <a:lnSpc>
                <a:spcPct val="130000"/>
              </a:lnSpc>
            </a:pPr>
            <a:r>
              <a:rPr lang="zh-CN" altLang="en-US" sz="2600" dirty="0">
                <a:ea typeface="微软雅黑" panose="020B0503020204020204" pitchFamily="34" charset="-122"/>
              </a:rPr>
              <a:t>解决线程安全问题的方法主要有两种：一是使用线程安全函数：</a:t>
            </a:r>
            <a:r>
              <a:rPr lang="en-US" altLang="zh-CN" sz="2600" dirty="0">
                <a:ea typeface="微软雅黑" panose="020B0503020204020204" pitchFamily="34" charset="-122"/>
              </a:rPr>
              <a:t>posix</a:t>
            </a:r>
            <a:r>
              <a:rPr lang="zh-CN" altLang="en-US" sz="2600" dirty="0">
                <a:ea typeface="微软雅黑" panose="020B0503020204020204" pitchFamily="34" charset="-122"/>
              </a:rPr>
              <a:t>定义的以</a:t>
            </a:r>
            <a:r>
              <a:rPr lang="zh-CN" altLang="en-US" sz="2600" dirty="0">
                <a:latin typeface="Arial" panose="020B0604020202020204" pitchFamily="34" charset="0"/>
                <a:ea typeface="微软雅黑" panose="020B0503020204020204" pitchFamily="34" charset="-122"/>
              </a:rPr>
              <a:t>”</a:t>
            </a:r>
            <a:r>
              <a:rPr lang="en-US" altLang="zh-CN" sz="2600" dirty="0">
                <a:ea typeface="微软雅黑" panose="020B0503020204020204" pitchFamily="34" charset="-122"/>
              </a:rPr>
              <a:t>_r</a:t>
            </a:r>
            <a:r>
              <a:rPr lang="en-US" altLang="zh-CN" sz="2600" dirty="0">
                <a:latin typeface="Arial" panose="020B0604020202020204" pitchFamily="34" charset="0"/>
                <a:ea typeface="微软雅黑" panose="020B0503020204020204" pitchFamily="34" charset="-122"/>
              </a:rPr>
              <a:t>”</a:t>
            </a:r>
            <a:r>
              <a:rPr lang="zh-CN" altLang="en-US" sz="2600" dirty="0">
                <a:ea typeface="微软雅黑" panose="020B0503020204020204" pitchFamily="34" charset="-122"/>
              </a:rPr>
              <a:t>结尾的函数，二是使用线程专用数据</a:t>
            </a:r>
            <a:r>
              <a:rPr lang="en-US" altLang="zh-CN" sz="2600" dirty="0">
                <a:ea typeface="微软雅黑" panose="020B0503020204020204" pitchFamily="34" charset="-122"/>
              </a:rPr>
              <a:t>(TSD)</a:t>
            </a:r>
            <a:r>
              <a:rPr lang="zh-CN" altLang="en-US" sz="2600" dirty="0">
                <a:ea typeface="微软雅黑" panose="020B0503020204020204" pitchFamily="34" charset="-122"/>
              </a:rPr>
              <a:t>。</a:t>
            </a:r>
            <a:endParaRPr lang="zh-CN" altLang="en-US" sz="2600" dirty="0">
              <a:ea typeface="微软雅黑" panose="020B0503020204020204" pitchFamily="34" charset="-122"/>
            </a:endParaRPr>
          </a:p>
          <a:p>
            <a:pPr eaLnBrk="1" hangingPunct="1">
              <a:lnSpc>
                <a:spcPct val="130000"/>
              </a:lnSpc>
            </a:pPr>
            <a:r>
              <a:rPr lang="zh-CN" altLang="en-US" sz="2600" dirty="0">
                <a:ea typeface="微软雅黑" panose="020B0503020204020204" pitchFamily="34" charset="-122"/>
              </a:rPr>
              <a:t>下面举例说明线程安全问题。</a:t>
            </a:r>
            <a:endParaRPr lang="zh-CN" altLang="en-US" sz="2600" dirty="0">
              <a:ea typeface="微软雅黑" panose="020B0503020204020204" pitchFamily="34" charset="-122"/>
            </a:endParaRPr>
          </a:p>
        </p:txBody>
      </p:sp>
    </p:spTree>
  </p:cSld>
  <p:clrMapOvr>
    <a:masterClrMapping/>
  </p:clrMapOvr>
  <p:transition spd="slow">
    <p:pull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p:txBody>
          <a:bodyPr vert="horz" wrap="square" lIns="91440" tIns="45720" rIns="91440" bIns="45720" anchor="b" anchorCtr="0"/>
          <a:lstStyle/>
          <a:p>
            <a:pPr eaLnBrk="1" hangingPunct="1"/>
            <a:r>
              <a:rPr lang="en-US" altLang="zh-CN" dirty="0"/>
              <a:t>static </a:t>
            </a:r>
            <a:r>
              <a:rPr lang="zh-CN" altLang="en-US" dirty="0"/>
              <a:t>变量说明</a:t>
            </a:r>
            <a:endParaRPr lang="zh-CN" altLang="zh-CN" dirty="0"/>
          </a:p>
        </p:txBody>
      </p:sp>
      <p:sp>
        <p:nvSpPr>
          <p:cNvPr id="3" name="文本框 2"/>
          <p:cNvSpPr txBox="1"/>
          <p:nvPr/>
        </p:nvSpPr>
        <p:spPr>
          <a:xfrm>
            <a:off x="1331632" y="2060848"/>
            <a:ext cx="4333875" cy="4893647"/>
          </a:xfrm>
          <a:prstGeom prst="rect">
            <a:avLst/>
          </a:prstGeom>
          <a:noFill/>
        </p:spPr>
        <p:txBody>
          <a:bodyPr>
            <a:spAutoFit/>
          </a:bodyPr>
          <a:lstStyle/>
          <a:p>
            <a:pPr marR="0" defTabSz="914400">
              <a:buClrTx/>
              <a:buSzTx/>
              <a:buFontTx/>
              <a:buNone/>
              <a:defRPr/>
            </a:pP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fun(</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b=0;</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static</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c = 3;</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b++;</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c++;</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return</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(a+b+c);</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main(){</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int</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i,a=2;</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for</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(i=0;i&lt;3;i++)</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printf(</a:t>
            </a:r>
            <a:r>
              <a:rPr kumimoji="0" lang="en-US" altLang="zh-CN" sz="2400" b="0" kern="1200" cap="none" spc="0" normalizeH="0" baseline="0" noProof="0">
                <a:solidFill>
                  <a:srgbClr val="A31515"/>
                </a:solidFill>
                <a:highlight>
                  <a:srgbClr val="FFFFFF"/>
                </a:highlight>
                <a:latin typeface="+mj-lt"/>
                <a:ea typeface="宋体" panose="02010600030101010101" pitchFamily="2" charset="-122"/>
                <a:cs typeface="Calibri" panose="020F0502020204030204" pitchFamily="34" charset="0"/>
              </a:rPr>
              <a:t>" %d\n"</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,fun(a));</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a:t>
            </a:r>
            <a:r>
              <a:rPr kumimoji="0" lang="en-US" altLang="zh-CN" sz="2400" b="0" kern="1200" cap="none" spc="0" normalizeH="0" baseline="0" noProof="0">
                <a:solidFill>
                  <a:srgbClr val="0000FF"/>
                </a:solidFill>
                <a:highlight>
                  <a:srgbClr val="FFFFFF"/>
                </a:highlight>
                <a:latin typeface="+mj-lt"/>
                <a:ea typeface="宋体" panose="02010600030101010101" pitchFamily="2" charset="-122"/>
                <a:cs typeface="Calibri" panose="020F0502020204030204" pitchFamily="34" charset="0"/>
              </a:rPr>
              <a:t>return</a:t>
            </a: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 0;</a:t>
            </a:r>
            <a:endPar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endParaRPr>
          </a:p>
          <a:p>
            <a:pPr marR="0" defTabSz="914400">
              <a:buClrTx/>
              <a:buSzTx/>
              <a:buFontTx/>
              <a:buNone/>
              <a:defRPr/>
            </a:pPr>
            <a:r>
              <a:rPr kumimoji="0" lang="en-US" altLang="zh-CN" sz="2400" b="0" kern="1200" cap="none" spc="0" normalizeH="0" baseline="0" noProof="0">
                <a:solidFill>
                  <a:srgbClr val="000000"/>
                </a:solidFill>
                <a:highlight>
                  <a:srgbClr val="FFFFFF"/>
                </a:highlight>
                <a:latin typeface="+mj-lt"/>
                <a:ea typeface="宋体" panose="02010600030101010101" pitchFamily="2" charset="-122"/>
                <a:cs typeface="Calibri" panose="020F0502020204030204" pitchFamily="34" charset="0"/>
              </a:rPr>
              <a:t>}</a:t>
            </a:r>
            <a:endParaRPr kumimoji="0" lang="zh-CN" altLang="en-US" sz="2400" b="0" kern="1200" cap="none" spc="0" normalizeH="0" baseline="0" noProof="0">
              <a:latin typeface="+mj-lt"/>
              <a:ea typeface="宋体" panose="02010600030101010101" pitchFamily="2" charset="-122"/>
              <a:cs typeface="Calibri" panose="020F0502020204030204" pitchFamily="34" charset="0"/>
            </a:endParaRPr>
          </a:p>
        </p:txBody>
      </p:sp>
      <p:pic>
        <p:nvPicPr>
          <p:cNvPr id="6" name="图片 5"/>
          <p:cNvPicPr>
            <a:picLocks noChangeAspect="1"/>
          </p:cNvPicPr>
          <p:nvPr/>
        </p:nvPicPr>
        <p:blipFill>
          <a:blip r:embed="rId1"/>
          <a:stretch>
            <a:fillRect/>
          </a:stretch>
        </p:blipFill>
        <p:spPr>
          <a:xfrm>
            <a:off x="4355976" y="2204864"/>
            <a:ext cx="4968875" cy="27178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p:cNvSpPr>
          <p:nvPr>
            <p:ph type="title"/>
          </p:nvPr>
        </p:nvSpPr>
        <p:spPr/>
        <p:txBody>
          <a:bodyPr vert="horz" wrap="square" lIns="91440" tIns="45720" rIns="91440" bIns="45720" anchor="b" anchorCtr="0"/>
          <a:lstStyle/>
          <a:p>
            <a:pPr eaLnBrk="1" hangingPunct="1"/>
            <a:r>
              <a:rPr lang="en-US" altLang="zh-CN" dirty="0"/>
              <a:t>static </a:t>
            </a:r>
            <a:r>
              <a:rPr lang="zh-CN" altLang="en-US" dirty="0"/>
              <a:t>变量说明</a:t>
            </a:r>
            <a:endParaRPr lang="zh-CN" altLang="zh-CN" dirty="0"/>
          </a:p>
        </p:txBody>
      </p:sp>
      <p:pic>
        <p:nvPicPr>
          <p:cNvPr id="126979" name="图片 3"/>
          <p:cNvPicPr>
            <a:picLocks noChangeAspect="1"/>
          </p:cNvPicPr>
          <p:nvPr/>
        </p:nvPicPr>
        <p:blipFill>
          <a:blip r:embed="rId1"/>
          <a:stretch>
            <a:fillRect/>
          </a:stretch>
        </p:blipFill>
        <p:spPr>
          <a:xfrm>
            <a:off x="107950" y="214313"/>
            <a:ext cx="8805863" cy="5230812"/>
          </a:xfrm>
          <a:prstGeom prst="rect">
            <a:avLst/>
          </a:prstGeom>
          <a:noFill/>
          <a:ln w="9525">
            <a:noFill/>
          </a:ln>
        </p:spPr>
      </p:pic>
      <p:pic>
        <p:nvPicPr>
          <p:cNvPr id="7" name="图片 6"/>
          <p:cNvPicPr>
            <a:picLocks noChangeAspect="1"/>
          </p:cNvPicPr>
          <p:nvPr/>
        </p:nvPicPr>
        <p:blipFill>
          <a:blip r:embed="rId2"/>
          <a:stretch>
            <a:fillRect/>
          </a:stretch>
        </p:blipFill>
        <p:spPr>
          <a:xfrm>
            <a:off x="82550" y="3860800"/>
            <a:ext cx="8953500" cy="41656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Rectangle 3"/>
          <p:cNvSpPr>
            <a:spLocks noGrp="1"/>
          </p:cNvSpPr>
          <p:nvPr>
            <p:ph idx="1"/>
          </p:nvPr>
        </p:nvSpPr>
        <p:spPr>
          <a:xfrm>
            <a:off x="179512" y="115888"/>
            <a:ext cx="8775576" cy="6697662"/>
          </a:xfrm>
        </p:spPr>
        <p:txBody>
          <a:bodyPr vert="horz" wrap="square" lIns="91440" tIns="45720" rIns="91440" bIns="45720" anchor="t" anchorCtr="0"/>
          <a:lstStyle/>
          <a:p>
            <a:pPr eaLnBrk="1" hangingPunct="1">
              <a:lnSpc>
                <a:spcPct val="80000"/>
              </a:lnSpc>
              <a:buNone/>
            </a:pPr>
            <a:r>
              <a:rPr lang="en-US" altLang="zh-CN" sz="2400" dirty="0">
                <a:latin typeface="+mj-lt"/>
              </a:rPr>
              <a:t>void process_cli(int connectfd, sockaddr_in client) </a:t>
            </a:r>
            <a:endParaRPr lang="en-US" altLang="zh-CN" sz="2400" dirty="0">
              <a:latin typeface="+mj-lt"/>
            </a:endParaRPr>
          </a:p>
          <a:p>
            <a:pPr eaLnBrk="1" hangingPunct="1">
              <a:lnSpc>
                <a:spcPct val="80000"/>
              </a:lnSpc>
              <a:buNone/>
            </a:pPr>
            <a:r>
              <a:rPr lang="en-US" altLang="zh-CN" sz="2400" dirty="0">
                <a:latin typeface="+mj-lt"/>
              </a:rPr>
              <a:t>{</a:t>
            </a:r>
            <a:endParaRPr lang="en-US" altLang="zh-CN" sz="2400" dirty="0">
              <a:latin typeface="+mj-lt"/>
            </a:endParaRPr>
          </a:p>
          <a:p>
            <a:pPr eaLnBrk="1" hangingPunct="1">
              <a:lnSpc>
                <a:spcPct val="80000"/>
              </a:lnSpc>
              <a:buNone/>
            </a:pPr>
            <a:r>
              <a:rPr lang="en-US" altLang="zh-CN" sz="2400">
                <a:latin typeface="+mj-lt"/>
              </a:rPr>
              <a:t>	</a:t>
            </a:r>
            <a:r>
              <a:rPr lang="en-US" altLang="zh-CN" sz="2400" smtClean="0">
                <a:latin typeface="+mj-lt"/>
              </a:rPr>
              <a:t>	int </a:t>
            </a:r>
            <a:r>
              <a:rPr lang="en-US" altLang="zh-CN" sz="2400" dirty="0">
                <a:latin typeface="+mj-lt"/>
              </a:rPr>
              <a:t>num;</a:t>
            </a:r>
            <a:endParaRPr lang="en-US" altLang="zh-CN" sz="2400" dirty="0">
              <a:latin typeface="+mj-lt"/>
            </a:endParaRPr>
          </a:p>
          <a:p>
            <a:pPr eaLnBrk="1" hangingPunct="1">
              <a:lnSpc>
                <a:spcPct val="80000"/>
              </a:lnSpc>
              <a:buNone/>
            </a:pPr>
            <a:r>
              <a:rPr lang="en-US" altLang="zh-CN" sz="2400">
                <a:latin typeface="+mj-lt"/>
              </a:rPr>
              <a:t>	</a:t>
            </a:r>
            <a:r>
              <a:rPr lang="en-US" altLang="zh-CN" sz="2400" smtClean="0">
                <a:latin typeface="+mj-lt"/>
              </a:rPr>
              <a:t>	char </a:t>
            </a:r>
            <a:r>
              <a:rPr lang="en-US" altLang="zh-CN" sz="2400" dirty="0">
                <a:latin typeface="+mj-lt"/>
              </a:rPr>
              <a:t>cli_data[MAXDATASIZE], recvbuf[MAXDATASIZE];</a:t>
            </a:r>
            <a:endParaRPr lang="en-US" altLang="zh-CN" sz="2400" dirty="0">
              <a:latin typeface="+mj-lt"/>
            </a:endParaRPr>
          </a:p>
          <a:p>
            <a:pPr eaLnBrk="1" hangingPunct="1">
              <a:lnSpc>
                <a:spcPct val="80000"/>
              </a:lnSpc>
              <a:buNone/>
            </a:pPr>
            <a:r>
              <a:rPr lang="en-US" altLang="zh-CN" sz="2400" dirty="0">
                <a:latin typeface="+mj-lt"/>
              </a:rPr>
              <a:t>	</a:t>
            </a:r>
            <a:r>
              <a:rPr lang="en-US" altLang="zh-CN" sz="2400" dirty="0">
                <a:latin typeface="+mj-lt"/>
                <a:ea typeface="Calibri" panose="020F0502020204030204" pitchFamily="34" charset="0"/>
              </a:rPr>
              <a:t>…</a:t>
            </a:r>
            <a:endParaRPr lang="en-US" altLang="zh-CN" sz="2400" dirty="0">
              <a:latin typeface="+mj-lt"/>
            </a:endParaRPr>
          </a:p>
          <a:p>
            <a:pPr eaLnBrk="1" hangingPunct="1">
              <a:lnSpc>
                <a:spcPct val="80000"/>
              </a:lnSpc>
              <a:buNone/>
            </a:pPr>
            <a:r>
              <a:rPr lang="en-US" altLang="zh-CN" sz="2400" dirty="0">
                <a:latin typeface="+mj-lt"/>
              </a:rPr>
              <a:t>	while (num = recv (connectfd, recvbuf, MAXDATASIZE, 0)) </a:t>
            </a:r>
            <a:endParaRPr lang="en-US" altLang="zh-CN" sz="2400" dirty="0">
              <a:latin typeface="+mj-lt"/>
            </a:endParaRPr>
          </a:p>
          <a:p>
            <a:pPr eaLnBrk="1" hangingPunct="1">
              <a:lnSpc>
                <a:spcPct val="80000"/>
              </a:lnSpc>
              <a:buNone/>
            </a:pPr>
            <a:r>
              <a:rPr lang="en-US" altLang="zh-CN" sz="2400" dirty="0">
                <a:latin typeface="+mj-lt"/>
              </a:rPr>
              <a:t>	{</a:t>
            </a:r>
            <a:endParaRPr lang="en-US" altLang="zh-CN" sz="2400" dirty="0">
              <a:latin typeface="+mj-lt"/>
            </a:endParaRPr>
          </a:p>
          <a:p>
            <a:pPr eaLnBrk="1" hangingPunct="1">
              <a:lnSpc>
                <a:spcPct val="80000"/>
              </a:lnSpc>
              <a:buNone/>
            </a:pPr>
            <a:r>
              <a:rPr lang="en-US" altLang="zh-CN" sz="2400" dirty="0">
                <a:latin typeface="+mj-lt"/>
              </a:rPr>
              <a:t>	</a:t>
            </a:r>
            <a:r>
              <a:rPr lang="en-US" altLang="zh-CN" sz="2400">
                <a:latin typeface="+mj-lt"/>
              </a:rPr>
              <a:t>	</a:t>
            </a:r>
            <a:r>
              <a:rPr lang="en-US" altLang="zh-CN" sz="2400" smtClean="0">
                <a:latin typeface="+mj-lt"/>
              </a:rPr>
              <a:t>	savedata</a:t>
            </a:r>
            <a:r>
              <a:rPr lang="en-US" altLang="zh-CN" sz="2400" dirty="0">
                <a:latin typeface="+mj-lt"/>
              </a:rPr>
              <a:t>( recvbuf, num, cli_data);</a:t>
            </a:r>
            <a:endParaRPr lang="en-US" altLang="zh-CN" sz="2400" dirty="0">
              <a:latin typeface="+mj-lt"/>
            </a:endParaRPr>
          </a:p>
          <a:p>
            <a:pPr eaLnBrk="1" hangingPunct="1">
              <a:lnSpc>
                <a:spcPct val="80000"/>
              </a:lnSpc>
              <a:buNone/>
            </a:pPr>
            <a:r>
              <a:rPr lang="en-US" altLang="zh-CN" sz="2400" dirty="0">
                <a:latin typeface="+mj-lt"/>
              </a:rPr>
              <a:t>		</a:t>
            </a:r>
            <a:r>
              <a:rPr lang="en-US" altLang="zh-CN" sz="2400" dirty="0">
                <a:latin typeface="+mj-lt"/>
                <a:ea typeface="Calibri" panose="020F0502020204030204" pitchFamily="34" charset="0"/>
              </a:rPr>
              <a:t>…</a:t>
            </a:r>
            <a:endParaRPr lang="en-US" altLang="zh-CN" sz="2400" dirty="0">
              <a:latin typeface="+mj-lt"/>
            </a:endParaRPr>
          </a:p>
          <a:p>
            <a:pPr eaLnBrk="1" hangingPunct="1">
              <a:lnSpc>
                <a:spcPct val="80000"/>
              </a:lnSpc>
              <a:buNone/>
            </a:pPr>
            <a:r>
              <a:rPr lang="en-US" altLang="zh-CN" sz="2400" dirty="0">
                <a:latin typeface="+mj-lt"/>
              </a:rPr>
              <a:t>	}</a:t>
            </a:r>
            <a:endParaRPr lang="en-US" altLang="zh-CN" sz="2400" dirty="0">
              <a:latin typeface="+mj-lt"/>
            </a:endParaRPr>
          </a:p>
          <a:p>
            <a:pPr eaLnBrk="1" hangingPunct="1">
              <a:lnSpc>
                <a:spcPct val="80000"/>
              </a:lnSpc>
              <a:buNone/>
            </a:pPr>
            <a:r>
              <a:rPr lang="en-US" altLang="zh-CN" sz="2400" dirty="0">
                <a:latin typeface="+mj-lt"/>
              </a:rPr>
              <a:t>}</a:t>
            </a:r>
            <a:endParaRPr lang="en-US" altLang="zh-CN" sz="2400" dirty="0">
              <a:latin typeface="+mj-lt"/>
            </a:endParaRPr>
          </a:p>
          <a:p>
            <a:pPr eaLnBrk="1" hangingPunct="1">
              <a:lnSpc>
                <a:spcPct val="80000"/>
              </a:lnSpc>
              <a:buNone/>
            </a:pPr>
            <a:r>
              <a:rPr lang="en-US" altLang="zh-CN" sz="2400" dirty="0">
                <a:latin typeface="+mj-lt"/>
              </a:rPr>
              <a:t>void savedata(char *recvbuf, int len, char *cli_data) </a:t>
            </a:r>
            <a:endParaRPr lang="en-US" altLang="zh-CN" sz="2400" dirty="0">
              <a:latin typeface="+mj-lt"/>
            </a:endParaRPr>
          </a:p>
          <a:p>
            <a:pPr eaLnBrk="1" hangingPunct="1">
              <a:lnSpc>
                <a:spcPct val="80000"/>
              </a:lnSpc>
              <a:buNone/>
            </a:pPr>
            <a:r>
              <a:rPr lang="en-US" altLang="zh-CN" sz="2400" dirty="0">
                <a:latin typeface="+mj-lt"/>
              </a:rPr>
              <a:t>{</a:t>
            </a:r>
            <a:endParaRPr lang="en-US" altLang="zh-CN" sz="2400" dirty="0">
              <a:latin typeface="+mj-lt"/>
            </a:endParaRPr>
          </a:p>
          <a:p>
            <a:pPr eaLnBrk="1" hangingPunct="1">
              <a:lnSpc>
                <a:spcPct val="80000"/>
              </a:lnSpc>
              <a:buNone/>
            </a:pPr>
            <a:r>
              <a:rPr lang="en-US" altLang="zh-CN" sz="2400">
                <a:solidFill>
                  <a:srgbClr val="FF0000"/>
                </a:solidFill>
                <a:latin typeface="+mj-lt"/>
              </a:rPr>
              <a:t>	</a:t>
            </a:r>
            <a:r>
              <a:rPr lang="en-US" altLang="zh-CN" sz="2400" smtClean="0">
                <a:solidFill>
                  <a:srgbClr val="FF0000"/>
                </a:solidFill>
                <a:latin typeface="+mj-lt"/>
              </a:rPr>
              <a:t>      static </a:t>
            </a:r>
            <a:r>
              <a:rPr lang="en-US" altLang="zh-CN" sz="2400" dirty="0">
                <a:solidFill>
                  <a:srgbClr val="FF0000"/>
                </a:solidFill>
                <a:latin typeface="+mj-lt"/>
              </a:rPr>
              <a:t>int index = 0;</a:t>
            </a:r>
            <a:endParaRPr lang="en-US" altLang="zh-CN" sz="2400" dirty="0">
              <a:solidFill>
                <a:srgbClr val="FF0000"/>
              </a:solidFill>
              <a:latin typeface="+mj-lt"/>
            </a:endParaRPr>
          </a:p>
          <a:p>
            <a:pPr eaLnBrk="1" hangingPunct="1">
              <a:lnSpc>
                <a:spcPct val="80000"/>
              </a:lnSpc>
              <a:buNone/>
            </a:pPr>
            <a:r>
              <a:rPr lang="en-US" altLang="zh-CN" sz="2400">
                <a:latin typeface="+mj-lt"/>
              </a:rPr>
              <a:t>	</a:t>
            </a:r>
            <a:r>
              <a:rPr lang="en-US" altLang="zh-CN" sz="2400" smtClean="0">
                <a:latin typeface="+mj-lt"/>
              </a:rPr>
              <a:t>	for </a:t>
            </a:r>
            <a:r>
              <a:rPr lang="en-US" altLang="zh-CN" sz="2400" dirty="0">
                <a:latin typeface="+mj-lt"/>
              </a:rPr>
              <a:t>(int i=0; i&lt; len -1; i++)</a:t>
            </a:r>
            <a:endParaRPr lang="en-US" altLang="zh-CN" sz="2400" dirty="0">
              <a:latin typeface="+mj-lt"/>
            </a:endParaRPr>
          </a:p>
          <a:p>
            <a:pPr eaLnBrk="1" hangingPunct="1">
              <a:lnSpc>
                <a:spcPct val="80000"/>
              </a:lnSpc>
              <a:buNone/>
            </a:pPr>
            <a:r>
              <a:rPr lang="en-US" altLang="zh-CN" sz="2400" dirty="0">
                <a:latin typeface="+mj-lt"/>
              </a:rPr>
              <a:t>	</a:t>
            </a:r>
            <a:r>
              <a:rPr lang="en-US" altLang="zh-CN" sz="2400">
                <a:latin typeface="+mj-lt"/>
              </a:rPr>
              <a:t>	</a:t>
            </a:r>
            <a:r>
              <a:rPr lang="en-US" altLang="zh-CN" sz="2400" smtClean="0">
                <a:latin typeface="+mj-lt"/>
              </a:rPr>
              <a:t>	cli_data[index</a:t>
            </a:r>
            <a:r>
              <a:rPr lang="en-US" altLang="zh-CN" sz="2400" dirty="0">
                <a:latin typeface="+mj-lt"/>
              </a:rPr>
              <a:t>++] = recvbuf[i];</a:t>
            </a:r>
            <a:endParaRPr lang="en-US" altLang="zh-CN" sz="2400" dirty="0">
              <a:latin typeface="+mj-lt"/>
            </a:endParaRPr>
          </a:p>
          <a:p>
            <a:pPr eaLnBrk="1" hangingPunct="1">
              <a:lnSpc>
                <a:spcPct val="80000"/>
              </a:lnSpc>
              <a:buNone/>
            </a:pPr>
            <a:r>
              <a:rPr lang="en-US" altLang="zh-CN" sz="2400">
                <a:latin typeface="+mj-lt"/>
              </a:rPr>
              <a:t>	</a:t>
            </a:r>
            <a:r>
              <a:rPr lang="en-US" altLang="zh-CN" sz="2400" smtClean="0">
                <a:latin typeface="+mj-lt"/>
              </a:rPr>
              <a:t>	cli_data[index</a:t>
            </a:r>
            <a:r>
              <a:rPr lang="en-US" altLang="zh-CN" sz="2400" dirty="0">
                <a:latin typeface="+mj-lt"/>
              </a:rPr>
              <a:t>] = ‘\0’;</a:t>
            </a:r>
            <a:endParaRPr lang="en-US" altLang="zh-CN" sz="2400" dirty="0">
              <a:latin typeface="+mj-lt"/>
            </a:endParaRPr>
          </a:p>
          <a:p>
            <a:pPr eaLnBrk="1" hangingPunct="1">
              <a:lnSpc>
                <a:spcPct val="80000"/>
              </a:lnSpc>
              <a:buNone/>
            </a:pPr>
            <a:r>
              <a:rPr lang="en-US" altLang="zh-CN" sz="2400" dirty="0">
                <a:latin typeface="+mj-lt"/>
              </a:rPr>
              <a:t>}</a:t>
            </a:r>
            <a:endParaRPr lang="en-US" altLang="zh-CN" sz="2400" dirty="0">
              <a:latin typeface="+mj-lt"/>
              <a:ea typeface="Calibri" panose="020F050202020403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2"/>
          <p:cNvSpPr>
            <a:spLocks noGrp="1"/>
          </p:cNvSpPr>
          <p:nvPr>
            <p:ph type="title"/>
          </p:nvPr>
        </p:nvSpPr>
        <p:spPr>
          <a:xfrm>
            <a:off x="1331913" y="333375"/>
            <a:ext cx="6480175" cy="515938"/>
          </a:xfrm>
          <a:solidFill>
            <a:schemeClr val="bg1">
              <a:alpha val="100000"/>
            </a:schemeClr>
          </a:solidFill>
        </p:spPr>
        <p:txBody>
          <a:bodyPr vert="horz" wrap="square" lIns="91440" tIns="45720" rIns="91440" bIns="45720" anchor="b" anchorCtr="0"/>
          <a:lstStyle/>
          <a:p>
            <a:pPr algn="ctr" eaLnBrk="1" hangingPunct="1"/>
            <a:r>
              <a:rPr lang="zh-CN" altLang="en-US" sz="3200" b="1" smtClean="0">
                <a:ea typeface="微软雅黑" panose="020B0503020204020204" pitchFamily="34" charset="-122"/>
              </a:rPr>
              <a:t>单个客户的情况</a:t>
            </a:r>
            <a:endParaRPr lang="zh-CN" altLang="en-US" sz="3200" b="1" dirty="0">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0" y="4149080"/>
            <a:ext cx="5037257" cy="1912786"/>
          </a:xfrm>
          <a:prstGeom prst="rect">
            <a:avLst/>
          </a:prstGeom>
        </p:spPr>
      </p:pic>
      <p:pic>
        <p:nvPicPr>
          <p:cNvPr id="5" name="图片 4"/>
          <p:cNvPicPr>
            <a:picLocks noChangeAspect="1"/>
          </p:cNvPicPr>
          <p:nvPr/>
        </p:nvPicPr>
        <p:blipFill>
          <a:blip r:embed="rId2"/>
          <a:stretch>
            <a:fillRect/>
          </a:stretch>
        </p:blipFill>
        <p:spPr>
          <a:xfrm>
            <a:off x="0" y="980728"/>
            <a:ext cx="8964488" cy="2903472"/>
          </a:xfrm>
          <a:prstGeom prst="rect">
            <a:avLst/>
          </a:prstGeom>
        </p:spPr>
      </p:pic>
    </p:spTree>
  </p:cSld>
  <p:clrMapOvr>
    <a:masterClrMapping/>
  </p:clrMapOvr>
  <p:transition spd="slow">
    <p:pull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0" name="Rectangle 2"/>
          <p:cNvSpPr>
            <a:spLocks noGrp="1"/>
          </p:cNvSpPr>
          <p:nvPr>
            <p:ph type="title"/>
          </p:nvPr>
        </p:nvSpPr>
        <p:spPr>
          <a:xfrm>
            <a:off x="1331913" y="333375"/>
            <a:ext cx="6480175" cy="515938"/>
          </a:xfrm>
          <a:solidFill>
            <a:schemeClr val="bg1">
              <a:alpha val="100000"/>
            </a:schemeClr>
          </a:solidFill>
        </p:spPr>
        <p:txBody>
          <a:bodyPr vert="horz" wrap="square" lIns="91440" tIns="45720" rIns="91440" bIns="45720" anchor="b" anchorCtr="0"/>
          <a:lstStyle/>
          <a:p>
            <a:pPr algn="ctr" eaLnBrk="1" hangingPunct="1"/>
            <a:r>
              <a:rPr lang="zh-CN" altLang="en-US" sz="3200" b="1" dirty="0">
                <a:ea typeface="微软雅黑" panose="020B0503020204020204" pitchFamily="34" charset="-122"/>
              </a:rPr>
              <a:t>两个客户交叉请求情况（客户</a:t>
            </a:r>
            <a:r>
              <a:rPr lang="en-US" altLang="zh-CN" sz="3200" b="1" dirty="0">
                <a:ea typeface="微软雅黑" panose="020B0503020204020204" pitchFamily="34" charset="-122"/>
              </a:rPr>
              <a:t>1</a:t>
            </a:r>
            <a:r>
              <a:rPr lang="zh-CN" altLang="en-US" sz="3200" b="1" dirty="0">
                <a:ea typeface="微软雅黑" panose="020B0503020204020204" pitchFamily="34" charset="-122"/>
              </a:rPr>
              <a:t>）</a:t>
            </a:r>
            <a:endParaRPr lang="zh-CN" altLang="en-US" sz="3200" b="1" dirty="0">
              <a:ea typeface="微软雅黑" panose="020B0503020204020204" pitchFamily="34" charset="-122"/>
            </a:endParaRPr>
          </a:p>
        </p:txBody>
      </p:sp>
      <p:sp>
        <p:nvSpPr>
          <p:cNvPr id="130052" name="文本框 4"/>
          <p:cNvSpPr txBox="1"/>
          <p:nvPr/>
        </p:nvSpPr>
        <p:spPr>
          <a:xfrm>
            <a:off x="107950" y="4221088"/>
            <a:ext cx="9036050" cy="123168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nSpc>
                <a:spcPct val="130000"/>
              </a:lnSpc>
              <a:spcBef>
                <a:spcPct val="0"/>
              </a:spcBef>
              <a:buClrTx/>
              <a:buSzTx/>
              <a:buFontTx/>
              <a:buNone/>
            </a:pPr>
            <a:r>
              <a:rPr lang="zh-CN" altLang="en-US" sz="3000" smtClean="0">
                <a:ea typeface="微软雅黑" panose="020B0503020204020204" pitchFamily="34" charset="-122"/>
              </a:rPr>
              <a:t>客户端</a:t>
            </a:r>
            <a:r>
              <a:rPr lang="en-US" altLang="zh-CN" sz="3000" b="1" smtClean="0">
                <a:ea typeface="微软雅黑" panose="020B0503020204020204" pitchFamily="34" charset="-122"/>
              </a:rPr>
              <a:t>1</a:t>
            </a:r>
            <a:r>
              <a:rPr lang="zh-CN" altLang="en-US" sz="3000" smtClean="0">
                <a:ea typeface="微软雅黑" panose="020B0503020204020204" pitchFamily="34" charset="-122"/>
              </a:rPr>
              <a:t>发送</a:t>
            </a:r>
            <a:r>
              <a:rPr lang="zh-CN" altLang="en-US" sz="3000" dirty="0">
                <a:ea typeface="微软雅黑" panose="020B0503020204020204" pitchFamily="34" charset="-122"/>
              </a:rPr>
              <a:t>的消息是</a:t>
            </a:r>
            <a:r>
              <a:rPr lang="zh-CN" altLang="en-US" sz="3000">
                <a:ea typeface="微软雅黑" panose="020B0503020204020204" pitchFamily="34" charset="-122"/>
              </a:rPr>
              <a:t>：</a:t>
            </a:r>
            <a:r>
              <a:rPr lang="zh-CN" altLang="en-US" sz="3000" b="1">
                <a:ea typeface="微软雅黑" panose="020B0503020204020204" pitchFamily="34" charset="-122"/>
              </a:rPr>
              <a:t> </a:t>
            </a:r>
            <a:r>
              <a:rPr lang="en-US" altLang="zh-CN" sz="3000" b="1">
                <a:ea typeface="微软雅黑" panose="020B0503020204020204" pitchFamily="34" charset="-122"/>
              </a:rPr>
              <a:t>"</a:t>
            </a:r>
            <a:r>
              <a:rPr lang="en-US" altLang="zh-CN" sz="3000" b="1" smtClean="0">
                <a:ea typeface="微软雅黑" panose="020B0503020204020204" pitchFamily="34" charset="-122"/>
              </a:rPr>
              <a:t>abc"</a:t>
            </a:r>
            <a:r>
              <a:rPr lang="zh-CN" altLang="en-US" sz="3000" b="1" smtClean="0">
                <a:ea typeface="微软雅黑" panose="020B0503020204020204" pitchFamily="34" charset="-122"/>
              </a:rPr>
              <a:t>、</a:t>
            </a:r>
            <a:r>
              <a:rPr lang="en-US" altLang="zh-CN" sz="3000" b="1" smtClean="0">
                <a:ea typeface="微软雅黑" panose="020B0503020204020204" pitchFamily="34" charset="-122"/>
              </a:rPr>
              <a:t>"xyz"</a:t>
            </a:r>
            <a:r>
              <a:rPr lang="zh-CN" altLang="en-US" sz="3000" b="1" smtClean="0">
                <a:ea typeface="微软雅黑" panose="020B0503020204020204" pitchFamily="34" charset="-122"/>
              </a:rPr>
              <a:t>、</a:t>
            </a:r>
            <a:r>
              <a:rPr lang="en-US" altLang="zh-CN" sz="3000" b="1" smtClean="0">
                <a:ea typeface="微软雅黑" panose="020B0503020204020204" pitchFamily="34" charset="-122"/>
              </a:rPr>
              <a:t>"cuit"</a:t>
            </a:r>
            <a:endParaRPr lang="en-US" altLang="zh-CN" sz="3000" b="1" dirty="0">
              <a:ea typeface="微软雅黑" panose="020B0503020204020204" pitchFamily="34" charset="-122"/>
            </a:endParaRPr>
          </a:p>
          <a:p>
            <a:pPr marL="0" lvl="0" indent="0">
              <a:lnSpc>
                <a:spcPct val="130000"/>
              </a:lnSpc>
              <a:spcBef>
                <a:spcPct val="0"/>
              </a:spcBef>
              <a:buClrTx/>
              <a:buSzTx/>
              <a:buFontTx/>
              <a:buNone/>
            </a:pPr>
            <a:r>
              <a:rPr lang="zh-CN" altLang="en-US" sz="3000" b="1" smtClean="0">
                <a:solidFill>
                  <a:srgbClr val="FF0000"/>
                </a:solidFill>
                <a:ea typeface="微软雅黑" panose="020B0503020204020204" pitchFamily="34" charset="-122"/>
              </a:rPr>
              <a:t>服务器端</a:t>
            </a:r>
            <a:r>
              <a:rPr lang="zh-CN" altLang="en-US" sz="3000" b="1" dirty="0">
                <a:solidFill>
                  <a:srgbClr val="FF0000"/>
                </a:solidFill>
                <a:ea typeface="微软雅黑" panose="020B0503020204020204" pitchFamily="34" charset="-122"/>
              </a:rPr>
              <a:t>应该</a:t>
            </a:r>
            <a:r>
              <a:rPr lang="zh-CN" altLang="en-US" sz="3000" b="1">
                <a:solidFill>
                  <a:srgbClr val="FF0000"/>
                </a:solidFill>
                <a:ea typeface="微软雅黑" panose="020B0503020204020204" pitchFamily="34" charset="-122"/>
              </a:rPr>
              <a:t>存储</a:t>
            </a:r>
            <a:r>
              <a:rPr lang="zh-CN" altLang="en-US" sz="3000" smtClean="0">
                <a:ea typeface="微软雅黑" panose="020B0503020204020204" pitchFamily="34" charset="-122"/>
              </a:rPr>
              <a:t>：</a:t>
            </a:r>
            <a:r>
              <a:rPr lang="en-US" altLang="zh-CN" sz="3000">
                <a:ea typeface="微软雅黑" panose="020B0503020204020204" pitchFamily="34" charset="-122"/>
              </a:rPr>
              <a:t>"</a:t>
            </a:r>
            <a:r>
              <a:rPr lang="en-US" altLang="zh-CN" sz="3000" b="1" smtClean="0">
                <a:solidFill>
                  <a:srgbClr val="0070C0"/>
                </a:solidFill>
                <a:ea typeface="微软雅黑" panose="020B0503020204020204" pitchFamily="34" charset="-122"/>
              </a:rPr>
              <a:t>abcxyzcuit</a:t>
            </a:r>
            <a:r>
              <a:rPr lang="en-US" altLang="zh-CN" sz="3000">
                <a:ea typeface="微软雅黑" panose="020B0503020204020204" pitchFamily="34" charset="-122"/>
              </a:rPr>
              <a:t>"</a:t>
            </a:r>
            <a:endParaRPr lang="zh-CN" altLang="en-US" sz="3000" dirty="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835696" y="1127876"/>
            <a:ext cx="4480948" cy="2949196"/>
          </a:xfrm>
          <a:prstGeom prst="rect">
            <a:avLst/>
          </a:prstGeom>
        </p:spPr>
      </p:pic>
    </p:spTree>
  </p:cSld>
  <p:clrMapOvr>
    <a:masterClrMapping/>
  </p:clrMapOvr>
  <p:transition spd="slow">
    <p:pull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9459" name="Rectangle 3"/>
          <p:cNvSpPr>
            <a:spLocks noGrp="1"/>
          </p:cNvSpPr>
          <p:nvPr>
            <p:ph idx="1"/>
          </p:nvPr>
        </p:nvSpPr>
        <p:spPr>
          <a:xfrm>
            <a:off x="1183005" y="2018030"/>
            <a:ext cx="7772400" cy="4538345"/>
          </a:xfrm>
        </p:spPr>
        <p:txBody>
          <a:bodyPr vert="horz" wrap="square" lIns="91440" tIns="45720" rIns="91440" bIns="45720" anchor="t" anchorCtr="0"/>
          <a:lstStyle/>
          <a:p>
            <a:pPr eaLnBrk="1" latinLnBrk="0" hangingPunct="1">
              <a:lnSpc>
                <a:spcPct val="120000"/>
              </a:lnSpc>
              <a:spcBef>
                <a:spcPts val="0"/>
              </a:spcBef>
            </a:pP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后，子进程和父进程继续执行</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函数后的指令，两者相互争夺系统资源，</a:t>
            </a:r>
            <a:r>
              <a:rPr lang="zh-CN" altLang="en-US"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一般来说，在</a:t>
            </a:r>
            <a:r>
              <a:rPr lang="en-US" altLang="zh-CN"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之后是父进程先执行还是子进程先执行是不确定的，这取决于内核所使用的调度算法</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2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父进程中调用</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之前打开的所有描述字在函数</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返回之后子进程会得到一个副本。</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后，父子进程均需要将自己不使用的描述字关闭，有两方面的原因：（</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）以免出现不同步的情况；（</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）最后能正常关闭描述字。</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hangingPunct="1">
              <a:lnSpc>
                <a:spcPct val="90000"/>
              </a:lnSpc>
            </a:pPr>
            <a:endPar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4" name="Rectangle 2"/>
          <p:cNvSpPr>
            <a:spLocks noGrp="1"/>
          </p:cNvSpPr>
          <p:nvPr>
            <p:ph type="title"/>
          </p:nvPr>
        </p:nvSpPr>
        <p:spPr>
          <a:xfrm>
            <a:off x="1331913" y="333375"/>
            <a:ext cx="6480175" cy="515938"/>
          </a:xfrm>
          <a:solidFill>
            <a:schemeClr val="bg1">
              <a:alpha val="100000"/>
            </a:schemeClr>
          </a:solidFill>
        </p:spPr>
        <p:txBody>
          <a:bodyPr vert="horz" wrap="square" lIns="91440" tIns="45720" rIns="91440" bIns="45720" anchor="b" anchorCtr="0"/>
          <a:lstStyle/>
          <a:p>
            <a:pPr algn="ctr" eaLnBrk="1" hangingPunct="1"/>
            <a:r>
              <a:rPr lang="zh-CN" altLang="en-US" sz="3200" b="1" dirty="0">
                <a:ea typeface="微软雅黑" panose="020B0503020204020204" pitchFamily="34" charset="-122"/>
              </a:rPr>
              <a:t>两个客户交叉请求情况（客户</a:t>
            </a:r>
            <a:r>
              <a:rPr lang="en-US" altLang="zh-CN" sz="3200" b="1" dirty="0">
                <a:ea typeface="微软雅黑" panose="020B0503020204020204" pitchFamily="34" charset="-122"/>
              </a:rPr>
              <a:t>2</a:t>
            </a:r>
            <a:r>
              <a:rPr lang="zh-CN" altLang="en-US" sz="3200" b="1" dirty="0">
                <a:ea typeface="微软雅黑" panose="020B0503020204020204" pitchFamily="34" charset="-122"/>
              </a:rPr>
              <a:t>）</a:t>
            </a:r>
            <a:endParaRPr lang="zh-CN" altLang="en-US" sz="3200" b="1" dirty="0">
              <a:ea typeface="微软雅黑" panose="020B0503020204020204" pitchFamily="34" charset="-122"/>
            </a:endParaRPr>
          </a:p>
        </p:txBody>
      </p:sp>
      <p:sp>
        <p:nvSpPr>
          <p:cNvPr id="131076" name="文本框 5"/>
          <p:cNvSpPr txBox="1"/>
          <p:nvPr/>
        </p:nvSpPr>
        <p:spPr>
          <a:xfrm>
            <a:off x="179512" y="4451309"/>
            <a:ext cx="9505056" cy="123168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nSpc>
                <a:spcPct val="130000"/>
              </a:lnSpc>
              <a:spcBef>
                <a:spcPct val="0"/>
              </a:spcBef>
              <a:buClrTx/>
              <a:buSzTx/>
              <a:buFontTx/>
              <a:buNone/>
            </a:pPr>
            <a:r>
              <a:rPr lang="zh-CN" altLang="en-US" sz="3000" smtClean="0">
                <a:ea typeface="微软雅黑" panose="020B0503020204020204" pitchFamily="34" charset="-122"/>
              </a:rPr>
              <a:t>客户端</a:t>
            </a:r>
            <a:r>
              <a:rPr lang="en-US" altLang="zh-CN" sz="3000" b="1" smtClean="0">
                <a:ea typeface="微软雅黑" panose="020B0503020204020204" pitchFamily="34" charset="-122"/>
              </a:rPr>
              <a:t>2</a:t>
            </a:r>
            <a:r>
              <a:rPr lang="zh-CN" altLang="en-US" sz="3000" smtClean="0">
                <a:ea typeface="微软雅黑" panose="020B0503020204020204" pitchFamily="34" charset="-122"/>
              </a:rPr>
              <a:t>发送</a:t>
            </a:r>
            <a:r>
              <a:rPr lang="zh-CN" altLang="en-US" sz="3000" dirty="0">
                <a:ea typeface="微软雅黑" panose="020B0503020204020204" pitchFamily="34" charset="-122"/>
              </a:rPr>
              <a:t>的消息是</a:t>
            </a:r>
            <a:r>
              <a:rPr lang="zh-CN" altLang="en-US" sz="3000">
                <a:ea typeface="微软雅黑" panose="020B0503020204020204" pitchFamily="34" charset="-122"/>
              </a:rPr>
              <a:t>：</a:t>
            </a:r>
            <a:r>
              <a:rPr lang="zh-CN" altLang="en-US" sz="3000" b="1">
                <a:ea typeface="微软雅黑" panose="020B0503020204020204" pitchFamily="34" charset="-122"/>
              </a:rPr>
              <a:t> </a:t>
            </a:r>
            <a:r>
              <a:rPr lang="zh-CN" altLang="en-US" sz="3000" b="1" smtClean="0">
                <a:ea typeface="微软雅黑" panose="020B0503020204020204" pitchFamily="34" charset="-122"/>
              </a:rPr>
              <a:t>“</a:t>
            </a:r>
            <a:r>
              <a:rPr lang="en-US" altLang="zh-CN" sz="3000" b="1" smtClean="0">
                <a:ea typeface="微软雅黑" panose="020B0503020204020204" pitchFamily="34" charset="-122"/>
              </a:rPr>
              <a:t>1234”</a:t>
            </a:r>
            <a:r>
              <a:rPr lang="zh-CN" altLang="en-US" sz="3000" b="1" smtClean="0">
                <a:ea typeface="微软雅黑" panose="020B0503020204020204" pitchFamily="34" charset="-122"/>
              </a:rPr>
              <a:t>“</a:t>
            </a:r>
            <a:r>
              <a:rPr lang="en-US" altLang="zh-CN" sz="3000" b="1" smtClean="0">
                <a:ea typeface="微软雅黑" panose="020B0503020204020204" pitchFamily="34" charset="-122"/>
              </a:rPr>
              <a:t>4568</a:t>
            </a:r>
            <a:r>
              <a:rPr lang="zh-CN" altLang="en-US" sz="3000" b="1" smtClean="0">
                <a:ea typeface="微软雅黑" panose="020B0503020204020204" pitchFamily="34" charset="-122"/>
              </a:rPr>
              <a:t>”“</a:t>
            </a:r>
            <a:r>
              <a:rPr lang="en-US" altLang="zh-CN" sz="3000" b="1" smtClean="0">
                <a:ea typeface="微软雅黑" panose="020B0503020204020204" pitchFamily="34" charset="-122"/>
              </a:rPr>
              <a:t>9</a:t>
            </a:r>
            <a:r>
              <a:rPr lang="zh-CN" altLang="en-US" sz="3000" b="1" smtClean="0">
                <a:ea typeface="微软雅黑" panose="020B0503020204020204" pitchFamily="34" charset="-122"/>
              </a:rPr>
              <a:t>”</a:t>
            </a:r>
            <a:endParaRPr lang="en-US" altLang="zh-CN" sz="3000" b="1" smtClean="0">
              <a:ea typeface="微软雅黑" panose="020B0503020204020204" pitchFamily="34" charset="-122"/>
            </a:endParaRPr>
          </a:p>
          <a:p>
            <a:pPr marL="0" lvl="0" indent="0">
              <a:lnSpc>
                <a:spcPct val="130000"/>
              </a:lnSpc>
              <a:spcBef>
                <a:spcPct val="0"/>
              </a:spcBef>
              <a:buClrTx/>
              <a:buSzTx/>
              <a:buFontTx/>
              <a:buNone/>
            </a:pPr>
            <a:r>
              <a:rPr lang="zh-CN" altLang="en-US" sz="3000" b="1" smtClean="0">
                <a:solidFill>
                  <a:srgbClr val="FF0000"/>
                </a:solidFill>
                <a:ea typeface="微软雅黑" panose="020B0503020204020204" pitchFamily="34" charset="-122"/>
              </a:rPr>
              <a:t>服务器端</a:t>
            </a:r>
            <a:r>
              <a:rPr lang="zh-CN" altLang="en-US" sz="3000" b="1">
                <a:solidFill>
                  <a:srgbClr val="FF0000"/>
                </a:solidFill>
                <a:ea typeface="微软雅黑" panose="020B0503020204020204" pitchFamily="34" charset="-122"/>
              </a:rPr>
              <a:t>应该</a:t>
            </a:r>
            <a:r>
              <a:rPr lang="zh-CN" altLang="en-US" sz="3000" b="1" smtClean="0">
                <a:solidFill>
                  <a:srgbClr val="FF0000"/>
                </a:solidFill>
                <a:ea typeface="微软雅黑" panose="020B0503020204020204" pitchFamily="34" charset="-122"/>
              </a:rPr>
              <a:t>存储</a:t>
            </a:r>
            <a:r>
              <a:rPr lang="zh-CN" altLang="en-US" sz="3000" smtClean="0">
                <a:ea typeface="微软雅黑" panose="020B0503020204020204" pitchFamily="34" charset="-122"/>
              </a:rPr>
              <a:t>：“</a:t>
            </a:r>
            <a:r>
              <a:rPr lang="en-US" altLang="zh-CN" sz="3000" b="1" smtClean="0">
                <a:solidFill>
                  <a:srgbClr val="0070C0"/>
                </a:solidFill>
                <a:ea typeface="微软雅黑" panose="020B0503020204020204" pitchFamily="34" charset="-122"/>
              </a:rPr>
              <a:t>123445689</a:t>
            </a:r>
            <a:r>
              <a:rPr lang="zh-CN" altLang="en-US" sz="3000" smtClean="0">
                <a:ea typeface="微软雅黑" panose="020B0503020204020204" pitchFamily="34" charset="-122"/>
              </a:rPr>
              <a:t>”</a:t>
            </a:r>
            <a:endParaRPr lang="zh-CN" altLang="en-US" sz="3000" dirty="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19672" y="1194765"/>
            <a:ext cx="4244708" cy="2911092"/>
          </a:xfrm>
          <a:prstGeom prst="rect">
            <a:avLst/>
          </a:prstGeom>
        </p:spPr>
      </p:pic>
    </p:spTree>
  </p:cSld>
  <p:clrMapOvr>
    <a:masterClrMapping/>
  </p:clrMapOvr>
  <p:transition spd="slow">
    <p:pull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Grp="1"/>
          </p:cNvSpPr>
          <p:nvPr>
            <p:ph type="title"/>
          </p:nvPr>
        </p:nvSpPr>
        <p:spPr>
          <a:xfrm>
            <a:off x="1331913" y="333375"/>
            <a:ext cx="6480175" cy="515938"/>
          </a:xfrm>
          <a:solidFill>
            <a:schemeClr val="bg1">
              <a:alpha val="100000"/>
            </a:schemeClr>
          </a:solidFill>
        </p:spPr>
        <p:txBody>
          <a:bodyPr vert="horz" wrap="square" lIns="91440" tIns="45720" rIns="91440" bIns="45720" anchor="b" anchorCtr="0"/>
          <a:lstStyle/>
          <a:p>
            <a:pPr algn="ctr" eaLnBrk="1" hangingPunct="1"/>
            <a:r>
              <a:rPr lang="zh-CN" altLang="en-US" sz="3200" b="1" dirty="0">
                <a:ea typeface="微软雅黑" panose="020B0503020204020204" pitchFamily="34" charset="-122"/>
              </a:rPr>
              <a:t>两个客户交叉请求情况（服务器端）</a:t>
            </a:r>
            <a:endParaRPr lang="zh-CN" altLang="en-US" sz="3200" b="1" dirty="0">
              <a:ea typeface="微软雅黑" panose="020B0503020204020204" pitchFamily="34" charset="-122"/>
            </a:endParaRPr>
          </a:p>
        </p:txBody>
      </p:sp>
      <p:sp>
        <p:nvSpPr>
          <p:cNvPr id="132099" name="文本框 5"/>
          <p:cNvSpPr txBox="1"/>
          <p:nvPr/>
        </p:nvSpPr>
        <p:spPr>
          <a:xfrm>
            <a:off x="683568" y="5085184"/>
            <a:ext cx="9036050" cy="12926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nSpc>
                <a:spcPct val="130000"/>
              </a:lnSpc>
              <a:spcBef>
                <a:spcPct val="0"/>
              </a:spcBef>
              <a:buClrTx/>
              <a:buSzTx/>
              <a:buFontTx/>
              <a:buNone/>
            </a:pPr>
            <a:r>
              <a:rPr lang="zh-CN" altLang="en-US" sz="3000" b="1" dirty="0">
                <a:ea typeface="微软雅黑" panose="020B0503020204020204" pitchFamily="34" charset="-122"/>
              </a:rPr>
              <a:t>服务器端存储结果</a:t>
            </a:r>
            <a:r>
              <a:rPr lang="zh-CN" altLang="en-US" sz="3000">
                <a:ea typeface="微软雅黑" panose="020B0503020204020204" pitchFamily="34" charset="-122"/>
              </a:rPr>
              <a:t>：</a:t>
            </a:r>
            <a:r>
              <a:rPr lang="zh-CN" altLang="en-US" sz="3000" smtClean="0">
                <a:ea typeface="微软雅黑" panose="020B0503020204020204" pitchFamily="34" charset="-122"/>
              </a:rPr>
              <a:t>“</a:t>
            </a:r>
            <a:r>
              <a:rPr lang="en-US" altLang="zh-CN" sz="3000" b="1" smtClean="0">
                <a:ea typeface="微软雅黑" panose="020B0503020204020204" pitchFamily="34" charset="-122"/>
              </a:rPr>
              <a:t>abcxyzcuit</a:t>
            </a:r>
            <a:r>
              <a:rPr lang="zh-CN" altLang="en-US" sz="3000" smtClean="0">
                <a:ea typeface="微软雅黑" panose="020B0503020204020204" pitchFamily="34" charset="-122"/>
              </a:rPr>
              <a:t>”</a:t>
            </a:r>
            <a:endParaRPr lang="en-US" altLang="zh-CN" sz="3000" smtClean="0">
              <a:ea typeface="微软雅黑" panose="020B0503020204020204" pitchFamily="34" charset="-122"/>
            </a:endParaRPr>
          </a:p>
          <a:p>
            <a:pPr marL="0" lvl="0" indent="0">
              <a:lnSpc>
                <a:spcPct val="130000"/>
              </a:lnSpc>
              <a:spcBef>
                <a:spcPct val="0"/>
              </a:spcBef>
              <a:buClrTx/>
              <a:buSzTx/>
              <a:buFontTx/>
              <a:buNone/>
            </a:pPr>
            <a:r>
              <a:rPr lang="zh-CN" altLang="en-US" sz="3000" b="1" smtClean="0">
                <a:solidFill>
                  <a:srgbClr val="0070C0"/>
                </a:solidFill>
                <a:latin typeface="微软雅黑" panose="020B0503020204020204" pitchFamily="34" charset="-122"/>
                <a:ea typeface="微软雅黑" panose="020B0503020204020204" pitchFamily="34" charset="-122"/>
              </a:rPr>
              <a:t>客户</a:t>
            </a:r>
            <a:r>
              <a:rPr lang="en-US" altLang="zh-CN" sz="3000" b="1" smtClean="0">
                <a:solidFill>
                  <a:srgbClr val="0070C0"/>
                </a:solidFill>
                <a:latin typeface="微软雅黑" panose="020B0503020204020204" pitchFamily="34" charset="-122"/>
                <a:ea typeface="微软雅黑" panose="020B0503020204020204" pitchFamily="34" charset="-122"/>
              </a:rPr>
              <a:t>2</a:t>
            </a:r>
            <a:r>
              <a:rPr lang="zh-CN" altLang="en-US" sz="3000" b="1" smtClean="0">
                <a:solidFill>
                  <a:srgbClr val="0070C0"/>
                </a:solidFill>
                <a:latin typeface="微软雅黑" panose="020B0503020204020204" pitchFamily="34" charset="-122"/>
                <a:ea typeface="微软雅黑" panose="020B0503020204020204" pitchFamily="34" charset="-122"/>
              </a:rPr>
              <a:t>发送</a:t>
            </a:r>
            <a:r>
              <a:rPr lang="zh-CN" altLang="en-US" sz="3000" b="1" dirty="0">
                <a:solidFill>
                  <a:srgbClr val="0070C0"/>
                </a:solidFill>
                <a:latin typeface="微软雅黑" panose="020B0503020204020204" pitchFamily="34" charset="-122"/>
                <a:ea typeface="微软雅黑" panose="020B0503020204020204" pitchFamily="34" charset="-122"/>
              </a:rPr>
              <a:t>的信息没有被存储！</a:t>
            </a:r>
            <a:endParaRPr lang="zh-CN" altLang="en-US" sz="3000" b="1"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672" y="1143812"/>
            <a:ext cx="4496190" cy="3772227"/>
          </a:xfrm>
          <a:prstGeom prst="rect">
            <a:avLst/>
          </a:prstGeom>
        </p:spPr>
      </p:pic>
    </p:spTree>
  </p:cSld>
  <p:clrMapOvr>
    <a:masterClrMapping/>
  </p:clrMapOvr>
  <p:transition spd="slow">
    <p:pull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Grp="1"/>
          </p:cNvSpPr>
          <p:nvPr>
            <p:ph idx="1"/>
          </p:nvPr>
        </p:nvSpPr>
        <p:spPr>
          <a:xfrm>
            <a:off x="1115616" y="2060848"/>
            <a:ext cx="7772400" cy="6696075"/>
          </a:xfrm>
        </p:spPr>
        <p:txBody>
          <a:bodyPr vert="horz" wrap="square" lIns="91440" tIns="45720" rIns="91440" bIns="45720" anchor="t" anchorCtr="0"/>
          <a:lstStyle/>
          <a:p>
            <a:pPr eaLnBrk="1" hangingPunct="1">
              <a:lnSpc>
                <a:spcPct val="80000"/>
              </a:lnSpc>
              <a:buNone/>
            </a:pPr>
            <a:r>
              <a:rPr lang="en-US" altLang="zh-CN" sz="2800" dirty="0"/>
              <a:t>void savedata(char *recvbuf, int len, char *cli_data) </a:t>
            </a:r>
            <a:endParaRPr lang="en-US" altLang="zh-CN" sz="2800" dirty="0"/>
          </a:p>
          <a:p>
            <a:pPr eaLnBrk="1" hangingPunct="1">
              <a:lnSpc>
                <a:spcPct val="80000"/>
              </a:lnSpc>
              <a:buNone/>
            </a:pPr>
            <a:r>
              <a:rPr lang="en-US" altLang="zh-CN" sz="2800" dirty="0"/>
              <a:t>{</a:t>
            </a:r>
            <a:endParaRPr lang="en-US" altLang="zh-CN" sz="2800" dirty="0"/>
          </a:p>
          <a:p>
            <a:pPr eaLnBrk="1" hangingPunct="1">
              <a:lnSpc>
                <a:spcPct val="80000"/>
              </a:lnSpc>
              <a:buNone/>
            </a:pPr>
            <a:r>
              <a:rPr lang="en-US" altLang="zh-CN" sz="2800" dirty="0">
                <a:solidFill>
                  <a:srgbClr val="FF0000"/>
                </a:solidFill>
              </a:rPr>
              <a:t>	static int index = 0;</a:t>
            </a:r>
            <a:endParaRPr lang="en-US" altLang="zh-CN" sz="2800" dirty="0">
              <a:solidFill>
                <a:srgbClr val="FF0000"/>
              </a:solidFill>
            </a:endParaRPr>
          </a:p>
          <a:p>
            <a:pPr eaLnBrk="1" hangingPunct="1">
              <a:lnSpc>
                <a:spcPct val="80000"/>
              </a:lnSpc>
              <a:buNone/>
            </a:pPr>
            <a:r>
              <a:rPr lang="en-US" altLang="zh-CN" sz="2800" dirty="0"/>
              <a:t>	for (int i=0; i&lt; len -1; i++)</a:t>
            </a:r>
            <a:endParaRPr lang="en-US" altLang="zh-CN" sz="2800" dirty="0"/>
          </a:p>
          <a:p>
            <a:pPr eaLnBrk="1" hangingPunct="1">
              <a:lnSpc>
                <a:spcPct val="80000"/>
              </a:lnSpc>
              <a:buNone/>
            </a:pPr>
            <a:r>
              <a:rPr lang="en-US" altLang="zh-CN" sz="2800" dirty="0"/>
              <a:t>		cli_data[index++] = recvbuf[i];</a:t>
            </a:r>
            <a:endParaRPr lang="en-US" altLang="zh-CN" sz="2800" dirty="0"/>
          </a:p>
          <a:p>
            <a:pPr eaLnBrk="1" hangingPunct="1">
              <a:lnSpc>
                <a:spcPct val="80000"/>
              </a:lnSpc>
              <a:buNone/>
            </a:pPr>
            <a:r>
              <a:rPr lang="en-US" altLang="zh-CN" sz="2800" dirty="0"/>
              <a:t>	cli_data[index] = </a:t>
            </a:r>
            <a:r>
              <a:rPr lang="en-US" altLang="zh-CN" sz="2800" dirty="0">
                <a:latin typeface="Arial" panose="020B0604020202020204" pitchFamily="34" charset="0"/>
              </a:rPr>
              <a:t>‘</a:t>
            </a:r>
            <a:r>
              <a:rPr lang="en-US" altLang="zh-CN" sz="2800" dirty="0"/>
              <a:t>\0</a:t>
            </a:r>
            <a:r>
              <a:rPr lang="en-US" altLang="zh-CN" sz="2800" dirty="0">
                <a:latin typeface="Arial" panose="020B0604020202020204" pitchFamily="34" charset="0"/>
              </a:rPr>
              <a:t>’</a:t>
            </a:r>
            <a:r>
              <a:rPr lang="en-US" altLang="zh-CN" sz="2800" dirty="0"/>
              <a:t>;</a:t>
            </a:r>
            <a:endParaRPr lang="en-US" altLang="zh-CN" sz="2800" dirty="0"/>
          </a:p>
          <a:p>
            <a:pPr eaLnBrk="1" hangingPunct="1">
              <a:lnSpc>
                <a:spcPct val="80000"/>
              </a:lnSpc>
              <a:buNone/>
            </a:pPr>
            <a:r>
              <a:rPr lang="en-US" altLang="zh-CN" sz="2800" dirty="0"/>
              <a:t>}</a:t>
            </a:r>
            <a:endParaRPr lang="en-US" altLang="zh-CN" sz="2800" dirty="0"/>
          </a:p>
          <a:p>
            <a:pPr eaLnBrk="1" hangingPunct="1">
              <a:lnSpc>
                <a:spcPct val="80000"/>
              </a:lnSpc>
              <a:buNone/>
            </a:pPr>
            <a:endParaRPr lang="en-US" altLang="zh-CN" sz="2800"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type="title"/>
          </p:nvPr>
        </p:nvSpPr>
        <p:spPr>
          <a:xfrm>
            <a:off x="755650" y="260350"/>
            <a:ext cx="7793038" cy="1462088"/>
          </a:xfrm>
        </p:spPr>
        <p:txBody>
          <a:bodyPr vert="horz" wrap="square" lIns="91440" tIns="45720" rIns="91440" bIns="45720" anchor="b" anchorCtr="0"/>
          <a:lstStyle/>
          <a:p>
            <a:pPr algn="ctr" eaLnBrk="1" hangingPunct="1"/>
            <a:r>
              <a:rPr lang="zh-CN" altLang="en-US" dirty="0"/>
              <a:t>线程特定数据：</a:t>
            </a:r>
            <a:r>
              <a:rPr lang="en-US" altLang="zh-CN" dirty="0"/>
              <a:t>TSD</a:t>
            </a:r>
            <a:endParaRPr lang="en-US" altLang="zh-CN" dirty="0"/>
          </a:p>
        </p:txBody>
      </p:sp>
      <p:sp>
        <p:nvSpPr>
          <p:cNvPr id="5" name="Rectangle 3"/>
          <p:cNvSpPr txBox="1">
            <a:spLocks noChangeArrowheads="1"/>
          </p:cNvSpPr>
          <p:nvPr/>
        </p:nvSpPr>
        <p:spPr bwMode="auto">
          <a:xfrm>
            <a:off x="900113" y="2205038"/>
            <a:ext cx="7772400" cy="4114800"/>
          </a:xfrm>
          <a:prstGeom prst="rect">
            <a:avLst/>
          </a:prstGeom>
          <a:noFill/>
          <a:ln>
            <a:noFill/>
          </a:ln>
          <a:effec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342900" marR="0" lvl="0" indent="-342900" algn="l"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Char char="n"/>
              <a:defRPr/>
            </a:pPr>
            <a:r>
              <a:rPr kumimoji="0" lang="zh-CN" altLang="en-US"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从上例可以看出，在多线程环境中，应避免使用静态变量。</a:t>
            </a:r>
            <a:endParaRPr kumimoji="0" lang="en-US" altLang="zh-CN"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endParaRPr>
          </a:p>
          <a:p>
            <a:pPr marL="342900" marR="0" lvl="0" indent="-342900" algn="l"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Char char="n"/>
              <a:defRPr/>
            </a:pPr>
            <a:r>
              <a:rPr kumimoji="0" lang="zh-CN" altLang="en-US"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在不考虑重入的情况下，使用静态变量</a:t>
            </a:r>
            <a:r>
              <a:rPr kumimoji="0" lang="zh-CN" altLang="en-US" sz="2600" b="0" i="0" u="none" strike="noStrike" kern="0" cap="none" spc="0" normalizeH="0" baseline="0" noProof="0">
                <a:ln>
                  <a:noFill/>
                </a:ln>
                <a:solidFill>
                  <a:schemeClr val="tx1"/>
                </a:solidFill>
                <a:effectLst/>
                <a:uLnTx/>
                <a:uFillTx/>
                <a:latin typeface="微软雅黑 Light" panose="020B0502040204020203" pitchFamily="34" charset="-122"/>
                <a:ea typeface="微软雅黑 Light" panose="020B0502040204020203" pitchFamily="34" charset="-122"/>
              </a:rPr>
              <a:t>无可厚非</a:t>
            </a:r>
            <a:r>
              <a:rPr kumimoji="0" lang="zh-CN" altLang="en-US" sz="2600" b="0" i="0" u="none" strike="noStrike" kern="0" cap="none" spc="0" normalizeH="0" baseline="0" noProof="0" smtClean="0">
                <a:ln>
                  <a:noFill/>
                </a:ln>
                <a:solidFill>
                  <a:schemeClr val="tx1"/>
                </a:solidFill>
                <a:effectLst/>
                <a:uLnTx/>
                <a:uFillTx/>
                <a:latin typeface="微软雅黑 Light" panose="020B0502040204020203" pitchFamily="34" charset="-122"/>
                <a:ea typeface="微软雅黑 Light" panose="020B0502040204020203" pitchFamily="34" charset="-122"/>
              </a:rPr>
              <a:t>，</a:t>
            </a:r>
            <a:r>
              <a:rPr lang="zh-CN" altLang="en-US" sz="2600" b="0" kern="0">
                <a:latin typeface="微软雅黑 Light" panose="020B0502040204020203" pitchFamily="34" charset="-122"/>
                <a:ea typeface="微软雅黑 Light" panose="020B0502040204020203" pitchFamily="34" charset="-122"/>
              </a:rPr>
              <a:t>然而</a:t>
            </a:r>
            <a:r>
              <a:rPr kumimoji="0" lang="zh-CN" altLang="en-US" sz="2600" b="0" i="0" u="none" strike="noStrike" kern="0" cap="none" spc="0" normalizeH="0" baseline="0" noProof="0" smtClean="0">
                <a:ln>
                  <a:noFill/>
                </a:ln>
                <a:solidFill>
                  <a:schemeClr val="tx1"/>
                </a:solidFill>
                <a:effectLst/>
                <a:uLnTx/>
                <a:uFillTx/>
                <a:latin typeface="微软雅黑 Light" panose="020B0502040204020203" pitchFamily="34" charset="-122"/>
                <a:ea typeface="微软雅黑 Light" panose="020B0502040204020203" pitchFamily="34" charset="-122"/>
              </a:rPr>
              <a:t>当</a:t>
            </a:r>
            <a:r>
              <a:rPr kumimoji="0" lang="zh-CN" altLang="en-US" sz="2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同一进程内的不同线程</a:t>
            </a:r>
            <a:r>
              <a:rPr kumimoji="0" lang="zh-CN" altLang="en-US"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几乎同时调用这样的函数时就有可能发生问题，因为这些线程使用的</a:t>
            </a:r>
            <a:r>
              <a:rPr kumimoji="0" lang="zh-CN" altLang="en-US" sz="2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静态变量</a:t>
            </a:r>
            <a:r>
              <a:rPr kumimoji="0" lang="zh-CN" altLang="en-US" sz="26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zh-CN" altLang="en-US" sz="2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全局变量</a:t>
            </a:r>
            <a:r>
              <a:rPr kumimoji="0" lang="zh-CN" altLang="en-US" sz="26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也是</a:t>
            </a:r>
            <a:r>
              <a:rPr kumimoji="0" lang="zh-CN" altLang="en-US" sz="26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rPr>
              <a:t>如此</a:t>
            </a:r>
            <a:r>
              <a:rPr kumimoji="0" lang="zh-CN" altLang="en-US" sz="2600" b="0" i="0" u="none" strike="noStrike" kern="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rPr>
              <a:t>），</a:t>
            </a:r>
            <a:r>
              <a:rPr kumimoji="0" lang="zh-CN" altLang="en-US" sz="2600" b="0" i="0" u="none" strike="noStrike" kern="0" cap="none" spc="0" normalizeH="0" baseline="0" noProof="0" smtClean="0">
                <a:ln>
                  <a:noFill/>
                </a:ln>
                <a:solidFill>
                  <a:schemeClr val="tx1"/>
                </a:solidFill>
                <a:effectLst/>
                <a:uLnTx/>
                <a:uFillTx/>
                <a:latin typeface="微软雅黑 Light" panose="020B0502040204020203" pitchFamily="34" charset="-122"/>
                <a:ea typeface="微软雅黑 Light" panose="020B0502040204020203" pitchFamily="34" charset="-122"/>
              </a:rPr>
              <a:t>无法</a:t>
            </a:r>
            <a:r>
              <a:rPr kumimoji="0" lang="zh-CN" altLang="en-US"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为不同的线程保存各自的值。</a:t>
            </a:r>
            <a:endParaRPr kumimoji="0" lang="zh-CN" altLang="en-US" sz="2600" b="0" i="0" u="none" strike="noStrike" kern="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
          <a:stretch>
            <a:fillRect/>
          </a:stretch>
        </p:blipFill>
        <p:spPr>
          <a:xfrm>
            <a:off x="430213" y="3645024"/>
            <a:ext cx="8713787" cy="2916238"/>
          </a:xfrm>
          <a:prstGeom prst="rect">
            <a:avLst/>
          </a:prstGeom>
          <a:noFill/>
          <a:ln w="9525">
            <a:noFill/>
          </a:ln>
        </p:spPr>
      </p:pic>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p:cNvSpPr>
          <p:nvPr>
            <p:ph type="title"/>
          </p:nvPr>
        </p:nvSpPr>
        <p:spPr>
          <a:xfrm>
            <a:off x="755650" y="260350"/>
            <a:ext cx="7793038" cy="1462088"/>
          </a:xfrm>
        </p:spPr>
        <p:txBody>
          <a:bodyPr vert="horz" wrap="square" lIns="91440" tIns="45720" rIns="91440" bIns="45720" anchor="b" anchorCtr="0"/>
          <a:lstStyle/>
          <a:p>
            <a:pPr algn="ctr" eaLnBrk="1" hangingPunct="1"/>
            <a:r>
              <a:rPr lang="zh-CN" altLang="en-US" dirty="0"/>
              <a:t>线程特定数据：</a:t>
            </a:r>
            <a:r>
              <a:rPr lang="en-US" altLang="zh-CN" dirty="0"/>
              <a:t>TSD</a:t>
            </a:r>
            <a:endParaRPr lang="en-US" altLang="zh-CN" dirty="0"/>
          </a:p>
        </p:txBody>
      </p:sp>
      <p:sp>
        <p:nvSpPr>
          <p:cNvPr id="136195" name="Rectangle 3"/>
          <p:cNvSpPr>
            <a:spLocks noGrp="1"/>
          </p:cNvSpPr>
          <p:nvPr>
            <p:ph idx="1"/>
          </p:nvPr>
        </p:nvSpPr>
        <p:spPr>
          <a:xfrm>
            <a:off x="755650" y="1989138"/>
            <a:ext cx="7772400" cy="4114800"/>
          </a:xfrm>
        </p:spPr>
        <p:txBody>
          <a:bodyPr vert="horz" wrap="square" lIns="91440" tIns="45720" rIns="91440" bIns="45720" anchor="t" anchorCtr="0"/>
          <a:lstStyle/>
          <a:p>
            <a:pPr eaLnBrk="1" hangingPunct="1">
              <a:lnSpc>
                <a:spcPct val="120000"/>
              </a:lnSpc>
            </a:pPr>
            <a:r>
              <a:rPr lang="zh-CN" altLang="en-US" sz="2800" dirty="0">
                <a:ea typeface="微软雅黑 Light" panose="020B0502040204020203" pitchFamily="34" charset="-122"/>
              </a:rPr>
              <a:t>在</a:t>
            </a:r>
            <a:r>
              <a:rPr lang="en-US" altLang="zh-CN" sz="2800" dirty="0">
                <a:ea typeface="微软雅黑 Light" panose="020B0502040204020203" pitchFamily="34" charset="-122"/>
              </a:rPr>
              <a:t>linux</a:t>
            </a:r>
            <a:r>
              <a:rPr lang="zh-CN" altLang="en-US" sz="2800" dirty="0">
                <a:ea typeface="微软雅黑 Light" panose="020B0502040204020203" pitchFamily="34" charset="-122"/>
              </a:rPr>
              <a:t>环境中，</a:t>
            </a:r>
            <a:r>
              <a:rPr lang="zh-CN" altLang="en-US" sz="2800" dirty="0">
                <a:solidFill>
                  <a:srgbClr val="0070C0"/>
                </a:solidFill>
                <a:latin typeface="微软雅黑" panose="020B0503020204020204" pitchFamily="34" charset="-122"/>
                <a:ea typeface="微软雅黑" panose="020B0503020204020204" pitchFamily="34" charset="-122"/>
              </a:rPr>
              <a:t>用线程特定数据</a:t>
            </a:r>
            <a:r>
              <a:rPr lang="en-US" altLang="zh-CN" sz="2800" dirty="0">
                <a:solidFill>
                  <a:srgbClr val="0070C0"/>
                </a:solidFill>
                <a:latin typeface="微软雅黑" panose="020B0503020204020204" pitchFamily="34" charset="-122"/>
                <a:ea typeface="微软雅黑" panose="020B0503020204020204" pitchFamily="34" charset="-122"/>
              </a:rPr>
              <a:t>TSD</a:t>
            </a:r>
            <a:r>
              <a:rPr lang="zh-CN" altLang="en-US" sz="2800" dirty="0">
                <a:solidFill>
                  <a:srgbClr val="0070C0"/>
                </a:solidFill>
                <a:latin typeface="微软雅黑" panose="020B0503020204020204" pitchFamily="34" charset="-122"/>
                <a:ea typeface="微软雅黑" panose="020B0503020204020204" pitchFamily="34" charset="-122"/>
              </a:rPr>
              <a:t>取代静态变量</a:t>
            </a:r>
            <a:r>
              <a:rPr lang="zh-CN" altLang="en-US" sz="2800" dirty="0">
                <a:ea typeface="微软雅黑 Light" panose="020B0502040204020203" pitchFamily="34" charset="-122"/>
              </a:rPr>
              <a:t>。它类似于全局数据，只不过它是线程私有的，是以线程为界限的。</a:t>
            </a:r>
            <a:r>
              <a:rPr lang="en-US" altLang="zh-CN" sz="2800" dirty="0">
                <a:ea typeface="微软雅黑 Light" panose="020B0502040204020203" pitchFamily="34" charset="-122"/>
              </a:rPr>
              <a:t>TSD</a:t>
            </a:r>
            <a:r>
              <a:rPr lang="zh-CN" altLang="en-US" sz="2800" dirty="0">
                <a:ea typeface="微软雅黑 Light" panose="020B0502040204020203" pitchFamily="34" charset="-122"/>
              </a:rPr>
              <a:t>是定义</a:t>
            </a:r>
            <a:r>
              <a:rPr lang="zh-CN" altLang="en-US" sz="2800" b="1" dirty="0">
                <a:solidFill>
                  <a:schemeClr val="hlink"/>
                </a:solidFill>
                <a:latin typeface="微软雅黑" panose="020B0503020204020204" pitchFamily="34" charset="-122"/>
                <a:ea typeface="微软雅黑" panose="020B0503020204020204" pitchFamily="34" charset="-122"/>
              </a:rPr>
              <a:t>线程私有全局数据</a:t>
            </a:r>
            <a:r>
              <a:rPr lang="zh-CN" altLang="en-US" sz="2800" dirty="0">
                <a:ea typeface="微软雅黑 Light" panose="020B0502040204020203" pitchFamily="34" charset="-122"/>
              </a:rPr>
              <a:t>的唯一方法。</a:t>
            </a:r>
            <a:endParaRPr lang="zh-CN" altLang="en-US" sz="2800" dirty="0">
              <a:ea typeface="微软雅黑 Light" panose="020B0502040204020203" pitchFamily="34" charset="-122"/>
            </a:endParaRPr>
          </a:p>
          <a:p>
            <a:pPr eaLnBrk="1" hangingPunct="1">
              <a:lnSpc>
                <a:spcPct val="120000"/>
              </a:lnSpc>
            </a:pPr>
            <a:r>
              <a:rPr lang="zh-CN" altLang="en-US" sz="2800" dirty="0">
                <a:ea typeface="微软雅黑 Light" panose="020B0502040204020203" pitchFamily="34" charset="-122"/>
              </a:rPr>
              <a:t>每个</a:t>
            </a:r>
            <a:r>
              <a:rPr lang="en-US" altLang="zh-CN" sz="2800" dirty="0">
                <a:ea typeface="微软雅黑 Light" panose="020B0502040204020203" pitchFamily="34" charset="-122"/>
              </a:rPr>
              <a:t>TSD</a:t>
            </a:r>
            <a:r>
              <a:rPr lang="zh-CN" altLang="en-US" sz="2800" dirty="0">
                <a:ea typeface="微软雅黑 Light" panose="020B0502040204020203" pitchFamily="34" charset="-122"/>
              </a:rPr>
              <a:t>由进程内唯一的关键字（</a:t>
            </a:r>
            <a:r>
              <a:rPr lang="en-US" altLang="zh-CN" sz="2800" dirty="0">
                <a:ea typeface="微软雅黑 Light" panose="020B0502040204020203" pitchFamily="34" charset="-122"/>
              </a:rPr>
              <a:t>key</a:t>
            </a:r>
            <a:r>
              <a:rPr lang="zh-CN" altLang="en-US" sz="2800" dirty="0">
                <a:ea typeface="微软雅黑 Light" panose="020B0502040204020203" pitchFamily="34" charset="-122"/>
              </a:rPr>
              <a:t>）来标识，用这个关键字，线程可以存取线程私有的数据。</a:t>
            </a:r>
            <a:endParaRPr lang="zh-CN" altLang="en-US" sz="2800" dirty="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p:cNvSpPr>
          <p:nvPr>
            <p:ph type="title"/>
          </p:nvPr>
        </p:nvSpPr>
        <p:spPr>
          <a:xfrm>
            <a:off x="755650" y="260350"/>
            <a:ext cx="7793038" cy="1462088"/>
          </a:xfrm>
        </p:spPr>
        <p:txBody>
          <a:bodyPr vert="horz" wrap="square" lIns="91440" tIns="45720" rIns="91440" bIns="45720" anchor="b" anchorCtr="0"/>
          <a:lstStyle/>
          <a:p>
            <a:pPr algn="ctr" eaLnBrk="1" hangingPunct="1"/>
            <a:r>
              <a:rPr lang="zh-CN" altLang="en-US" dirty="0"/>
              <a:t>线程特定数据：</a:t>
            </a:r>
            <a:r>
              <a:rPr lang="en-US" altLang="zh-CN" dirty="0"/>
              <a:t>TSD</a:t>
            </a:r>
            <a:endParaRPr lang="en-US" altLang="zh-CN" dirty="0"/>
          </a:p>
        </p:txBody>
      </p:sp>
      <p:sp>
        <p:nvSpPr>
          <p:cNvPr id="133123" name="Rectangle 3"/>
          <p:cNvSpPr>
            <a:spLocks noGrp="1" noChangeArrowheads="1"/>
          </p:cNvSpPr>
          <p:nvPr>
            <p:ph idx="1"/>
          </p:nvPr>
        </p:nvSpPr>
        <p:spPr>
          <a:xfrm>
            <a:off x="755650" y="1989138"/>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40000"/>
              </a:lnSpc>
              <a:spcBef>
                <a:spcPct val="20000"/>
              </a:spcBef>
              <a:spcAft>
                <a:spcPct val="0"/>
              </a:spcAft>
              <a:buClr>
                <a:schemeClr val="folHlink"/>
              </a:buClr>
              <a:buSzPct val="60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我们以索引（</a:t>
            </a:r>
            <a:r>
              <a:rPr kumimoji="0" lang="en-US" altLang="zh-CN"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index</a:t>
            </a: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）和指针（</a:t>
            </a:r>
            <a:r>
              <a:rPr kumimoji="0" lang="en-US" altLang="zh-CN"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pointer</a:t>
            </a: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）来刻划线程特定数据，因为普通的实现是把一个小整数索引用作</a:t>
            </a:r>
            <a:r>
              <a:rPr kumimoji="0" lang="zh-CN" altLang="en-US" sz="2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键</a:t>
            </a: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，以索引相关的</a:t>
            </a:r>
            <a:r>
              <a:rPr kumimoji="0" lang="zh-CN" altLang="en-US" sz="2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值</a:t>
            </a:r>
            <a:r>
              <a:rPr kumimoji="0" lang="zh-CN" altLang="en-US" sz="2800" b="0" i="0" u="none" strike="noStrike" kern="0" cap="none" spc="0" normalizeH="0" baseline="0" noProof="0" dirty="0">
                <a:ln>
                  <a:noFill/>
                </a:ln>
                <a:solidFill>
                  <a:srgbClr val="0070C0"/>
                </a:solidFill>
                <a:effectLst/>
                <a:uLnTx/>
                <a:uFillTx/>
                <a:latin typeface="+mn-lt"/>
                <a:ea typeface="微软雅黑 Light" panose="020B0502040204020203" pitchFamily="34" charset="-122"/>
                <a:cs typeface="+mn-cs"/>
              </a:rPr>
              <a:t>是一个指向由线程动态分配的</a:t>
            </a:r>
            <a:r>
              <a:rPr kumimoji="0" lang="en-US" altLang="zh-CN" sz="2800" b="0" i="0" u="none" strike="noStrike" kern="0" cap="none" spc="0" normalizeH="0" baseline="0" noProof="0" dirty="0">
                <a:ln>
                  <a:noFill/>
                </a:ln>
                <a:solidFill>
                  <a:srgbClr val="0070C0"/>
                </a:solidFill>
                <a:effectLst/>
                <a:uLnTx/>
                <a:uFillTx/>
                <a:latin typeface="+mn-lt"/>
                <a:ea typeface="微软雅黑 Light" panose="020B0502040204020203" pitchFamily="34" charset="-122"/>
                <a:cs typeface="+mn-cs"/>
              </a:rPr>
              <a:t>(malloc)</a:t>
            </a:r>
            <a:r>
              <a:rPr kumimoji="0" lang="zh-CN" altLang="en-US" sz="2800" b="0" i="0" u="none" strike="noStrike" kern="0" cap="none" spc="0" normalizeH="0" baseline="0" noProof="0" dirty="0">
                <a:ln>
                  <a:noFill/>
                </a:ln>
                <a:solidFill>
                  <a:srgbClr val="0070C0"/>
                </a:solidFill>
                <a:effectLst/>
                <a:uLnTx/>
                <a:uFillTx/>
                <a:latin typeface="+mn-lt"/>
                <a:ea typeface="微软雅黑 Light" panose="020B0502040204020203" pitchFamily="34" charset="-122"/>
                <a:cs typeface="+mn-cs"/>
              </a:rPr>
              <a:t>某个内存区的指针</a:t>
            </a: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a:t>
            </a:r>
            <a:endParaRPr kumimoji="0" lang="en-US" altLang="zh-CN"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endParaRPr>
          </a:p>
          <a:p>
            <a:pPr marL="342900" marR="0" lvl="0" indent="-342900" algn="l" defTabSz="914400" rtl="0" eaLnBrk="1" fontAlgn="base" latinLnBrk="0" hangingPunct="1">
              <a:lnSpc>
                <a:spcPct val="140000"/>
              </a:lnSpc>
              <a:spcBef>
                <a:spcPct val="20000"/>
              </a:spcBef>
              <a:spcAft>
                <a:spcPct val="0"/>
              </a:spcAft>
              <a:buClr>
                <a:schemeClr val="folHlink"/>
              </a:buClr>
              <a:buSzPct val="60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每个系统支持有限数量的线程特定数据，系统为我们维护一个</a:t>
            </a:r>
            <a:r>
              <a:rPr kumimoji="0" lang="en-US" altLang="zh-CN"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key</a:t>
            </a:r>
            <a:r>
              <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rPr>
              <a:t>结构的结构数组。</a:t>
            </a:r>
            <a:endParaRPr kumimoji="0" lang="zh-CN" altLang="en-US" sz="2800" b="0" i="0" u="none" strike="noStrike" kern="0" cap="none" spc="0" normalizeH="0" baseline="0" noProof="0" dirty="0">
              <a:ln>
                <a:noFill/>
              </a:ln>
              <a:solidFill>
                <a:schemeClr val="tx1"/>
              </a:solidFill>
              <a:effectLst/>
              <a:uLnTx/>
              <a:uFillTx/>
              <a:latin typeface="+mn-lt"/>
              <a:ea typeface="微软雅黑 Light" panose="020B0502040204020203" pitchFamily="34" charset="-122"/>
              <a:cs typeface="+mn-cs"/>
            </a:endParaRPr>
          </a:p>
          <a:p>
            <a:pPr marL="0" marR="0" lvl="0" indent="0" algn="l" defTabSz="914400" rtl="0" eaLnBrk="1" fontAlgn="base" latinLnBrk="0" hangingPunct="1">
              <a:lnSpc>
                <a:spcPct val="120000"/>
              </a:lnSpc>
              <a:spcBef>
                <a:spcPct val="20000"/>
              </a:spcBef>
              <a:spcAft>
                <a:spcPct val="0"/>
              </a:spcAft>
              <a:buClr>
                <a:schemeClr val="folHlink"/>
              </a:buClr>
              <a:buSzPct val="60000"/>
              <a:buFont typeface="Wingdings" panose="05000000000000000000" pitchFamily="2" charset="2"/>
              <a:buNone/>
              <a:defRPr/>
            </a:pPr>
            <a:endParaRPr kumimoji="0" lang="zh-CN" altLang="en-US" sz="2800" b="0" i="0" u="none" strike="noStrike" kern="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transition spd="slow">
    <p:pull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434" name="标题 1"/>
          <p:cNvSpPr>
            <a:spLocks noGrp="1"/>
          </p:cNvSpPr>
          <p:nvPr>
            <p:ph type="title"/>
          </p:nvPr>
        </p:nvSpPr>
        <p:spPr/>
        <p:txBody>
          <a:bodyPr vert="horz" wrap="square" lIns="91440" tIns="45720" rIns="91440" bIns="45720" anchor="b" anchorCtr="0"/>
          <a:lstStyle/>
          <a:p>
            <a:endParaRPr lang="zh-CN" altLang="en-US" dirty="0"/>
          </a:p>
        </p:txBody>
      </p:sp>
      <p:sp>
        <p:nvSpPr>
          <p:cNvPr id="146435" name="内容占位符 2"/>
          <p:cNvSpPr>
            <a:spLocks noGrp="1"/>
          </p:cNvSpPr>
          <p:nvPr>
            <p:ph idx="1"/>
          </p:nvPr>
        </p:nvSpPr>
        <p:spPr>
          <a:xfrm>
            <a:off x="1043608" y="1973263"/>
            <a:ext cx="8060705" cy="4479925"/>
          </a:xfrm>
        </p:spPr>
        <p:txBody>
          <a:bodyPr vert="horz" wrap="square" lIns="91440" tIns="45720" rIns="91440" bIns="45720" anchor="t" anchorCtr="0"/>
          <a:lstStyle/>
          <a:p>
            <a:pPr marL="0" indent="0">
              <a:buNone/>
            </a:pPr>
            <a:endParaRPr lang="zh-CN" altLang="en-US" sz="2400" dirty="0">
              <a:latin typeface="Tahoma" panose="020B0604030504040204" pitchFamily="34" charset="0"/>
              <a:ea typeface="微软雅黑 Light" panose="020B0502040204020203" pitchFamily="34" charset="-122"/>
            </a:endParaRPr>
          </a:p>
        </p:txBody>
      </p:sp>
      <p:sp>
        <p:nvSpPr>
          <p:cNvPr id="146436" name="矩形 3"/>
          <p:cNvSpPr/>
          <p:nvPr/>
        </p:nvSpPr>
        <p:spPr>
          <a:xfrm>
            <a:off x="2627313" y="3573463"/>
            <a:ext cx="914400" cy="914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endParaRPr lang="zh-CN" altLang="en-US" sz="1800" b="1" dirty="0"/>
          </a:p>
        </p:txBody>
      </p:sp>
      <p:sp>
        <p:nvSpPr>
          <p:cNvPr id="146437" name="矩形 4"/>
          <p:cNvSpPr/>
          <p:nvPr/>
        </p:nvSpPr>
        <p:spPr>
          <a:xfrm>
            <a:off x="2195513" y="3284538"/>
            <a:ext cx="914400" cy="914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endParaRPr lang="zh-CN" altLang="en-US" sz="1800" b="1" dirty="0"/>
          </a:p>
        </p:txBody>
      </p:sp>
      <p:sp>
        <p:nvSpPr>
          <p:cNvPr id="146438" name="文本框 5"/>
          <p:cNvSpPr txBox="1"/>
          <p:nvPr/>
        </p:nvSpPr>
        <p:spPr>
          <a:xfrm>
            <a:off x="3109913" y="2989263"/>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a:spcBef>
                <a:spcPct val="0"/>
              </a:spcBef>
              <a:buClrTx/>
              <a:buSzTx/>
              <a:buFontTx/>
              <a:buNone/>
            </a:pPr>
            <a:r>
              <a:rPr lang="zh-CN" altLang="en-US" sz="2000" b="1" dirty="0">
                <a:latin typeface="微软雅黑 Light" panose="020B0502040204020203" pitchFamily="34" charset="-122"/>
                <a:ea typeface="微软雅黑 Light" panose="020B0502040204020203" pitchFamily="34" charset="-122"/>
              </a:rPr>
              <a:t>标志</a:t>
            </a:r>
            <a:endParaRPr lang="zh-CN" altLang="en-US" sz="2000" b="1" dirty="0">
              <a:latin typeface="微软雅黑 Light" panose="020B0502040204020203" pitchFamily="34" charset="-122"/>
              <a:ea typeface="微软雅黑 Light" panose="020B0502040204020203" pitchFamily="34" charset="-122"/>
            </a:endParaRPr>
          </a:p>
        </p:txBody>
      </p:sp>
      <p:sp>
        <p:nvSpPr>
          <p:cNvPr id="146439" name="文本框 6"/>
          <p:cNvSpPr txBox="1"/>
          <p:nvPr/>
        </p:nvSpPr>
        <p:spPr>
          <a:xfrm>
            <a:off x="3109913" y="3389313"/>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defPPr>
              <a:defRPr lang="zh-CN"/>
            </a:defPPr>
            <a:lvl1pPr algn="ctr">
              <a:buClrTx/>
              <a:buSzTx/>
              <a:buFontTx/>
              <a:defRPr sz="2000">
                <a:latin typeface="微软雅黑 Light" panose="020B0502040204020203" pitchFamily="34" charset="-122"/>
                <a:ea typeface="微软雅黑 Light" panose="020B0502040204020203" pitchFamily="34" charset="-122"/>
              </a:defRPr>
            </a:lvl1pPr>
            <a:lvl2pPr marL="742950" indent="-285750">
              <a:spcBef>
                <a:spcPct val="20000"/>
              </a:spcBef>
              <a:buClr>
                <a:schemeClr val="hlink"/>
              </a:buClr>
              <a:buSzPct val="55000"/>
              <a:buFont typeface="Wingdings" panose="05000000000000000000" pitchFamily="2" charset="2"/>
              <a:buChar char="n"/>
              <a:defRPr sz="2800">
                <a:latin typeface="+mn-lt"/>
                <a:ea typeface="+mn-ea"/>
              </a:defRPr>
            </a:lvl2pPr>
            <a:lvl3pPr marL="1143000" indent="-228600">
              <a:spcBef>
                <a:spcPct val="20000"/>
              </a:spcBef>
              <a:buClr>
                <a:schemeClr val="folHlink"/>
              </a:buClr>
              <a:buSzPct val="50000"/>
              <a:buFont typeface="Wingdings" panose="05000000000000000000" pitchFamily="2" charset="2"/>
              <a:buChar char="n"/>
              <a:defRPr sz="2400">
                <a:latin typeface="+mn-lt"/>
                <a:ea typeface="+mn-ea"/>
              </a:defRPr>
            </a:lvl3pPr>
            <a:lvl4pPr marL="1600200" indent="-228600">
              <a:spcBef>
                <a:spcPct val="20000"/>
              </a:spcBef>
              <a:buClr>
                <a:schemeClr val="accent2"/>
              </a:buClr>
              <a:buSzPct val="55000"/>
              <a:buFont typeface="Wingdings" panose="05000000000000000000" pitchFamily="2" charset="2"/>
              <a:buChar char="n"/>
              <a:defRPr sz="2000">
                <a:latin typeface="+mn-lt"/>
                <a:ea typeface="+mn-ea"/>
              </a:defRPr>
            </a:lvl4pPr>
            <a:lvl5pPr marL="2057400" indent="-228600">
              <a:spcBef>
                <a:spcPct val="20000"/>
              </a:spcBef>
              <a:buClr>
                <a:schemeClr val="accent1"/>
              </a:buClr>
              <a:buSzPct val="50000"/>
              <a:buFont typeface="Wingdings" panose="05000000000000000000" pitchFamily="2" charset="2"/>
              <a:buChar char="n"/>
              <a:defRPr sz="2000">
                <a:latin typeface="+mn-lt"/>
                <a:ea typeface="+mn-ea"/>
              </a:defRPr>
            </a:lvl5pPr>
          </a:lstStyle>
          <a:p>
            <a:r>
              <a:rPr lang="zh-CN" altLang="en-US" dirty="0"/>
              <a:t>析构函数指针</a:t>
            </a:r>
            <a:endParaRPr lang="zh-CN" altLang="en-US" dirty="0"/>
          </a:p>
        </p:txBody>
      </p:sp>
      <p:sp>
        <p:nvSpPr>
          <p:cNvPr id="146440" name="左大括号 7"/>
          <p:cNvSpPr/>
          <p:nvPr/>
        </p:nvSpPr>
        <p:spPr>
          <a:xfrm>
            <a:off x="2411413" y="3284538"/>
            <a:ext cx="266700" cy="914400"/>
          </a:xfrm>
          <a:prstGeom prst="leftBrace">
            <a:avLst>
              <a:gd name="adj1" fmla="val 8190"/>
              <a:gd name="adj2" fmla="val 50000"/>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endParaRPr lang="zh-CN" altLang="en-US" sz="1800" b="1" dirty="0"/>
          </a:p>
        </p:txBody>
      </p:sp>
      <p:sp>
        <p:nvSpPr>
          <p:cNvPr id="146441" name="左大括号 8"/>
          <p:cNvSpPr/>
          <p:nvPr/>
        </p:nvSpPr>
        <p:spPr>
          <a:xfrm>
            <a:off x="2771775" y="3284538"/>
            <a:ext cx="155575" cy="914400"/>
          </a:xfrm>
          <a:prstGeom prst="leftBrace">
            <a:avLst>
              <a:gd name="adj1" fmla="val 8108"/>
              <a:gd name="adj2" fmla="val 50000"/>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endParaRPr lang="zh-CN" altLang="en-US" sz="1800" b="1" dirty="0"/>
          </a:p>
        </p:txBody>
      </p:sp>
      <p:sp>
        <p:nvSpPr>
          <p:cNvPr id="146442" name="左大括号 9"/>
          <p:cNvSpPr/>
          <p:nvPr/>
        </p:nvSpPr>
        <p:spPr>
          <a:xfrm>
            <a:off x="2927350" y="3189288"/>
            <a:ext cx="157163" cy="384175"/>
          </a:xfrm>
          <a:prstGeom prst="leftBrace">
            <a:avLst>
              <a:gd name="adj1" fmla="val 8272"/>
              <a:gd name="adj2" fmla="val 50000"/>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endParaRPr lang="zh-CN" altLang="en-US" sz="1800" b="1" dirty="0"/>
          </a:p>
        </p:txBody>
      </p:sp>
      <p:sp>
        <p:nvSpPr>
          <p:cNvPr id="11" name="左大括号 10"/>
          <p:cNvSpPr/>
          <p:nvPr/>
        </p:nvSpPr>
        <p:spPr bwMode="auto">
          <a:xfrm>
            <a:off x="2784475" y="3068638"/>
            <a:ext cx="168275" cy="677863"/>
          </a:xfrm>
          <a:prstGeom prst="leftBrace">
            <a:avLst/>
          </a:prstGeom>
        </p:spPr>
        <p:style>
          <a:lnRef idx="1">
            <a:schemeClr val="accent4"/>
          </a:lnRef>
          <a:fillRef idx="0">
            <a:schemeClr val="accent4"/>
          </a:fillRef>
          <a:effectRef idx="0">
            <a:schemeClr val="accent4"/>
          </a:effectRef>
          <a:fontRef idx="minor">
            <a:schemeClr val="tx1"/>
          </a:fontRef>
        </p:style>
        <p:txBody>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146444" name="文本框 11"/>
          <p:cNvSpPr txBox="1"/>
          <p:nvPr/>
        </p:nvSpPr>
        <p:spPr>
          <a:xfrm>
            <a:off x="1259632" y="3140968"/>
            <a:ext cx="1205779"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2400" b="1" dirty="0"/>
              <a:t>key[0]</a:t>
            </a:r>
            <a:endParaRPr lang="zh-CN" altLang="en-US" sz="2400" b="1" dirty="0"/>
          </a:p>
        </p:txBody>
      </p:sp>
      <p:sp>
        <p:nvSpPr>
          <p:cNvPr id="146445" name="文本框 12"/>
          <p:cNvSpPr txBox="1"/>
          <p:nvPr/>
        </p:nvSpPr>
        <p:spPr>
          <a:xfrm>
            <a:off x="3109913" y="3789363"/>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defPPr>
              <a:defRPr lang="zh-CN"/>
            </a:defPPr>
            <a:lvl1pPr algn="ctr">
              <a:buClrTx/>
              <a:buSzTx/>
              <a:buFontTx/>
              <a:defRPr sz="2000">
                <a:latin typeface="微软雅黑 Light" panose="020B0502040204020203" pitchFamily="34" charset="-122"/>
                <a:ea typeface="微软雅黑 Light" panose="020B0502040204020203" pitchFamily="34" charset="-122"/>
              </a:defRPr>
            </a:lvl1pPr>
            <a:lvl2pPr marL="742950" indent="-285750">
              <a:spcBef>
                <a:spcPct val="20000"/>
              </a:spcBef>
              <a:buClr>
                <a:schemeClr val="hlink"/>
              </a:buClr>
              <a:buSzPct val="55000"/>
              <a:buFont typeface="Wingdings" panose="05000000000000000000" pitchFamily="2" charset="2"/>
              <a:buChar char="n"/>
              <a:defRPr sz="2800">
                <a:latin typeface="+mn-lt"/>
                <a:ea typeface="+mn-ea"/>
              </a:defRPr>
            </a:lvl2pPr>
            <a:lvl3pPr marL="1143000" indent="-228600">
              <a:spcBef>
                <a:spcPct val="20000"/>
              </a:spcBef>
              <a:buClr>
                <a:schemeClr val="folHlink"/>
              </a:buClr>
              <a:buSzPct val="50000"/>
              <a:buFont typeface="Wingdings" panose="05000000000000000000" pitchFamily="2" charset="2"/>
              <a:buChar char="n"/>
              <a:defRPr sz="2400">
                <a:latin typeface="+mn-lt"/>
                <a:ea typeface="+mn-ea"/>
              </a:defRPr>
            </a:lvl3pPr>
            <a:lvl4pPr marL="1600200" indent="-228600">
              <a:spcBef>
                <a:spcPct val="20000"/>
              </a:spcBef>
              <a:buClr>
                <a:schemeClr val="accent2"/>
              </a:buClr>
              <a:buSzPct val="55000"/>
              <a:buFont typeface="Wingdings" panose="05000000000000000000" pitchFamily="2" charset="2"/>
              <a:buChar char="n"/>
              <a:defRPr sz="2000">
                <a:latin typeface="+mn-lt"/>
                <a:ea typeface="+mn-ea"/>
              </a:defRPr>
            </a:lvl4pPr>
            <a:lvl5pPr marL="2057400" indent="-228600">
              <a:spcBef>
                <a:spcPct val="20000"/>
              </a:spcBef>
              <a:buClr>
                <a:schemeClr val="accent1"/>
              </a:buClr>
              <a:buSzPct val="50000"/>
              <a:buFont typeface="Wingdings" panose="05000000000000000000" pitchFamily="2" charset="2"/>
              <a:buChar char="n"/>
              <a:defRPr sz="2000">
                <a:latin typeface="+mn-lt"/>
                <a:ea typeface="+mn-ea"/>
              </a:defRPr>
            </a:lvl5pPr>
          </a:lstStyle>
          <a:p>
            <a:r>
              <a:rPr lang="zh-CN" altLang="en-US" dirty="0"/>
              <a:t>标志</a:t>
            </a:r>
            <a:endParaRPr lang="zh-CN" altLang="en-US" dirty="0"/>
          </a:p>
        </p:txBody>
      </p:sp>
      <p:sp>
        <p:nvSpPr>
          <p:cNvPr id="146446" name="文本框 13"/>
          <p:cNvSpPr txBox="1"/>
          <p:nvPr/>
        </p:nvSpPr>
        <p:spPr>
          <a:xfrm>
            <a:off x="3109913" y="4189413"/>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defPPr>
              <a:defRPr lang="zh-CN"/>
            </a:defPPr>
            <a:lvl1pPr algn="ctr">
              <a:buClrTx/>
              <a:buSzTx/>
              <a:buFontTx/>
              <a:defRPr sz="2000">
                <a:latin typeface="微软雅黑 Light" panose="020B0502040204020203" pitchFamily="34" charset="-122"/>
                <a:ea typeface="微软雅黑 Light" panose="020B0502040204020203" pitchFamily="34" charset="-122"/>
              </a:defRPr>
            </a:lvl1pPr>
            <a:lvl2pPr marL="742950" indent="-285750">
              <a:spcBef>
                <a:spcPct val="20000"/>
              </a:spcBef>
              <a:buClr>
                <a:schemeClr val="hlink"/>
              </a:buClr>
              <a:buSzPct val="55000"/>
              <a:buFont typeface="Wingdings" panose="05000000000000000000" pitchFamily="2" charset="2"/>
              <a:buChar char="n"/>
              <a:defRPr sz="2800">
                <a:latin typeface="+mn-lt"/>
                <a:ea typeface="+mn-ea"/>
              </a:defRPr>
            </a:lvl2pPr>
            <a:lvl3pPr marL="1143000" indent="-228600">
              <a:spcBef>
                <a:spcPct val="20000"/>
              </a:spcBef>
              <a:buClr>
                <a:schemeClr val="folHlink"/>
              </a:buClr>
              <a:buSzPct val="50000"/>
              <a:buFont typeface="Wingdings" panose="05000000000000000000" pitchFamily="2" charset="2"/>
              <a:buChar char="n"/>
              <a:defRPr sz="2400">
                <a:latin typeface="+mn-lt"/>
                <a:ea typeface="+mn-ea"/>
              </a:defRPr>
            </a:lvl3pPr>
            <a:lvl4pPr marL="1600200" indent="-228600">
              <a:spcBef>
                <a:spcPct val="20000"/>
              </a:spcBef>
              <a:buClr>
                <a:schemeClr val="accent2"/>
              </a:buClr>
              <a:buSzPct val="55000"/>
              <a:buFont typeface="Wingdings" panose="05000000000000000000" pitchFamily="2" charset="2"/>
              <a:buChar char="n"/>
              <a:defRPr sz="2000">
                <a:latin typeface="+mn-lt"/>
                <a:ea typeface="+mn-ea"/>
              </a:defRPr>
            </a:lvl4pPr>
            <a:lvl5pPr marL="2057400" indent="-228600">
              <a:spcBef>
                <a:spcPct val="20000"/>
              </a:spcBef>
              <a:buClr>
                <a:schemeClr val="accent1"/>
              </a:buClr>
              <a:buSzPct val="50000"/>
              <a:buFont typeface="Wingdings" panose="05000000000000000000" pitchFamily="2" charset="2"/>
              <a:buChar char="n"/>
              <a:defRPr sz="2000">
                <a:latin typeface="+mn-lt"/>
                <a:ea typeface="+mn-ea"/>
              </a:defRPr>
            </a:lvl5pPr>
          </a:lstStyle>
          <a:p>
            <a:r>
              <a:rPr lang="zh-CN" altLang="en-US" dirty="0"/>
              <a:t>析构函数指针</a:t>
            </a:r>
            <a:endParaRPr lang="zh-CN" altLang="en-US" dirty="0"/>
          </a:p>
        </p:txBody>
      </p:sp>
      <p:sp>
        <p:nvSpPr>
          <p:cNvPr id="15" name="左大括号 14"/>
          <p:cNvSpPr/>
          <p:nvPr/>
        </p:nvSpPr>
        <p:spPr bwMode="auto">
          <a:xfrm>
            <a:off x="2784475" y="3868738"/>
            <a:ext cx="168275" cy="677863"/>
          </a:xfrm>
          <a:prstGeom prst="leftBrace">
            <a:avLst/>
          </a:prstGeom>
        </p:spPr>
        <p:style>
          <a:lnRef idx="1">
            <a:schemeClr val="accent4"/>
          </a:lnRef>
          <a:fillRef idx="0">
            <a:schemeClr val="accent4"/>
          </a:fillRef>
          <a:effectRef idx="0">
            <a:schemeClr val="accent4"/>
          </a:effectRef>
          <a:fontRef idx="minor">
            <a:schemeClr val="tx1"/>
          </a:fontRef>
        </p:style>
        <p:txBody>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146448" name="文本框 15"/>
          <p:cNvSpPr txBox="1"/>
          <p:nvPr/>
        </p:nvSpPr>
        <p:spPr>
          <a:xfrm>
            <a:off x="1259632" y="3933056"/>
            <a:ext cx="1205779"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2400" b="1" dirty="0"/>
              <a:t>key[1]</a:t>
            </a:r>
            <a:endParaRPr lang="zh-CN" altLang="en-US" sz="2400" b="1" dirty="0"/>
          </a:p>
        </p:txBody>
      </p:sp>
      <p:sp>
        <p:nvSpPr>
          <p:cNvPr id="146449" name="文本框 16"/>
          <p:cNvSpPr txBox="1"/>
          <p:nvPr/>
        </p:nvSpPr>
        <p:spPr>
          <a:xfrm>
            <a:off x="3084513" y="5435600"/>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defPPr>
              <a:defRPr lang="zh-CN"/>
            </a:defPPr>
            <a:lvl1pPr algn="ctr">
              <a:buClrTx/>
              <a:buSzTx/>
              <a:buFontTx/>
              <a:defRPr sz="2000">
                <a:latin typeface="微软雅黑 Light" panose="020B0502040204020203" pitchFamily="34" charset="-122"/>
                <a:ea typeface="微软雅黑 Light" panose="020B0502040204020203" pitchFamily="34" charset="-122"/>
              </a:defRPr>
            </a:lvl1pPr>
            <a:lvl2pPr marL="742950" indent="-285750">
              <a:spcBef>
                <a:spcPct val="20000"/>
              </a:spcBef>
              <a:buClr>
                <a:schemeClr val="hlink"/>
              </a:buClr>
              <a:buSzPct val="55000"/>
              <a:buFont typeface="Wingdings" panose="05000000000000000000" pitchFamily="2" charset="2"/>
              <a:buChar char="n"/>
              <a:defRPr sz="2800">
                <a:latin typeface="+mn-lt"/>
                <a:ea typeface="+mn-ea"/>
              </a:defRPr>
            </a:lvl2pPr>
            <a:lvl3pPr marL="1143000" indent="-228600">
              <a:spcBef>
                <a:spcPct val="20000"/>
              </a:spcBef>
              <a:buClr>
                <a:schemeClr val="folHlink"/>
              </a:buClr>
              <a:buSzPct val="50000"/>
              <a:buFont typeface="Wingdings" panose="05000000000000000000" pitchFamily="2" charset="2"/>
              <a:buChar char="n"/>
              <a:defRPr sz="2400">
                <a:latin typeface="+mn-lt"/>
                <a:ea typeface="+mn-ea"/>
              </a:defRPr>
            </a:lvl3pPr>
            <a:lvl4pPr marL="1600200" indent="-228600">
              <a:spcBef>
                <a:spcPct val="20000"/>
              </a:spcBef>
              <a:buClr>
                <a:schemeClr val="accent2"/>
              </a:buClr>
              <a:buSzPct val="55000"/>
              <a:buFont typeface="Wingdings" panose="05000000000000000000" pitchFamily="2" charset="2"/>
              <a:buChar char="n"/>
              <a:defRPr sz="2000">
                <a:latin typeface="+mn-lt"/>
                <a:ea typeface="+mn-ea"/>
              </a:defRPr>
            </a:lvl4pPr>
            <a:lvl5pPr marL="2057400" indent="-228600">
              <a:spcBef>
                <a:spcPct val="20000"/>
              </a:spcBef>
              <a:buClr>
                <a:schemeClr val="accent1"/>
              </a:buClr>
              <a:buSzPct val="50000"/>
              <a:buFont typeface="Wingdings" panose="05000000000000000000" pitchFamily="2" charset="2"/>
              <a:buChar char="n"/>
              <a:defRPr sz="2000">
                <a:latin typeface="+mn-lt"/>
                <a:ea typeface="+mn-ea"/>
              </a:defRPr>
            </a:lvl5pPr>
          </a:lstStyle>
          <a:p>
            <a:r>
              <a:rPr lang="zh-CN" altLang="en-US" dirty="0"/>
              <a:t>标志</a:t>
            </a:r>
            <a:endParaRPr lang="zh-CN" altLang="en-US" dirty="0"/>
          </a:p>
        </p:txBody>
      </p:sp>
      <p:sp>
        <p:nvSpPr>
          <p:cNvPr id="146450" name="文本框 17"/>
          <p:cNvSpPr txBox="1"/>
          <p:nvPr/>
        </p:nvSpPr>
        <p:spPr>
          <a:xfrm>
            <a:off x="3084513" y="5835650"/>
            <a:ext cx="1938337" cy="400050"/>
          </a:xfrm>
          <a:prstGeom prst="rect">
            <a:avLst/>
          </a:prstGeom>
          <a:noFill/>
          <a:ln w="12700" cap="flat" cmpd="sng">
            <a:solidFill>
              <a:schemeClr val="tx1"/>
            </a:solidFill>
            <a:prstDash val="solid"/>
            <a:miter/>
            <a:headEnd type="none" w="med" len="med"/>
            <a:tailEnd type="none" w="med" len="med"/>
          </a:ln>
        </p:spPr>
        <p:txBody>
          <a:bodyPr>
            <a:spAutoFit/>
          </a:bodyPr>
          <a:lstStyle>
            <a:defPPr>
              <a:defRPr lang="zh-CN"/>
            </a:defPPr>
            <a:lvl1pPr algn="ctr">
              <a:buClrTx/>
              <a:buSzTx/>
              <a:buFontTx/>
              <a:defRPr sz="2000">
                <a:latin typeface="微软雅黑 Light" panose="020B0502040204020203" pitchFamily="34" charset="-122"/>
                <a:ea typeface="微软雅黑 Light" panose="020B0502040204020203" pitchFamily="34" charset="-122"/>
              </a:defRPr>
            </a:lvl1pPr>
            <a:lvl2pPr marL="742950" indent="-285750">
              <a:spcBef>
                <a:spcPct val="20000"/>
              </a:spcBef>
              <a:buClr>
                <a:schemeClr val="hlink"/>
              </a:buClr>
              <a:buSzPct val="55000"/>
              <a:buFont typeface="Wingdings" panose="05000000000000000000" pitchFamily="2" charset="2"/>
              <a:buChar char="n"/>
              <a:defRPr sz="2800">
                <a:latin typeface="+mn-lt"/>
                <a:ea typeface="+mn-ea"/>
              </a:defRPr>
            </a:lvl2pPr>
            <a:lvl3pPr marL="1143000" indent="-228600">
              <a:spcBef>
                <a:spcPct val="20000"/>
              </a:spcBef>
              <a:buClr>
                <a:schemeClr val="folHlink"/>
              </a:buClr>
              <a:buSzPct val="50000"/>
              <a:buFont typeface="Wingdings" panose="05000000000000000000" pitchFamily="2" charset="2"/>
              <a:buChar char="n"/>
              <a:defRPr sz="2400">
                <a:latin typeface="+mn-lt"/>
                <a:ea typeface="+mn-ea"/>
              </a:defRPr>
            </a:lvl3pPr>
            <a:lvl4pPr marL="1600200" indent="-228600">
              <a:spcBef>
                <a:spcPct val="20000"/>
              </a:spcBef>
              <a:buClr>
                <a:schemeClr val="accent2"/>
              </a:buClr>
              <a:buSzPct val="55000"/>
              <a:buFont typeface="Wingdings" panose="05000000000000000000" pitchFamily="2" charset="2"/>
              <a:buChar char="n"/>
              <a:defRPr sz="2000">
                <a:latin typeface="+mn-lt"/>
                <a:ea typeface="+mn-ea"/>
              </a:defRPr>
            </a:lvl4pPr>
            <a:lvl5pPr marL="2057400" indent="-228600">
              <a:spcBef>
                <a:spcPct val="20000"/>
              </a:spcBef>
              <a:buClr>
                <a:schemeClr val="accent1"/>
              </a:buClr>
              <a:buSzPct val="50000"/>
              <a:buFont typeface="Wingdings" panose="05000000000000000000" pitchFamily="2" charset="2"/>
              <a:buChar char="n"/>
              <a:defRPr sz="2000">
                <a:latin typeface="+mn-lt"/>
                <a:ea typeface="+mn-ea"/>
              </a:defRPr>
            </a:lvl5pPr>
          </a:lstStyle>
          <a:p>
            <a:r>
              <a:rPr lang="zh-CN" altLang="en-US" dirty="0"/>
              <a:t>析构函数指针</a:t>
            </a:r>
            <a:endParaRPr lang="zh-CN" altLang="en-US" dirty="0"/>
          </a:p>
        </p:txBody>
      </p:sp>
      <p:sp>
        <p:nvSpPr>
          <p:cNvPr id="19" name="左大括号 18"/>
          <p:cNvSpPr/>
          <p:nvPr/>
        </p:nvSpPr>
        <p:spPr bwMode="auto">
          <a:xfrm>
            <a:off x="2759075" y="5516563"/>
            <a:ext cx="168275" cy="677863"/>
          </a:xfrm>
          <a:prstGeom prst="leftBrace">
            <a:avLst/>
          </a:prstGeom>
        </p:spPr>
        <p:style>
          <a:lnRef idx="1">
            <a:schemeClr val="accent4"/>
          </a:lnRef>
          <a:fillRef idx="0">
            <a:schemeClr val="accent4"/>
          </a:fillRef>
          <a:effectRef idx="0">
            <a:schemeClr val="accent4"/>
          </a:effectRef>
          <a:fontRef idx="minor">
            <a:schemeClr val="tx1"/>
          </a:fontRef>
        </p:style>
        <p:txBody>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146452" name="文本框 19"/>
          <p:cNvSpPr txBox="1"/>
          <p:nvPr/>
        </p:nvSpPr>
        <p:spPr>
          <a:xfrm>
            <a:off x="1174888" y="5589240"/>
            <a:ext cx="1596912"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2400" b="1" dirty="0"/>
              <a:t>key[127]</a:t>
            </a:r>
            <a:endParaRPr lang="zh-CN" altLang="en-US" sz="2400" b="1" dirty="0"/>
          </a:p>
        </p:txBody>
      </p:sp>
      <p:sp>
        <p:nvSpPr>
          <p:cNvPr id="21" name="文本框 20"/>
          <p:cNvSpPr txBox="1"/>
          <p:nvPr/>
        </p:nvSpPr>
        <p:spPr>
          <a:xfrm>
            <a:off x="5227543" y="3119072"/>
            <a:ext cx="3916457" cy="3231654"/>
          </a:xfrm>
          <a:prstGeom prst="rect">
            <a:avLst/>
          </a:prstGeom>
          <a:noFill/>
        </p:spPr>
        <p:txBody>
          <a:bodyPr wrap="none">
            <a:spAutoFit/>
          </a:bodyPr>
          <a:lstStyle/>
          <a:p>
            <a:pPr marL="342900" marR="0" indent="-342900" defTabSz="914400">
              <a:lnSpc>
                <a:spcPct val="150000"/>
              </a:lnSpc>
              <a:buClr>
                <a:srgbClr val="0070C0"/>
              </a:buClr>
              <a:buSzPct val="60000"/>
              <a:buFont typeface="Wingdings" panose="05000000000000000000" pitchFamily="2" charset="2"/>
              <a:buChar char="l"/>
              <a:defRPr/>
            </a:pPr>
            <a:r>
              <a:rPr kumimoji="0" lang="en-US" altLang="zh-CN" sz="2400" kern="1200" cap="none" spc="0" normalizeH="0" baseline="0" noProof="0">
                <a:ea typeface="微软雅黑 Light" panose="020B0502040204020203" pitchFamily="34" charset="-122"/>
                <a:cs typeface="+mn-cs"/>
              </a:rPr>
              <a:t>key</a:t>
            </a:r>
            <a:r>
              <a:rPr kumimoji="0" lang="zh-CN" altLang="en-US" sz="2400" kern="1200" cap="none" spc="0" normalizeH="0" baseline="0" noProof="0">
                <a:ea typeface="微软雅黑 Light" panose="020B0502040204020203" pitchFamily="34" charset="-122"/>
                <a:cs typeface="+mn-cs"/>
              </a:rPr>
              <a:t>结构中的标志指示该</a:t>
            </a:r>
            <a:endParaRPr kumimoji="0" lang="en-US" altLang="zh-CN" sz="2400" kern="1200" cap="none" spc="0" normalizeH="0" baseline="0" noProof="0">
              <a:ea typeface="微软雅黑 Light" panose="020B0502040204020203" pitchFamily="34" charset="-122"/>
              <a:cs typeface="+mn-cs"/>
            </a:endParaRPr>
          </a:p>
          <a:p>
            <a:pPr marR="0" defTabSz="914400">
              <a:lnSpc>
                <a:spcPct val="150000"/>
              </a:lnSpc>
              <a:buClrTx/>
              <a:buSzTx/>
              <a:buFontTx/>
              <a:buNone/>
              <a:defRPr/>
            </a:pPr>
            <a:r>
              <a:rPr kumimoji="0" lang="zh-CN" altLang="en-US" sz="2400" kern="1200" cap="none" spc="0" normalizeH="0" baseline="0" noProof="0">
                <a:ea typeface="微软雅黑 Light" panose="020B0502040204020203" pitchFamily="34" charset="-122"/>
                <a:cs typeface="+mn-cs"/>
              </a:rPr>
              <a:t>数组元素是否在使用。</a:t>
            </a:r>
            <a:endParaRPr kumimoji="0" lang="en-US" altLang="zh-CN" sz="2400" kern="1200" cap="none" spc="0" normalizeH="0" baseline="0" noProof="0">
              <a:ea typeface="微软雅黑 Light" panose="020B0502040204020203" pitchFamily="34" charset="-122"/>
              <a:cs typeface="+mn-cs"/>
            </a:endParaRPr>
          </a:p>
          <a:p>
            <a:pPr marL="342900" marR="0" indent="-342900" defTabSz="914400">
              <a:lnSpc>
                <a:spcPct val="150000"/>
              </a:lnSpc>
              <a:buClr>
                <a:srgbClr val="0070C0"/>
              </a:buClr>
              <a:buSzPct val="60000"/>
              <a:buFont typeface="Wingdings" panose="05000000000000000000" pitchFamily="2" charset="2"/>
              <a:buChar char="l"/>
              <a:defRPr/>
            </a:pPr>
            <a:r>
              <a:rPr kumimoji="0" lang="zh-CN" altLang="en-US" sz="2400" kern="1200" cap="none" spc="0" normalizeH="0" baseline="0" noProof="0">
                <a:solidFill>
                  <a:srgbClr val="FF0000"/>
                </a:solidFill>
                <a:latin typeface="微软雅黑" panose="020B0503020204020204" pitchFamily="34" charset="-122"/>
                <a:ea typeface="微软雅黑" panose="020B0503020204020204" pitchFamily="34" charset="-122"/>
                <a:cs typeface="+mn-cs"/>
              </a:rPr>
              <a:t>该元素的索引称为键</a:t>
            </a:r>
            <a:r>
              <a:rPr kumimoji="0" lang="zh-CN" altLang="en-US" sz="2400" kern="1200" cap="none" spc="0" normalizeH="0" baseline="0" noProof="0">
                <a:ea typeface="微软雅黑 Light" panose="020B0502040204020203" pitchFamily="34" charset="-122"/>
                <a:cs typeface="+mn-cs"/>
              </a:rPr>
              <a:t>，返</a:t>
            </a:r>
            <a:endParaRPr kumimoji="0" lang="en-US" altLang="zh-CN" sz="2400" kern="1200" cap="none" spc="0" normalizeH="0" baseline="0" noProof="0">
              <a:ea typeface="微软雅黑 Light" panose="020B0502040204020203" pitchFamily="34" charset="-122"/>
              <a:cs typeface="+mn-cs"/>
            </a:endParaRPr>
          </a:p>
          <a:p>
            <a:pPr marR="0" defTabSz="914400">
              <a:lnSpc>
                <a:spcPct val="150000"/>
              </a:lnSpc>
              <a:buClrTx/>
              <a:buSzTx/>
              <a:buFontTx/>
              <a:buNone/>
              <a:defRPr/>
            </a:pPr>
            <a:r>
              <a:rPr kumimoji="0" lang="zh-CN" altLang="en-US" sz="2400" kern="1200" cap="none" spc="0" normalizeH="0" baseline="0" noProof="0">
                <a:ea typeface="微软雅黑 Light" panose="020B0502040204020203" pitchFamily="34" charset="-122"/>
                <a:cs typeface="+mn-cs"/>
              </a:rPr>
              <a:t>回给调用线程的正是这个索</a:t>
            </a:r>
            <a:endParaRPr kumimoji="0" lang="en-US" altLang="zh-CN" sz="2400" kern="1200" cap="none" spc="0" normalizeH="0" baseline="0" noProof="0">
              <a:ea typeface="微软雅黑 Light" panose="020B0502040204020203" pitchFamily="34" charset="-122"/>
              <a:cs typeface="+mn-cs"/>
            </a:endParaRPr>
          </a:p>
          <a:p>
            <a:pPr marR="0" defTabSz="914400">
              <a:lnSpc>
                <a:spcPct val="150000"/>
              </a:lnSpc>
              <a:buClrTx/>
              <a:buSzTx/>
              <a:buFontTx/>
              <a:buNone/>
              <a:defRPr/>
            </a:pPr>
            <a:r>
              <a:rPr kumimoji="0" lang="zh-CN" altLang="en-US" sz="2400" kern="1200" cap="none" spc="0" normalizeH="0" baseline="0" noProof="0">
                <a:ea typeface="微软雅黑 Light" panose="020B0502040204020203" pitchFamily="34" charset="-122"/>
                <a:cs typeface="+mn-cs"/>
              </a:rPr>
              <a:t>引（</a:t>
            </a:r>
            <a:r>
              <a:rPr kumimoji="0" lang="en-US" altLang="zh-CN" sz="2400" kern="1200" cap="none" spc="0" normalizeH="0" baseline="0" noProof="0">
                <a:ea typeface="微软雅黑 Light" panose="020B0502040204020203" pitchFamily="34" charset="-122"/>
                <a:cs typeface="+mn-cs"/>
              </a:rPr>
              <a:t>0~127</a:t>
            </a:r>
            <a:r>
              <a:rPr kumimoji="0" lang="zh-CN" altLang="en-US" sz="2400" kern="1200" cap="none" spc="0" normalizeH="0" baseline="0" noProof="0">
                <a:ea typeface="微软雅黑 Light" panose="020B0502040204020203" pitchFamily="34" charset="-122"/>
                <a:cs typeface="+mn-cs"/>
              </a:rPr>
              <a:t>）</a:t>
            </a:r>
            <a:endParaRPr kumimoji="0" lang="en-US" altLang="zh-CN" sz="2400" kern="1200" cap="none" spc="0" normalizeH="0" baseline="0" noProof="0">
              <a:ea typeface="微软雅黑 Light" panose="020B0502040204020203" pitchFamily="34" charset="-122"/>
              <a:cs typeface="+mn-cs"/>
            </a:endParaRPr>
          </a:p>
          <a:p>
            <a:pPr marR="0" defTabSz="914400">
              <a:buClrTx/>
              <a:buSzTx/>
              <a:buFontTx/>
              <a:buNone/>
              <a:defRPr/>
            </a:pPr>
            <a:endParaRPr kumimoji="0" lang="zh-CN" altLang="en-US" sz="2400" kern="1200" cap="none" spc="0" normalizeH="0" baseline="0" noProof="0">
              <a:cs typeface="+mn-cs"/>
            </a:endParaRPr>
          </a:p>
        </p:txBody>
      </p:sp>
      <p:sp>
        <p:nvSpPr>
          <p:cNvPr id="22" name="AutoShape 9"/>
          <p:cNvSpPr/>
          <p:nvPr/>
        </p:nvSpPr>
        <p:spPr>
          <a:xfrm>
            <a:off x="539750" y="257175"/>
            <a:ext cx="8404225" cy="1762125"/>
          </a:xfrm>
          <a:prstGeom prst="wedgeRoundRectCallout">
            <a:avLst>
              <a:gd name="adj1" fmla="val -3824"/>
              <a:gd name="adj2" fmla="val 102542"/>
              <a:gd name="adj3" fmla="val 16667"/>
            </a:avLst>
          </a:prstGeom>
          <a:solidFill>
            <a:schemeClr val="bg1"/>
          </a:solidFill>
          <a:ln w="9525" cap="flat" cmpd="sng">
            <a:solidFill>
              <a:schemeClr val="tx1"/>
            </a:solidFill>
            <a:prstDash val="solid"/>
            <a:miter/>
            <a:headEnd type="none" w="med" len="med"/>
            <a:tailEnd type="none" w="med" len="med"/>
          </a:ln>
        </p:spPr>
        <p:txBody>
          <a:bodyPr lIns="92075" tIns="46038" rIns="92075" bIns="460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lnSpc>
                <a:spcPct val="120000"/>
              </a:lnSpc>
              <a:spcBef>
                <a:spcPct val="15000"/>
              </a:spcBef>
              <a:buClrTx/>
              <a:buSzTx/>
              <a:buFontTx/>
              <a:buNone/>
            </a:pPr>
            <a:r>
              <a:rPr lang="zh-CN" altLang="en-US" sz="2200" dirty="0">
                <a:solidFill>
                  <a:srgbClr val="0070C0"/>
                </a:solidFill>
                <a:latin typeface="Comic Sans MS" panose="030F0702030302020204" pitchFamily="66" charset="0"/>
                <a:ea typeface="微软雅黑" panose="020B0503020204020204" pitchFamily="34" charset="-122"/>
              </a:rPr>
              <a:t>所有标志初始化为“不使用”，当一个线程调用</a:t>
            </a:r>
            <a:r>
              <a:rPr lang="en-US" altLang="zh-CN" sz="2200" i="1" dirty="0">
                <a:solidFill>
                  <a:srgbClr val="FF0000"/>
                </a:solidFill>
                <a:latin typeface="Arial" panose="020B0604020202020204" pitchFamily="34" charset="0"/>
                <a:ea typeface="微软雅黑" panose="020B0503020204020204" pitchFamily="34" charset="-122"/>
              </a:rPr>
              <a:t>pthread_key_create</a:t>
            </a:r>
            <a:r>
              <a:rPr lang="zh-CN" altLang="en-US" sz="2200" dirty="0">
                <a:solidFill>
                  <a:srgbClr val="0070C0"/>
                </a:solidFill>
                <a:latin typeface="Arial" panose="020B0604020202020204" pitchFamily="34" charset="0"/>
                <a:ea typeface="微软雅黑" panose="020B0503020204020204" pitchFamily="34" charset="-122"/>
              </a:rPr>
              <a:t>函数创建一个新的线程特定数据时，系统搜索</a:t>
            </a:r>
            <a:r>
              <a:rPr lang="en-US" altLang="zh-CN" sz="2200" dirty="0">
                <a:solidFill>
                  <a:srgbClr val="0070C0"/>
                </a:solidFill>
                <a:latin typeface="Arial" panose="020B0604020202020204" pitchFamily="34" charset="0"/>
                <a:ea typeface="微软雅黑" panose="020B0503020204020204" pitchFamily="34" charset="-122"/>
              </a:rPr>
              <a:t>key</a:t>
            </a:r>
            <a:r>
              <a:rPr lang="zh-CN" altLang="en-US" sz="2200" dirty="0">
                <a:solidFill>
                  <a:srgbClr val="0070C0"/>
                </a:solidFill>
                <a:latin typeface="Arial" panose="020B0604020202020204" pitchFamily="34" charset="0"/>
                <a:ea typeface="微软雅黑" panose="020B0503020204020204" pitchFamily="34" charset="-122"/>
              </a:rPr>
              <a:t>结构数组，找出第一个不在使用的元素，并返回该元素的索引值。</a:t>
            </a:r>
            <a:endParaRPr lang="zh-CN" altLang="en-US" sz="2200" dirty="0">
              <a:solidFill>
                <a:srgbClr val="0070C0"/>
              </a:solidFill>
              <a:latin typeface="Comic Sans MS" panose="030F0702030302020204" pitchFamily="66" charset="0"/>
              <a:ea typeface="微软雅黑" panose="020B0503020204020204" pitchFamily="34" charset="-122"/>
            </a:endParaRPr>
          </a:p>
        </p:txBody>
      </p:sp>
    </p:spTree>
  </p:cSld>
  <p:clrMapOvr>
    <a:masterClrMapping/>
  </p:clrMapOvr>
  <p:timing>
    <p:tnLst>
      <p:par>
        <p:cTn id="1" dur="indefinite" restart="never" nodeType="tmRoot"/>
      </p:par>
    </p:tnLst>
    <p:bldLst>
      <p:bldP spid="22"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内容占位符 2"/>
          <p:cNvSpPr>
            <a:spLocks noGrp="1"/>
          </p:cNvSpPr>
          <p:nvPr>
            <p:ph idx="1"/>
          </p:nvPr>
        </p:nvSpPr>
        <p:spPr>
          <a:xfrm>
            <a:off x="755576" y="163511"/>
            <a:ext cx="7772400" cy="2397125"/>
          </a:xfrm>
        </p:spPr>
        <p:txBody>
          <a:bodyPr vert="horz" wrap="square" lIns="91440" tIns="45720" rIns="91440" bIns="45720" anchor="t" anchorCtr="0"/>
          <a:lstStyle/>
          <a:p>
            <a:pPr>
              <a:lnSpc>
                <a:spcPct val="120000"/>
              </a:lnSpc>
            </a:pPr>
            <a:r>
              <a:rPr lang="zh-CN" altLang="en-US" sz="2400" dirty="0">
                <a:ea typeface="微软雅黑 Light" panose="020B0502040204020203" pitchFamily="34" charset="-122"/>
              </a:rPr>
              <a:t>系统在进程内维护关于每个线程的多条信息，这些特定信息称为</a:t>
            </a:r>
            <a:r>
              <a:rPr lang="en-US" altLang="zh-CN" sz="2400" dirty="0">
                <a:ea typeface="微软雅黑 Light" panose="020B0502040204020203" pitchFamily="34" charset="-122"/>
              </a:rPr>
              <a:t>Pthread</a:t>
            </a:r>
            <a:r>
              <a:rPr lang="zh-CN" altLang="en-US" sz="2400" dirty="0">
                <a:ea typeface="微软雅黑 Light" panose="020B0502040204020203" pitchFamily="34" charset="-122"/>
              </a:rPr>
              <a:t>结构，其部分内容是</a:t>
            </a:r>
            <a:r>
              <a:rPr lang="en-US" altLang="zh-CN" sz="2400" dirty="0">
                <a:ea typeface="微软雅黑 Light" panose="020B0502040204020203" pitchFamily="34" charset="-122"/>
              </a:rPr>
              <a:t>pkey</a:t>
            </a:r>
            <a:r>
              <a:rPr lang="zh-CN" altLang="en-US" sz="2400" dirty="0">
                <a:ea typeface="微软雅黑 Light" panose="020B0502040204020203" pitchFamily="34" charset="-122"/>
              </a:rPr>
              <a:t>数组的一个</a:t>
            </a:r>
            <a:r>
              <a:rPr lang="en-US" altLang="zh-CN" sz="2400" dirty="0">
                <a:ea typeface="微软雅黑 Light" panose="020B0502040204020203" pitchFamily="34" charset="-122"/>
              </a:rPr>
              <a:t>128</a:t>
            </a:r>
            <a:r>
              <a:rPr lang="zh-CN" altLang="en-US" sz="2400" dirty="0">
                <a:ea typeface="微软雅黑 Light" panose="020B0502040204020203" pitchFamily="34" charset="-122"/>
              </a:rPr>
              <a:t>个元素的指针数组。</a:t>
            </a:r>
            <a:endParaRPr lang="en-US" altLang="zh-CN" sz="2400" dirty="0">
              <a:ea typeface="微软雅黑 Light" panose="020B0502040204020203" pitchFamily="34" charset="-122"/>
            </a:endParaRPr>
          </a:p>
          <a:p>
            <a:pPr>
              <a:lnSpc>
                <a:spcPct val="120000"/>
              </a:lnSpc>
            </a:pPr>
            <a:r>
              <a:rPr lang="en-US" altLang="zh-CN" sz="2400" dirty="0">
                <a:ea typeface="微软雅黑 Light" panose="020B0502040204020203" pitchFamily="34" charset="-122"/>
              </a:rPr>
              <a:t>pkey</a:t>
            </a:r>
            <a:r>
              <a:rPr lang="zh-CN" altLang="en-US" sz="2400" dirty="0">
                <a:ea typeface="微软雅黑 Light" panose="020B0502040204020203" pitchFamily="34" charset="-122"/>
              </a:rPr>
              <a:t>数组的所有元素都被初始化为空指针，</a:t>
            </a:r>
            <a:r>
              <a:rPr lang="zh-CN" altLang="en-US" sz="2400" b="1" dirty="0">
                <a:solidFill>
                  <a:srgbClr val="0070C0"/>
                </a:solidFill>
                <a:ea typeface="微软雅黑" panose="020B0503020204020204" pitchFamily="34" charset="-122"/>
              </a:rPr>
              <a:t>这</a:t>
            </a:r>
            <a:r>
              <a:rPr lang="en-US" altLang="zh-CN" sz="2400" b="1" dirty="0">
                <a:solidFill>
                  <a:srgbClr val="0070C0"/>
                </a:solidFill>
                <a:ea typeface="微软雅黑" panose="020B0503020204020204" pitchFamily="34" charset="-122"/>
              </a:rPr>
              <a:t>128</a:t>
            </a:r>
            <a:r>
              <a:rPr lang="zh-CN" altLang="en-US" sz="2400" b="1" dirty="0">
                <a:solidFill>
                  <a:srgbClr val="0070C0"/>
                </a:solidFill>
                <a:ea typeface="微软雅黑" panose="020B0503020204020204" pitchFamily="34" charset="-122"/>
              </a:rPr>
              <a:t>个指针和进程内的</a:t>
            </a:r>
            <a:r>
              <a:rPr lang="en-US" altLang="zh-CN" sz="2400" b="1" dirty="0">
                <a:solidFill>
                  <a:srgbClr val="0070C0"/>
                </a:solidFill>
                <a:ea typeface="微软雅黑" panose="020B0503020204020204" pitchFamily="34" charset="-122"/>
              </a:rPr>
              <a:t>128</a:t>
            </a:r>
            <a:r>
              <a:rPr lang="zh-CN" altLang="en-US" sz="2400" b="1" dirty="0">
                <a:solidFill>
                  <a:srgbClr val="0070C0"/>
                </a:solidFill>
                <a:ea typeface="微软雅黑" panose="020B0503020204020204" pitchFamily="34" charset="-122"/>
              </a:rPr>
              <a:t>个“键”是逐一关联的</a:t>
            </a:r>
            <a:r>
              <a:rPr lang="zh-CN" altLang="en-US" sz="2400" dirty="0">
                <a:solidFill>
                  <a:srgbClr val="0070C0"/>
                </a:solidFill>
                <a:ea typeface="微软雅黑 Light" panose="020B0502040204020203" pitchFamily="34" charset="-122"/>
              </a:rPr>
              <a:t>。</a:t>
            </a:r>
            <a:endParaRPr lang="zh-CN" altLang="en-US" sz="2400" dirty="0">
              <a:solidFill>
                <a:srgbClr val="0070C0"/>
              </a:solidFill>
              <a:ea typeface="微软雅黑 Light" panose="020B0502040204020203" pitchFamily="34" charset="-122"/>
            </a:endParaRPr>
          </a:p>
        </p:txBody>
      </p:sp>
      <p:pic>
        <p:nvPicPr>
          <p:cNvPr id="147459" name="图片 1"/>
          <p:cNvPicPr>
            <a:picLocks noChangeAspect="1"/>
          </p:cNvPicPr>
          <p:nvPr/>
        </p:nvPicPr>
        <p:blipFill>
          <a:blip r:embed="rId1"/>
          <a:stretch>
            <a:fillRect/>
          </a:stretch>
        </p:blipFill>
        <p:spPr>
          <a:xfrm>
            <a:off x="395288" y="2852738"/>
            <a:ext cx="8748712" cy="3859212"/>
          </a:xfrm>
          <a:prstGeom prst="rect">
            <a:avLst/>
          </a:prstGeom>
          <a:noFill/>
          <a:ln w="9525">
            <a:noFill/>
          </a:ln>
        </p:spPr>
      </p:pic>
      <p:sp>
        <p:nvSpPr>
          <p:cNvPr id="5" name="AutoShape 9"/>
          <p:cNvSpPr>
            <a:spLocks noChangeArrowheads="1"/>
          </p:cNvSpPr>
          <p:nvPr/>
        </p:nvSpPr>
        <p:spPr bwMode="auto">
          <a:xfrm>
            <a:off x="3154363" y="5319713"/>
            <a:ext cx="2520950" cy="1538288"/>
          </a:xfrm>
          <a:prstGeom prst="wedgeRoundRectCallout">
            <a:avLst>
              <a:gd name="adj1" fmla="val -67792"/>
              <a:gd name="adj2" fmla="val -45755"/>
              <a:gd name="adj3" fmla="val 16667"/>
            </a:avLst>
          </a:prstGeom>
          <a:solidFill>
            <a:schemeClr val="bg1"/>
          </a:solidFill>
          <a:ln w="9525" algn="ctr">
            <a:solidFill>
              <a:schemeClr val="tx1"/>
            </a:solidFill>
            <a:miter lim="800000"/>
          </a:ln>
          <a:effectLst/>
        </p:spPr>
        <p:txBody>
          <a:bodyPr lIns="92075" tIns="46038" rIns="92075" bIns="46038"/>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15000"/>
              </a:spcBef>
              <a:spcAft>
                <a:spcPct val="0"/>
              </a:spcAft>
              <a:buClrTx/>
              <a:buSzTx/>
              <a:buFontTx/>
              <a:buNone/>
              <a:defRPr/>
            </a:pPr>
            <a:r>
              <a:rPr kumimoji="1" lang="zh-CN" altLang="en-US" sz="20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该指针是“</a:t>
            </a:r>
            <a:r>
              <a:rPr kumimoji="0" lang="zh-CN" altLang="en-US" sz="2000" b="1" i="0" u="none" strike="noStrike" kern="1200" cap="none" spc="0" normalizeH="0" baseline="0" noProof="0">
                <a:ln>
                  <a:noFill/>
                </a:ln>
                <a:solidFill>
                  <a:srgbClr val="336F3E"/>
                </a:solidFill>
                <a:effectLst/>
                <a:uLnTx/>
                <a:uFillTx/>
                <a:latin typeface="+mn-lt"/>
                <a:ea typeface="微软雅黑" panose="020B0503020204020204" pitchFamily="34" charset="-122"/>
                <a:cs typeface="+mn-cs"/>
              </a:rPr>
              <a:t>键</a:t>
            </a:r>
            <a:r>
              <a:rPr kumimoji="0" lang="en-US" altLang="zh-CN" sz="2000" b="1" i="0" u="none" strike="noStrike" kern="1200" cap="none" spc="0" normalizeH="0" baseline="0" noProof="0">
                <a:ln>
                  <a:noFill/>
                </a:ln>
                <a:solidFill>
                  <a:srgbClr val="336F3E"/>
                </a:solidFill>
                <a:effectLst/>
                <a:uLnTx/>
                <a:uFillTx/>
                <a:latin typeface="+mn-lt"/>
                <a:ea typeface="微软雅黑" panose="020B0503020204020204" pitchFamily="34" charset="-122"/>
                <a:cs typeface="+mn-cs"/>
              </a:rPr>
              <a:t>-</a:t>
            </a:r>
            <a:r>
              <a:rPr kumimoji="0" lang="zh-CN" altLang="en-US" sz="2000" b="1" i="0" u="none" strike="noStrike" kern="1200" cap="none" spc="0" normalizeH="0" baseline="0" noProof="0">
                <a:ln>
                  <a:noFill/>
                </a:ln>
                <a:solidFill>
                  <a:srgbClr val="336F3E"/>
                </a:solidFill>
                <a:effectLst/>
                <a:uLnTx/>
                <a:uFillTx/>
                <a:latin typeface="+mn-lt"/>
                <a:ea typeface="微软雅黑" panose="020B0503020204020204" pitchFamily="34" charset="-122"/>
                <a:cs typeface="+mn-cs"/>
              </a:rPr>
              <a:t>值</a:t>
            </a:r>
            <a:r>
              <a:rPr kumimoji="1" lang="zh-CN" altLang="en-US" sz="20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 对中的值，</a:t>
            </a:r>
            <a:r>
              <a:rPr kumimoji="1" lang="zh-CN" altLang="en-US" sz="20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真正的线程特定数据是该指针指向的内容</a:t>
            </a:r>
            <a:r>
              <a:rPr kumimoji="1"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1"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AutoShape 9"/>
          <p:cNvSpPr>
            <a:spLocks noChangeArrowheads="1"/>
          </p:cNvSpPr>
          <p:nvPr/>
        </p:nvSpPr>
        <p:spPr bwMode="auto">
          <a:xfrm>
            <a:off x="4414838" y="2706687"/>
            <a:ext cx="4608513" cy="1728788"/>
          </a:xfrm>
          <a:prstGeom prst="wedgeRoundRectCallout">
            <a:avLst>
              <a:gd name="adj1" fmla="val -49741"/>
              <a:gd name="adj2" fmla="val -29546"/>
              <a:gd name="adj3" fmla="val 16667"/>
            </a:avLst>
          </a:prstGeom>
          <a:solidFill>
            <a:schemeClr val="bg1"/>
          </a:solidFill>
          <a:ln w="9525" algn="ctr">
            <a:solidFill>
              <a:schemeClr val="tx1"/>
            </a:solidFill>
            <a:miter lim="800000"/>
          </a:ln>
          <a:effectLst/>
        </p:spPr>
        <p:txBody>
          <a:bodyPr lIns="92075" tIns="46038" rIns="92075" bIns="46038"/>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15000"/>
              </a:spcBef>
              <a:spcAft>
                <a:spcPct val="0"/>
              </a:spcAft>
              <a:buClrTx/>
              <a:buSzTx/>
              <a:buFontTx/>
              <a:buNone/>
              <a:defRPr/>
            </a:pPr>
            <a:r>
              <a:rPr kumimoji="1" lang="zh-CN" altLang="en-US" sz="2000" b="0" i="0" u="none" strike="noStrike" kern="1200" cap="none" spc="0" normalizeH="0" baseline="0" noProof="0">
                <a:ln>
                  <a:noFill/>
                </a:ln>
                <a:solidFill>
                  <a:schemeClr val="tx1"/>
                </a:solidFill>
                <a:effectLst/>
                <a:uLnTx/>
                <a:uFillTx/>
                <a:latin typeface="Comic Sans MS" panose="030F0702030302020204" pitchFamily="66" charset="0"/>
                <a:ea typeface="微软雅黑" panose="020B0503020204020204" pitchFamily="34" charset="-122"/>
                <a:cs typeface="+mn-cs"/>
              </a:rPr>
              <a:t>调用</a:t>
            </a:r>
            <a:r>
              <a:rPr kumimoji="0" lang="en-US" altLang="zh-CN" sz="2000" b="1" i="1" u="none" strike="noStrike" kern="1200" cap="none" spc="0" normalizeH="0" baseline="0" noProof="0">
                <a:ln>
                  <a:noFill/>
                </a:ln>
                <a:solidFill>
                  <a:srgbClr val="0070C0"/>
                </a:solidFill>
                <a:effectLst/>
                <a:uLnTx/>
                <a:uFillTx/>
                <a:latin typeface="+mj-lt"/>
                <a:ea typeface="微软雅黑" panose="020B0503020204020204" pitchFamily="34" charset="-122"/>
                <a:cs typeface="+mn-cs"/>
              </a:rPr>
              <a:t>pthread_key_create</a:t>
            </a:r>
            <a:r>
              <a:rPr kumimoji="0" lang="en-US" altLang="zh-CN" sz="2000" b="0" i="1" u="none" strike="noStrike" kern="1200" cap="none" spc="0" normalizeH="0" baseline="0" noProof="0">
                <a:ln>
                  <a:noFill/>
                </a:ln>
                <a:solidFill>
                  <a:srgbClr val="0070C0"/>
                </a:solidFill>
                <a:effectLst/>
                <a:uLnTx/>
                <a:uFillTx/>
                <a:latin typeface="+mj-lt"/>
                <a:ea typeface="微软雅黑" panose="020B0503020204020204" pitchFamily="34" charset="-122"/>
                <a:cs typeface="+mn-cs"/>
              </a:rPr>
              <a:t> </a:t>
            </a:r>
            <a:r>
              <a:rPr kumimoji="0" lang="zh-CN" altLang="en-US" sz="20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cs typeface="+mn-cs"/>
              </a:rPr>
              <a:t>创建一个键时，函数返回一个键（索引），每个线程可以为该键存储一个值（</a:t>
            </a:r>
            <a:r>
              <a:rPr kumimoji="0" lang="zh-CN" altLang="en-US" sz="2000" b="1"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cs"/>
              </a:rPr>
              <a:t>指针</a:t>
            </a:r>
            <a:r>
              <a:rPr kumimoji="0" lang="zh-CN" altLang="en-US" sz="20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cs typeface="+mn-cs"/>
              </a:rPr>
              <a:t>），该指针通过线程调用</a:t>
            </a:r>
            <a:r>
              <a:rPr kumimoji="0" lang="en-US" altLang="zh-CN" sz="2000" b="1" i="1" u="none" strike="noStrike" kern="1200" cap="none" spc="0" normalizeH="0" baseline="0" noProof="0">
                <a:ln>
                  <a:noFill/>
                </a:ln>
                <a:solidFill>
                  <a:srgbClr val="0070C0"/>
                </a:solidFill>
                <a:effectLst/>
                <a:uLnTx/>
                <a:uFillTx/>
                <a:latin typeface="+mj-lt"/>
                <a:ea typeface="微软雅黑" panose="020B0503020204020204" pitchFamily="34" charset="-122"/>
                <a:cs typeface="+mn-cs"/>
              </a:rPr>
              <a:t>malloc </a:t>
            </a:r>
            <a:r>
              <a:rPr kumimoji="0" lang="zh-CN" altLang="en-US" sz="20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cs typeface="+mn-cs"/>
              </a:rPr>
              <a:t>获得的。</a:t>
            </a:r>
            <a:endParaRPr kumimoji="1" lang="zh-CN" altLang="en-US" sz="2000" b="0" i="0" u="none" strike="noStrike" kern="1200" cap="none" spc="0" normalizeH="0" baseline="0" noProof="0">
              <a:ln>
                <a:noFill/>
              </a:ln>
              <a:solidFill>
                <a:schemeClr val="tx1"/>
              </a:solidFill>
              <a:effectLst/>
              <a:uLnTx/>
              <a:uFillTx/>
              <a:latin typeface="Comic Sans MS" panose="030F0702030302020204" pitchFamily="66" charset="0"/>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6"/>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48483" name="Rectangle 4"/>
          <p:cNvSpPr/>
          <p:nvPr/>
        </p:nvSpPr>
        <p:spPr>
          <a:xfrm>
            <a:off x="468313" y="3068638"/>
            <a:ext cx="914400" cy="91440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graphicFrame>
        <p:nvGraphicFramePr>
          <p:cNvPr id="148484" name="Object 9"/>
          <p:cNvGraphicFramePr>
            <a:graphicFrameLocks noGrp="1" noChangeAspect="1"/>
          </p:cNvGraphicFramePr>
          <p:nvPr>
            <p:ph idx="1"/>
          </p:nvPr>
        </p:nvGraphicFramePr>
        <p:xfrm>
          <a:off x="1390650" y="1844675"/>
          <a:ext cx="6480175" cy="4583113"/>
        </p:xfrm>
        <a:graphic>
          <a:graphicData uri="http://schemas.openxmlformats.org/presentationml/2006/ole">
            <mc:AlternateContent xmlns:mc="http://schemas.openxmlformats.org/markup-compatibility/2006">
              <mc:Choice xmlns:v="urn:schemas-microsoft-com:vml" Requires="v">
                <p:oleObj spid="_x0000_s4236" name="" r:id="rId1" imgW="3581400" imgH="3238500" progId="Visio.Drawing.11">
                  <p:embed/>
                </p:oleObj>
              </mc:Choice>
              <mc:Fallback>
                <p:oleObj name="" r:id="rId1" imgW="3581400" imgH="3238500" progId="Visio.Drawing.11">
                  <p:embed/>
                  <p:pic>
                    <p:nvPicPr>
                      <p:cNvPr id="0" name="图片 3076"/>
                      <p:cNvPicPr/>
                      <p:nvPr/>
                    </p:nvPicPr>
                    <p:blipFill>
                      <a:blip r:embed="rId2"/>
                      <a:srcRect/>
                      <a:stretch>
                        <a:fillRect/>
                      </a:stretch>
                    </p:blipFill>
                    <p:spPr>
                      <a:xfrm>
                        <a:off x="1390650" y="1844675"/>
                        <a:ext cx="6480175" cy="4583113"/>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p:cNvSpPr>
          <p:nvPr>
            <p:ph type="title"/>
          </p:nvPr>
        </p:nvSpPr>
        <p:spPr>
          <a:xfrm>
            <a:off x="1403350" y="404813"/>
            <a:ext cx="6553200" cy="1127125"/>
          </a:xfrm>
        </p:spPr>
        <p:txBody>
          <a:bodyPr vert="horz" wrap="square" lIns="91440" tIns="45720" rIns="91440" bIns="45720" anchor="b" anchorCtr="0"/>
          <a:lstStyle/>
          <a:p>
            <a:pPr eaLnBrk="1" hangingPunct="1"/>
            <a:r>
              <a:rPr lang="en-US" altLang="zh-CN" dirty="0"/>
              <a:t>pthread_key_create</a:t>
            </a:r>
            <a:r>
              <a:rPr lang="zh-CN" altLang="en-US" dirty="0"/>
              <a:t>函数</a:t>
            </a:r>
            <a:endParaRPr lang="zh-CN" altLang="en-US" dirty="0"/>
          </a:p>
        </p:txBody>
      </p:sp>
      <p:sp>
        <p:nvSpPr>
          <p:cNvPr id="138243" name="Rectangle 3"/>
          <p:cNvSpPr>
            <a:spLocks noGrp="1"/>
          </p:cNvSpPr>
          <p:nvPr>
            <p:ph idx="1"/>
          </p:nvPr>
        </p:nvSpPr>
        <p:spPr>
          <a:xfrm>
            <a:off x="467544" y="1916832"/>
            <a:ext cx="8540750" cy="4724400"/>
          </a:xfrm>
          <a:solidFill>
            <a:schemeClr val="bg1">
              <a:alpha val="100000"/>
            </a:schemeClr>
          </a:solidFill>
        </p:spPr>
        <p:txBody>
          <a:bodyPr vert="horz" wrap="square" lIns="91440" tIns="45720" rIns="91440" bIns="45720" anchor="t" anchorCtr="0"/>
          <a:lstStyle/>
          <a:p>
            <a:pPr eaLnBrk="1" hangingPunct="1">
              <a:lnSpc>
                <a:spcPct val="120000"/>
              </a:lnSpc>
              <a:buNone/>
            </a:pPr>
            <a:r>
              <a:rPr lang="en-US" altLang="zh-CN" sz="2400" b="1" dirty="0"/>
              <a:t>#include &lt;pthread.h&gt;</a:t>
            </a:r>
            <a:endParaRPr lang="en-US" altLang="zh-CN" sz="2400" b="1" dirty="0"/>
          </a:p>
          <a:p>
            <a:pPr eaLnBrk="1" hangingPunct="1">
              <a:lnSpc>
                <a:spcPct val="120000"/>
              </a:lnSpc>
              <a:buNone/>
            </a:pPr>
            <a:r>
              <a:rPr lang="en-US" altLang="zh-CN" sz="2400" b="1"/>
              <a:t>int </a:t>
            </a:r>
            <a:r>
              <a:rPr lang="en-US" altLang="zh-CN" sz="2400" b="1" smtClean="0">
                <a:solidFill>
                  <a:srgbClr val="0070C0"/>
                </a:solidFill>
              </a:rPr>
              <a:t>pthread_key_create</a:t>
            </a:r>
            <a:r>
              <a:rPr lang="en-US" altLang="zh-CN" sz="2400" b="1" smtClean="0">
                <a:solidFill>
                  <a:srgbClr val="00B050"/>
                </a:solidFill>
              </a:rPr>
              <a:t> </a:t>
            </a:r>
            <a:r>
              <a:rPr lang="en-US" altLang="zh-CN" sz="2400" b="1" smtClean="0"/>
              <a:t> (</a:t>
            </a:r>
            <a:r>
              <a:rPr lang="en-US" altLang="zh-CN" sz="2400" b="1" dirty="0">
                <a:solidFill>
                  <a:srgbClr val="0000FF"/>
                </a:solidFill>
              </a:rPr>
              <a:t>pthread_key_t</a:t>
            </a:r>
            <a:r>
              <a:rPr lang="en-US" altLang="zh-CN" sz="2400" b="1" dirty="0"/>
              <a:t> *key, void (* destructor)(void *</a:t>
            </a:r>
            <a:r>
              <a:rPr lang="en-US" altLang="zh-CN" sz="2400" b="1"/>
              <a:t>value</a:t>
            </a:r>
            <a:r>
              <a:rPr lang="en-US" altLang="zh-CN" sz="2400" b="1" smtClean="0"/>
              <a:t>) );</a:t>
            </a:r>
            <a:endParaRPr lang="en-US" altLang="zh-CN" sz="2400" b="1" dirty="0"/>
          </a:p>
          <a:p>
            <a:pPr eaLnBrk="1" hangingPunct="1">
              <a:lnSpc>
                <a:spcPct val="120000"/>
              </a:lnSpc>
              <a:buNone/>
            </a:pPr>
            <a:r>
              <a:rPr lang="en-US" altLang="zh-CN" sz="2400" b="1" dirty="0"/>
              <a:t>        </a:t>
            </a:r>
            <a:r>
              <a:rPr lang="zh-CN" altLang="en-US" sz="2400" b="1" dirty="0">
                <a:ea typeface="微软雅黑" panose="020B0503020204020204" pitchFamily="34" charset="-122"/>
              </a:rPr>
              <a:t>返回值：正常执行后返回</a:t>
            </a:r>
            <a:r>
              <a:rPr lang="en-US" altLang="zh-CN" sz="2400" b="1" dirty="0">
                <a:ea typeface="微软雅黑" panose="020B0503020204020204" pitchFamily="34" charset="-122"/>
              </a:rPr>
              <a:t>0</a:t>
            </a:r>
            <a:r>
              <a:rPr lang="zh-CN" altLang="en-US" sz="2400" b="1" dirty="0">
                <a:ea typeface="微软雅黑" panose="020B0503020204020204" pitchFamily="34" charset="-122"/>
              </a:rPr>
              <a:t>，否则</a:t>
            </a:r>
            <a:r>
              <a:rPr lang="zh-CN" altLang="en-US" sz="2400" b="1">
                <a:ea typeface="微软雅黑" panose="020B0503020204020204" pitchFamily="34" charset="-122"/>
              </a:rPr>
              <a:t>返回</a:t>
            </a:r>
            <a:r>
              <a:rPr lang="zh-CN" altLang="en-US" sz="2400" b="1" smtClean="0">
                <a:ea typeface="微软雅黑" panose="020B0503020204020204" pitchFamily="34" charset="-122"/>
              </a:rPr>
              <a:t>错误码</a:t>
            </a:r>
            <a:endParaRPr lang="en-US" altLang="zh-CN" sz="2400" smtClean="0">
              <a:ea typeface="微软雅黑 Light" panose="020B0502040204020203" pitchFamily="34" charset="-122"/>
            </a:endParaRPr>
          </a:p>
          <a:p>
            <a:pPr eaLnBrk="1" hangingPunct="1">
              <a:lnSpc>
                <a:spcPct val="130000"/>
              </a:lnSpc>
            </a:pPr>
            <a:r>
              <a:rPr lang="zh-CN" altLang="en-US" sz="2400" smtClean="0">
                <a:ea typeface="微软雅黑 Light" panose="020B0502040204020203" pitchFamily="34" charset="-122"/>
              </a:rPr>
              <a:t>在</a:t>
            </a:r>
            <a:r>
              <a:rPr lang="zh-CN" altLang="en-US" sz="2400" dirty="0">
                <a:ea typeface="微软雅黑 Light" panose="020B0502040204020203" pitchFamily="34" charset="-122"/>
              </a:rPr>
              <a:t>进程中分配</a:t>
            </a:r>
            <a:r>
              <a:rPr lang="zh-CN" altLang="en-US" sz="2400">
                <a:ea typeface="微软雅黑 Light" panose="020B0502040204020203" pitchFamily="34" charset="-122"/>
              </a:rPr>
              <a:t>一</a:t>
            </a:r>
            <a:r>
              <a:rPr lang="zh-CN" altLang="en-US" sz="2400" smtClean="0">
                <a:ea typeface="微软雅黑 Light" panose="020B0502040204020203" pitchFamily="34" charset="-122"/>
              </a:rPr>
              <a:t>个</a:t>
            </a:r>
            <a:r>
              <a:rPr lang="zh-CN" altLang="en-US" sz="2400" smtClean="0">
                <a:ea typeface="微软雅黑 Light" panose="020B0502040204020203" pitchFamily="34" charset="-122"/>
              </a:rPr>
              <a:t>线程特定数据的</a:t>
            </a:r>
            <a:r>
              <a:rPr lang="zh-CN" altLang="en-US" sz="2400" smtClean="0">
                <a:ea typeface="微软雅黑 Light" panose="020B0502040204020203" pitchFamily="34" charset="-122"/>
              </a:rPr>
              <a:t>键，</a:t>
            </a:r>
            <a:r>
              <a:rPr lang="zh-CN" altLang="en-US" sz="2400" b="1" smtClean="0">
                <a:solidFill>
                  <a:srgbClr val="C00000"/>
                </a:solidFill>
                <a:ea typeface="微软雅黑 Light" panose="020B0502040204020203" pitchFamily="34" charset="-122"/>
              </a:rPr>
              <a:t>键是</a:t>
            </a:r>
            <a:r>
              <a:rPr lang="zh-CN" altLang="en-US" sz="2400" b="1" dirty="0">
                <a:solidFill>
                  <a:srgbClr val="C00000"/>
                </a:solidFill>
                <a:ea typeface="微软雅黑 Light" panose="020B0502040204020203" pitchFamily="34" charset="-122"/>
              </a:rPr>
              <a:t>进程内部</a:t>
            </a:r>
            <a:r>
              <a:rPr lang="zh-CN" altLang="en-US" sz="2400" b="1">
                <a:solidFill>
                  <a:srgbClr val="C00000"/>
                </a:solidFill>
                <a:ea typeface="微软雅黑 Light" panose="020B0502040204020203" pitchFamily="34" charset="-122"/>
              </a:rPr>
              <a:t>唯一</a:t>
            </a:r>
            <a:r>
              <a:rPr lang="zh-CN" altLang="en-US" sz="2400" b="1" smtClean="0">
                <a:solidFill>
                  <a:srgbClr val="C00000"/>
                </a:solidFill>
                <a:ea typeface="微软雅黑 Light" panose="020B0502040204020203" pitchFamily="34" charset="-122"/>
              </a:rPr>
              <a:t>的（全局的</a:t>
            </a:r>
            <a:r>
              <a:rPr lang="zh-CN" altLang="en-US" sz="2400" b="1">
                <a:solidFill>
                  <a:srgbClr val="C00000"/>
                </a:solidFill>
                <a:ea typeface="微软雅黑 Light" panose="020B0502040204020203" pitchFamily="34" charset="-122"/>
              </a:rPr>
              <a:t>），这个键可以被多个线程共享，但每个线程可以通过这个键访问自己独立的数据</a:t>
            </a:r>
            <a:r>
              <a:rPr lang="zh-CN" altLang="en-US" sz="2400" b="1">
                <a:solidFill>
                  <a:srgbClr val="C00000"/>
                </a:solidFill>
                <a:ea typeface="微软雅黑 Light" panose="020B0502040204020203" pitchFamily="34" charset="-122"/>
              </a:rPr>
              <a:t>副本</a:t>
            </a:r>
            <a:r>
              <a:rPr lang="zh-CN" altLang="en-US" sz="2400" b="1" smtClean="0">
                <a:solidFill>
                  <a:srgbClr val="C00000"/>
                </a:solidFill>
                <a:ea typeface="微软雅黑 Light" panose="020B0502040204020203" pitchFamily="34" charset="-122"/>
              </a:rPr>
              <a:t>。</a:t>
            </a:r>
            <a:r>
              <a:rPr lang="zh-CN" altLang="en-US" sz="2400" smtClean="0">
                <a:ea typeface="微软雅黑 Light" panose="020B0502040204020203" pitchFamily="34" charset="-122"/>
              </a:rPr>
              <a:t>刚创建的进程</a:t>
            </a:r>
            <a:r>
              <a:rPr lang="zh-CN" altLang="en-US" sz="2400" dirty="0">
                <a:ea typeface="微软雅黑 Light" panose="020B0502040204020203" pitchFamily="34" charset="-122"/>
              </a:rPr>
              <a:t>，在所有线程中和这个键相关联的值都是</a:t>
            </a:r>
            <a:r>
              <a:rPr lang="en-US" altLang="zh-CN" sz="2400" dirty="0">
                <a:ea typeface="微软雅黑 Light" panose="020B0502040204020203" pitchFamily="34" charset="-122"/>
              </a:rPr>
              <a:t>NULL.</a:t>
            </a:r>
            <a:endParaRPr lang="en-US" altLang="zh-CN" sz="2400" dirty="0">
              <a:ea typeface="微软雅黑 Light" panose="020B0502040204020203" pitchFamily="34" charset="-122"/>
            </a:endParaRPr>
          </a:p>
          <a:p>
            <a:pPr eaLnBrk="1" hangingPunct="1">
              <a:lnSpc>
                <a:spcPct val="80000"/>
              </a:lnSpc>
            </a:pPr>
            <a:endParaRPr lang="en-US" altLang="zh-CN" sz="2400" dirty="0">
              <a:ea typeface="微软雅黑" panose="020B0503020204020204" pitchFamily="34" charset="-122"/>
            </a:endParaRPr>
          </a:p>
        </p:txBody>
      </p:sp>
    </p:spTree>
  </p:cSld>
  <p:clrMapOvr>
    <a:masterClrMapping/>
  </p:clrMapOvr>
  <p:transition spd="slow">
    <p:pull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638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20000"/>
              </a:spcBef>
              <a:spcAft>
                <a:spcPct val="0"/>
              </a:spcAft>
              <a:buClr>
                <a:schemeClr val="folHlink"/>
              </a:buClr>
              <a:buSzPct val="60000"/>
              <a:buFont typeface="Wingdings" panose="05000000000000000000" pitchFamily="2" charset="2"/>
              <a:buChar char="n"/>
              <a:defRPr/>
            </a:pPr>
            <a:r>
              <a:rPr kumimoji="0" lang="zh-CN" altLang="en-US"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父进程在调用</a:t>
            </a:r>
            <a:r>
              <a:rPr kumimoji="0" lang="en-US" altLang="zh-CN"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fork()</a:t>
            </a:r>
            <a:r>
              <a:rPr kumimoji="0" lang="zh-CN" altLang="en-US"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之前打开的所有描述符在</a:t>
            </a:r>
            <a:r>
              <a:rPr kumimoji="0" lang="en-US" altLang="zh-CN"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fork</a:t>
            </a:r>
            <a:r>
              <a:rPr kumimoji="0" lang="zh-CN" altLang="en-US"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返回之后和子进程分享。网络服务器则利用了这个特性：</a:t>
            </a:r>
            <a:endParaRPr kumimoji="0" lang="en-US" altLang="zh-CN"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10000"/>
              </a:lnSpc>
              <a:spcBef>
                <a:spcPct val="20000"/>
              </a:spcBef>
              <a:spcAft>
                <a:spcPct val="0"/>
              </a:spcAft>
              <a:buClr>
                <a:schemeClr val="folHlink"/>
              </a:buClr>
              <a:buSzPct val="60000"/>
              <a:buFont typeface="Wingdings" panose="05000000000000000000" pitchFamily="2" charset="2"/>
              <a:buNone/>
              <a:defRPr/>
            </a:pPr>
            <a:r>
              <a:rPr kumimoji="0" lang="en-US" altLang="zh-CN" sz="28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父进程在</a:t>
            </a:r>
            <a:r>
              <a:rPr kumimoji="0" lang="en-US" altLang="zh-CN"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accept</a:t>
            </a:r>
            <a:r>
              <a:rPr kumimoji="0" lang="zh-CN" altLang="en-US"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之后调用了</a:t>
            </a:r>
            <a:r>
              <a:rPr kumimoji="0" lang="en-US" altLang="zh-CN"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fork</a:t>
            </a:r>
            <a:r>
              <a:rPr kumimoji="0" lang="zh-CN" altLang="en-US"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，所接受的已连接套接字随后就在父、子进程之间共享。通常情况下，</a:t>
            </a:r>
            <a:r>
              <a:rPr kumimoji="0" lang="zh-CN" altLang="en-US" sz="2800" b="1" i="0" u="none" strike="noStrike" kern="0" cap="none" spc="0" normalizeH="0" baseline="0" noProof="0">
                <a:ln>
                  <a:noFill/>
                </a:ln>
                <a:solidFill>
                  <a:srgbClr val="FF0000"/>
                </a:solidFill>
                <a:effectLst/>
                <a:uLnTx/>
                <a:uFillTx/>
                <a:latin typeface="+mn-lt"/>
                <a:ea typeface="仿宋" panose="02010609060101010101" pitchFamily="49" charset="-122"/>
                <a:cs typeface="+mn-cs"/>
              </a:rPr>
              <a:t>子进程接着读写这个已连接套接字，父进程则关闭这个已连接套接字</a:t>
            </a:r>
            <a:r>
              <a:rPr kumimoji="0" lang="zh-CN" altLang="en-US" sz="2800" b="0" i="0" u="none" strike="noStrike" kern="0" cap="none" spc="0" normalizeH="0" baseline="0" noProof="0">
                <a:ln>
                  <a:noFill/>
                </a:ln>
                <a:solidFill>
                  <a:schemeClr val="tx1"/>
                </a:solidFill>
                <a:effectLst/>
                <a:uLnTx/>
                <a:uFillTx/>
                <a:latin typeface="+mn-lt"/>
                <a:ea typeface="仿宋" panose="02010609060101010101" pitchFamily="49" charset="-122"/>
                <a:cs typeface="+mn-cs"/>
              </a:rPr>
              <a:t>。</a:t>
            </a:r>
            <a:endParaRPr kumimoji="0" lang="zh-CN" altLang="en-US" sz="2800" b="0" i="0" u="none" strike="noStrike" kern="0" cap="none" spc="0" normalizeH="0" baseline="0" noProof="0">
              <a:ln>
                <a:noFill/>
              </a:ln>
              <a:solidFill>
                <a:schemeClr val="tx1"/>
              </a:solidFill>
              <a:effectLst/>
              <a:uLnTx/>
              <a:uFillTx/>
              <a:latin typeface="+mn-lt"/>
              <a:ea typeface="仿宋" panose="02010609060101010101" pitchFamily="49" charset="-122"/>
              <a:cs typeface="+mn-cs"/>
            </a:endParaRPr>
          </a:p>
          <a:p>
            <a:pPr marL="342900" marR="0" lvl="0" indent="-34290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defRPr/>
            </a:pPr>
            <a:endParaRPr kumimoji="0" lang="en-US" altLang="zh-CN" sz="2800" b="0"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内容占位符 2"/>
          <p:cNvSpPr>
            <a:spLocks noGrp="1"/>
          </p:cNvSpPr>
          <p:nvPr>
            <p:ph idx="1"/>
          </p:nvPr>
        </p:nvSpPr>
        <p:spPr>
          <a:xfrm>
            <a:off x="395536" y="620688"/>
            <a:ext cx="8424936" cy="5832475"/>
          </a:xfrm>
        </p:spPr>
        <p:txBody>
          <a:bodyPr vert="horz" wrap="square" lIns="91440" tIns="45720" rIns="91440" bIns="45720" anchor="t" anchorCtr="0"/>
          <a:lstStyle/>
          <a:p>
            <a:pPr eaLnBrk="1" hangingPunct="1">
              <a:lnSpc>
                <a:spcPct val="150000"/>
              </a:lnSpc>
              <a:buClr>
                <a:srgbClr val="3333CC"/>
              </a:buClr>
              <a:buNone/>
            </a:pPr>
            <a:r>
              <a:rPr lang="en-US" altLang="zh-CN" sz="2400" b="1" dirty="0">
                <a:solidFill>
                  <a:srgbClr val="000000"/>
                </a:solidFill>
              </a:rPr>
              <a:t>int pthread_key_create(pthread_key_t *key, void (* destructor)(void *value));</a:t>
            </a:r>
            <a:endParaRPr lang="en-US" altLang="zh-CN" sz="2400" b="1" dirty="0">
              <a:solidFill>
                <a:srgbClr val="000000"/>
              </a:solidFill>
            </a:endParaRPr>
          </a:p>
          <a:p>
            <a:pPr>
              <a:lnSpc>
                <a:spcPct val="150000"/>
              </a:lnSpc>
            </a:pPr>
            <a:r>
              <a:rPr lang="zh-CN" altLang="en-US" sz="2400" dirty="0">
                <a:ea typeface="微软雅黑 Light" panose="020B0502040204020203" pitchFamily="34" charset="-122"/>
              </a:rPr>
              <a:t>创建“键” 之后，</a:t>
            </a:r>
            <a:r>
              <a:rPr lang="zh-CN" altLang="en-US" sz="2400" dirty="0">
                <a:solidFill>
                  <a:srgbClr val="FF0000"/>
                </a:solidFill>
                <a:ea typeface="微软雅黑" panose="020B0503020204020204" pitchFamily="34" charset="-122"/>
              </a:rPr>
              <a:t>每个</a:t>
            </a:r>
            <a:r>
              <a:rPr lang="zh-CN" altLang="en-US" sz="2400">
                <a:solidFill>
                  <a:srgbClr val="FF0000"/>
                </a:solidFill>
                <a:ea typeface="微软雅黑" panose="020B0503020204020204" pitchFamily="34" charset="-122"/>
              </a:rPr>
              <a:t>线程</a:t>
            </a:r>
            <a:r>
              <a:rPr lang="zh-CN" altLang="en-US" sz="2400" smtClean="0">
                <a:solidFill>
                  <a:srgbClr val="FF0000"/>
                </a:solidFill>
                <a:ea typeface="微软雅黑" panose="020B0503020204020204" pitchFamily="34" charset="-122"/>
              </a:rPr>
              <a:t>都可以将</a:t>
            </a:r>
            <a:r>
              <a:rPr lang="zh-CN" altLang="en-US" sz="2400" dirty="0">
                <a:solidFill>
                  <a:srgbClr val="FF0000"/>
                </a:solidFill>
                <a:ea typeface="微软雅黑" panose="020B0503020204020204" pitchFamily="34" charset="-122"/>
              </a:rPr>
              <a:t>一个</a:t>
            </a:r>
            <a:r>
              <a:rPr lang="zh-CN" altLang="en-US" sz="2400" dirty="0">
                <a:solidFill>
                  <a:srgbClr val="0070C0"/>
                </a:solidFill>
                <a:ea typeface="微软雅黑" panose="020B0503020204020204" pitchFamily="34" charset="-122"/>
              </a:rPr>
              <a:t>“</a:t>
            </a:r>
            <a:r>
              <a:rPr lang="zh-CN" altLang="en-US" sz="2400" b="1" dirty="0">
                <a:solidFill>
                  <a:srgbClr val="0070C0"/>
                </a:solidFill>
                <a:ea typeface="微软雅黑" panose="020B0503020204020204" pitchFamily="34" charset="-122"/>
              </a:rPr>
              <a:t>值</a:t>
            </a:r>
            <a:r>
              <a:rPr lang="zh-CN" altLang="en-US" sz="2400" dirty="0">
                <a:solidFill>
                  <a:srgbClr val="0070C0"/>
                </a:solidFill>
                <a:ea typeface="微软雅黑" panose="020B0503020204020204" pitchFamily="34" charset="-122"/>
              </a:rPr>
              <a:t>”</a:t>
            </a:r>
            <a:r>
              <a:rPr lang="zh-CN" altLang="en-US" sz="2400" b="1" dirty="0">
                <a:solidFill>
                  <a:srgbClr val="0070C0"/>
                </a:solidFill>
                <a:ea typeface="微软雅黑" panose="020B0503020204020204" pitchFamily="34" charset="-122"/>
              </a:rPr>
              <a:t> </a:t>
            </a:r>
            <a:r>
              <a:rPr lang="zh-CN" altLang="en-US" sz="2400" dirty="0">
                <a:solidFill>
                  <a:srgbClr val="FF0000"/>
                </a:solidFill>
                <a:ea typeface="微软雅黑" panose="020B0503020204020204" pitchFamily="34" charset="-122"/>
              </a:rPr>
              <a:t>（线程特定数据</a:t>
            </a:r>
            <a:r>
              <a:rPr lang="en-US" altLang="zh-CN" sz="2400" dirty="0">
                <a:solidFill>
                  <a:srgbClr val="FF0000"/>
                </a:solidFill>
                <a:ea typeface="微软雅黑" panose="020B0503020204020204" pitchFamily="34" charset="-122"/>
              </a:rPr>
              <a:t>TSD</a:t>
            </a:r>
            <a:r>
              <a:rPr lang="zh-CN" altLang="en-US" sz="2400" dirty="0">
                <a:solidFill>
                  <a:srgbClr val="FF0000"/>
                </a:solidFill>
                <a:ea typeface="微软雅黑" panose="020B0503020204020204" pitchFamily="34" charset="-122"/>
              </a:rPr>
              <a:t>）绑定到该</a:t>
            </a:r>
            <a:r>
              <a:rPr lang="zh-CN" altLang="en-US" sz="2400" dirty="0">
                <a:solidFill>
                  <a:srgbClr val="0070C0"/>
                </a:solidFill>
                <a:ea typeface="微软雅黑" panose="020B0503020204020204" pitchFamily="34" charset="-122"/>
              </a:rPr>
              <a:t>“</a:t>
            </a:r>
            <a:r>
              <a:rPr lang="zh-CN" altLang="en-US" sz="2400" b="1" dirty="0">
                <a:solidFill>
                  <a:srgbClr val="0070C0"/>
                </a:solidFill>
                <a:ea typeface="微软雅黑" panose="020B0503020204020204" pitchFamily="34" charset="-122"/>
              </a:rPr>
              <a:t>键</a:t>
            </a:r>
            <a:r>
              <a:rPr lang="zh-CN" altLang="en-US" sz="2400" dirty="0">
                <a:solidFill>
                  <a:srgbClr val="0070C0"/>
                </a:solidFill>
                <a:ea typeface="微软雅黑" panose="020B0503020204020204" pitchFamily="34" charset="-122"/>
              </a:rPr>
              <a:t>”</a:t>
            </a:r>
            <a:r>
              <a:rPr lang="zh-CN" altLang="en-US" sz="2400" b="1" dirty="0">
                <a:solidFill>
                  <a:srgbClr val="0070C0"/>
                </a:solidFill>
                <a:ea typeface="微软雅黑" panose="020B0503020204020204" pitchFamily="34" charset="-122"/>
              </a:rPr>
              <a:t> </a:t>
            </a:r>
            <a:r>
              <a:rPr lang="zh-CN" altLang="en-US" sz="2400" dirty="0">
                <a:ea typeface="微软雅黑 Light" panose="020B0502040204020203" pitchFamily="34" charset="-122"/>
              </a:rPr>
              <a:t>。这些值特定</a:t>
            </a:r>
            <a:r>
              <a:rPr lang="zh-CN" altLang="en-US" sz="2400">
                <a:ea typeface="微软雅黑 Light" panose="020B0502040204020203" pitchFamily="34" charset="-122"/>
              </a:rPr>
              <a:t>于</a:t>
            </a:r>
            <a:r>
              <a:rPr lang="zh-CN" altLang="en-US" sz="2400" smtClean="0">
                <a:ea typeface="微软雅黑 Light" panose="020B0502040204020203" pitchFamily="34" charset="-122"/>
              </a:rPr>
              <a:t>线程，即线程所独有的，并且</a:t>
            </a:r>
            <a:r>
              <a:rPr lang="zh-CN" altLang="en-US" sz="2400" dirty="0">
                <a:ea typeface="微软雅黑 Light" panose="020B0502040204020203" pitchFamily="34" charset="-122"/>
              </a:rPr>
              <a:t>针对每个线程单独维护。 </a:t>
            </a:r>
            <a:endParaRPr lang="en-US" altLang="zh-CN" sz="2400" dirty="0">
              <a:ea typeface="微软雅黑 Light" panose="020B0502040204020203" pitchFamily="34" charset="-122"/>
            </a:endParaRPr>
          </a:p>
          <a:p>
            <a:pPr eaLnBrk="1" hangingPunct="1">
              <a:lnSpc>
                <a:spcPct val="150000"/>
              </a:lnSpc>
              <a:buClr>
                <a:srgbClr val="3333CC"/>
              </a:buClr>
            </a:pPr>
            <a:r>
              <a:rPr lang="en-US" altLang="zh-CN" sz="2400" dirty="0">
                <a:solidFill>
                  <a:srgbClr val="000000"/>
                </a:solidFill>
                <a:ea typeface="微软雅黑 Light" panose="020B0502040204020203" pitchFamily="34" charset="-122"/>
              </a:rPr>
              <a:t>key</a:t>
            </a:r>
            <a:r>
              <a:rPr lang="zh-CN" altLang="en-US" sz="2400" dirty="0">
                <a:solidFill>
                  <a:srgbClr val="000000"/>
                </a:solidFill>
                <a:ea typeface="微软雅黑 Light" panose="020B0502040204020203" pitchFamily="34" charset="-122"/>
              </a:rPr>
              <a:t>指向</a:t>
            </a:r>
            <a:r>
              <a:rPr lang="zh-CN" altLang="en-US" sz="2400">
                <a:solidFill>
                  <a:srgbClr val="000000"/>
                </a:solidFill>
                <a:ea typeface="微软雅黑 Light" panose="020B0502040204020203" pitchFamily="34" charset="-122"/>
              </a:rPr>
              <a:t>创建</a:t>
            </a:r>
            <a:r>
              <a:rPr lang="zh-CN" altLang="en-US" sz="2400" smtClean="0">
                <a:solidFill>
                  <a:srgbClr val="000000"/>
                </a:solidFill>
                <a:ea typeface="微软雅黑 Light" panose="020B0502040204020203" pitchFamily="34" charset="-122"/>
              </a:rPr>
              <a:t>的</a:t>
            </a:r>
            <a:r>
              <a:rPr lang="zh-CN" altLang="en-US" sz="2400">
                <a:solidFill>
                  <a:srgbClr val="000000"/>
                </a:solidFill>
                <a:ea typeface="微软雅黑 Light" panose="020B0502040204020203" pitchFamily="34" charset="-122"/>
              </a:rPr>
              <a:t>键</a:t>
            </a:r>
            <a:r>
              <a:rPr lang="zh-CN" altLang="en-US" sz="2400" smtClean="0">
                <a:solidFill>
                  <a:srgbClr val="000000"/>
                </a:solidFill>
                <a:ea typeface="微软雅黑 Light" panose="020B0502040204020203" pitchFamily="34" charset="-122"/>
              </a:rPr>
              <a:t>；</a:t>
            </a:r>
            <a:r>
              <a:rPr lang="en-US" altLang="zh-CN" sz="2400" dirty="0">
                <a:solidFill>
                  <a:srgbClr val="000000"/>
                </a:solidFill>
                <a:ea typeface="微软雅黑 Light" panose="020B0502040204020203" pitchFamily="34" charset="-122"/>
              </a:rPr>
              <a:t>destructor</a:t>
            </a:r>
            <a:r>
              <a:rPr lang="zh-CN" altLang="en-US" sz="2400" dirty="0">
                <a:solidFill>
                  <a:srgbClr val="000000"/>
                </a:solidFill>
                <a:ea typeface="微软雅黑 Light" panose="020B0502040204020203" pitchFamily="34" charset="-122"/>
              </a:rPr>
              <a:t>是一个可选的析构函数，用于每个线程终止时调用该析构函数，释放线程绑定（关联）在该键上的内存块。当线程</a:t>
            </a:r>
            <a:r>
              <a:rPr lang="zh-CN" altLang="en-US" sz="2400">
                <a:solidFill>
                  <a:srgbClr val="000000"/>
                </a:solidFill>
                <a:ea typeface="微软雅黑 Light" panose="020B0502040204020203" pitchFamily="34" charset="-122"/>
              </a:rPr>
              <a:t>结束</a:t>
            </a:r>
            <a:r>
              <a:rPr lang="zh-CN" altLang="en-US" sz="2400" smtClean="0">
                <a:solidFill>
                  <a:srgbClr val="000000"/>
                </a:solidFill>
                <a:ea typeface="微软雅黑 Light" panose="020B0502040204020203" pitchFamily="34" charset="-122"/>
              </a:rPr>
              <a:t>时，并且有非</a:t>
            </a:r>
            <a:r>
              <a:rPr lang="zh-CN" altLang="en-US" sz="2400" dirty="0">
                <a:solidFill>
                  <a:srgbClr val="000000"/>
                </a:solidFill>
                <a:ea typeface="微软雅黑 Light" panose="020B0502040204020203" pitchFamily="34" charset="-122"/>
              </a:rPr>
              <a:t>空的</a:t>
            </a:r>
            <a:r>
              <a:rPr lang="zh-CN" altLang="en-US" sz="2400">
                <a:solidFill>
                  <a:srgbClr val="000000"/>
                </a:solidFill>
                <a:ea typeface="微软雅黑 Light" panose="020B0502040204020203" pitchFamily="34" charset="-122"/>
              </a:rPr>
              <a:t>值</a:t>
            </a:r>
            <a:r>
              <a:rPr lang="zh-CN" altLang="en-US" sz="2400" smtClean="0">
                <a:solidFill>
                  <a:srgbClr val="000000"/>
                </a:solidFill>
                <a:ea typeface="微软雅黑 Light" panose="020B0502040204020203" pitchFamily="34" charset="-122"/>
              </a:rPr>
              <a:t>绑定在</a:t>
            </a:r>
            <a:r>
              <a:rPr lang="zh-CN" altLang="en-US" sz="2400" dirty="0">
                <a:solidFill>
                  <a:srgbClr val="000000"/>
                </a:solidFill>
                <a:ea typeface="微软雅黑 Light" panose="020B0502040204020203" pitchFamily="34" charset="-122"/>
              </a:rPr>
              <a:t>这个键上，系统将调用</a:t>
            </a:r>
            <a:r>
              <a:rPr lang="en-US" altLang="zh-CN" sz="2400" dirty="0">
                <a:solidFill>
                  <a:srgbClr val="000000"/>
                </a:solidFill>
                <a:ea typeface="微软雅黑 Light" panose="020B0502040204020203" pitchFamily="34" charset="-122"/>
              </a:rPr>
              <a:t>destructor</a:t>
            </a:r>
            <a:r>
              <a:rPr lang="zh-CN" altLang="en-US" sz="2400" dirty="0">
                <a:solidFill>
                  <a:srgbClr val="000000"/>
                </a:solidFill>
                <a:ea typeface="微软雅黑 Light" panose="020B0502040204020203" pitchFamily="34" charset="-122"/>
              </a:rPr>
              <a:t>函数，参数就是相关线程与这个键绑定的值。绑定在这个键上的内存块可由</a:t>
            </a:r>
            <a:r>
              <a:rPr lang="en-US" altLang="zh-CN" sz="2400" dirty="0">
                <a:solidFill>
                  <a:srgbClr val="000000"/>
                </a:solidFill>
                <a:ea typeface="微软雅黑 Light" panose="020B0502040204020203" pitchFamily="34" charset="-122"/>
              </a:rPr>
              <a:t>destructor</a:t>
            </a:r>
            <a:r>
              <a:rPr lang="zh-CN" altLang="en-US" sz="2400" dirty="0">
                <a:solidFill>
                  <a:srgbClr val="000000"/>
                </a:solidFill>
                <a:ea typeface="微软雅黑 Light" panose="020B0502040204020203" pitchFamily="34" charset="-122"/>
              </a:rPr>
              <a:t>函数释放。</a:t>
            </a:r>
            <a:br>
              <a:rPr lang="zh-CN" altLang="en-US" sz="2400" dirty="0">
                <a:solidFill>
                  <a:srgbClr val="000000"/>
                </a:solidFill>
                <a:ea typeface="微软雅黑 Light" panose="020B0502040204020203" pitchFamily="34" charset="-122"/>
              </a:rPr>
            </a:br>
            <a:endParaRPr lang="zh-CN" altLang="en-US" sz="2400" dirty="0">
              <a:solidFill>
                <a:srgbClr val="000000"/>
              </a:solidFill>
              <a:ea typeface="微软雅黑 Light" panose="020B0502040204020203" pitchFamily="34" charset="-122"/>
            </a:endParaRPr>
          </a:p>
          <a:p>
            <a:endParaRPr lang="zh-CN" altLang="en-US" sz="2400" b="1" dirty="0"/>
          </a:p>
          <a:p>
            <a:endParaRPr lang="zh-CN" alt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内容占位符 2"/>
          <p:cNvSpPr>
            <a:spLocks noGrp="1"/>
          </p:cNvSpPr>
          <p:nvPr>
            <p:ph idx="1"/>
          </p:nvPr>
        </p:nvSpPr>
        <p:spPr>
          <a:xfrm>
            <a:off x="323528" y="0"/>
            <a:ext cx="4824536" cy="792088"/>
          </a:xfrm>
        </p:spPr>
        <p:txBody>
          <a:bodyPr vert="horz" wrap="square" lIns="91440" tIns="45720" rIns="91440" bIns="45720" anchor="t" anchorCtr="0"/>
          <a:lstStyle/>
          <a:p>
            <a:pPr eaLnBrk="1" hangingPunct="1">
              <a:lnSpc>
                <a:spcPct val="150000"/>
              </a:lnSpc>
              <a:buClr>
                <a:srgbClr val="3333CC"/>
              </a:buClr>
              <a:buNone/>
            </a:pPr>
            <a:r>
              <a:rPr lang="en-US" altLang="zh-CN" sz="2600" b="1" smtClean="0">
                <a:solidFill>
                  <a:srgbClr val="000000"/>
                </a:solidFill>
              </a:rPr>
              <a:t>pthread_key_create </a:t>
            </a:r>
            <a:r>
              <a:rPr lang="zh-CN" altLang="en-US" sz="2600" b="1" smtClean="0">
                <a:solidFill>
                  <a:srgbClr val="000000"/>
                </a:solidFill>
                <a:latin typeface="微软雅黑" panose="020B0503020204020204" pitchFamily="34" charset="-122"/>
                <a:ea typeface="微软雅黑" panose="020B0503020204020204" pitchFamily="34" charset="-122"/>
              </a:rPr>
              <a:t>示例</a:t>
            </a:r>
            <a:endParaRPr lang="en-US" altLang="zh-CN" sz="2600" b="1" smtClean="0">
              <a:solidFill>
                <a:srgbClr val="000000"/>
              </a:solidFill>
              <a:latin typeface="微软雅黑" panose="020B0503020204020204" pitchFamily="34" charset="-122"/>
              <a:ea typeface="微软雅黑" panose="020B0503020204020204" pitchFamily="34" charset="-122"/>
            </a:endParaRPr>
          </a:p>
          <a:p>
            <a:pPr eaLnBrk="1" hangingPunct="1">
              <a:lnSpc>
                <a:spcPct val="150000"/>
              </a:lnSpc>
              <a:buClr>
                <a:srgbClr val="3333CC"/>
              </a:buClr>
              <a:buNone/>
            </a:pPr>
            <a:endParaRPr lang="en-US" altLang="zh-CN" sz="2400" dirty="0">
              <a:ea typeface="微软雅黑 Light" panose="020B0502040204020203" pitchFamily="34" charset="-122"/>
            </a:endParaRPr>
          </a:p>
          <a:p>
            <a:endParaRPr lang="zh-CN" altLang="en-US" sz="2400" b="1" dirty="0"/>
          </a:p>
          <a:p>
            <a:endParaRPr lang="zh-CN" altLang="en-US" dirty="0"/>
          </a:p>
        </p:txBody>
      </p:sp>
      <p:sp>
        <p:nvSpPr>
          <p:cNvPr id="2" name="矩形 1"/>
          <p:cNvSpPr/>
          <p:nvPr/>
        </p:nvSpPr>
        <p:spPr>
          <a:xfrm>
            <a:off x="467544" y="692696"/>
            <a:ext cx="6786500" cy="461665"/>
          </a:xfrm>
          <a:prstGeom prst="rect">
            <a:avLst/>
          </a:prstGeom>
        </p:spPr>
        <p:txBody>
          <a:bodyPr wrap="square">
            <a:spAutoFit/>
          </a:bodyPr>
          <a:lstStyle/>
          <a:p>
            <a:pPr marL="342900" indent="-342900">
              <a:buClr>
                <a:srgbClr val="0070C0"/>
              </a:buClr>
              <a:buSzPct val="70000"/>
              <a:buFont typeface="Wingdings" panose="05000000000000000000" pitchFamily="2" charset="2"/>
              <a:buChar char="l"/>
            </a:pPr>
            <a:r>
              <a:rPr lang="zh-CN" altLang="en-US" sz="2400" b="0" kern="0" smtClean="0">
                <a:solidFill>
                  <a:srgbClr val="000000"/>
                </a:solidFill>
                <a:latin typeface="Tahoma" panose="020B0604030504040204"/>
                <a:ea typeface="微软雅黑 Light" panose="020B0502040204020203" pitchFamily="34" charset="-122"/>
              </a:rPr>
              <a:t>函数每次调用，产生全局唯一的一个</a:t>
            </a:r>
            <a:r>
              <a:rPr lang="en-US" altLang="zh-CN" sz="2400" b="0" kern="0" smtClean="0">
                <a:solidFill>
                  <a:srgbClr val="000000"/>
                </a:solidFill>
                <a:latin typeface="Tahoma" panose="020B0604030504040204"/>
                <a:ea typeface="微软雅黑 Light" panose="020B0502040204020203" pitchFamily="34" charset="-122"/>
              </a:rPr>
              <a:t>key</a:t>
            </a:r>
            <a:endParaRPr lang="zh-CN" altLang="en-US"/>
          </a:p>
        </p:txBody>
      </p:sp>
      <p:sp>
        <p:nvSpPr>
          <p:cNvPr id="3" name="矩形 2"/>
          <p:cNvSpPr/>
          <p:nvPr/>
        </p:nvSpPr>
        <p:spPr>
          <a:xfrm>
            <a:off x="323528" y="1268760"/>
            <a:ext cx="9001000" cy="5743111"/>
          </a:xfrm>
          <a:prstGeom prst="rect">
            <a:avLst/>
          </a:prstGeom>
        </p:spPr>
        <p:txBody>
          <a:bodyPr wrap="square">
            <a:spAutoFit/>
          </a:bodyPr>
          <a:lstStyle/>
          <a:p>
            <a:pPr>
              <a:lnSpc>
                <a:spcPct val="110000"/>
              </a:lnSpc>
            </a:pPr>
            <a:r>
              <a:rPr lang="en-US" altLang="zh-CN" sz="2400" b="0" smtClean="0">
                <a:ea typeface="微软雅黑" panose="020B0503020204020204" pitchFamily="34" charset="-122"/>
              </a:rPr>
              <a:t>pthread_once_t </a:t>
            </a:r>
            <a:r>
              <a:rPr lang="en-US" altLang="zh-CN" sz="2400" b="0">
                <a:ea typeface="微软雅黑" panose="020B0503020204020204" pitchFamily="34" charset="-122"/>
              </a:rPr>
              <a:t>once = PTHREAD_ONCE_INIT;</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pthread_key_t </a:t>
            </a:r>
            <a:r>
              <a:rPr lang="en-US" altLang="zh-CN" sz="2400" b="0" smtClean="0">
                <a:ea typeface="微软雅黑" panose="020B0503020204020204" pitchFamily="34" charset="-122"/>
              </a:rPr>
              <a:t>keys[1050];</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void createkey</a:t>
            </a:r>
            <a:r>
              <a:rPr lang="en-US" altLang="zh-CN" sz="2400" b="0" smtClean="0">
                <a:ea typeface="微软雅黑" panose="020B0503020204020204" pitchFamily="34" charset="-122"/>
              </a:rPr>
              <a:t>() {</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int ret;</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for(int </a:t>
            </a:r>
            <a:r>
              <a:rPr lang="en-US" altLang="zh-CN" sz="2400" b="0" smtClean="0">
                <a:ea typeface="微软雅黑" panose="020B0503020204020204" pitchFamily="34" charset="-122"/>
              </a:rPr>
              <a:t>i=0;i&lt;1050;i</a:t>
            </a:r>
            <a:r>
              <a:rPr lang="en-US" altLang="zh-CN" sz="2400" b="0" smtClean="0">
                <a:ea typeface="微软雅黑" panose="020B0503020204020204" pitchFamily="34" charset="-122"/>
              </a:rPr>
              <a:t>++) {</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ret = </a:t>
            </a:r>
            <a:r>
              <a:rPr lang="en-US" altLang="zh-CN" sz="2400">
                <a:solidFill>
                  <a:srgbClr val="C00000"/>
                </a:solidFill>
                <a:ea typeface="微软雅黑" panose="020B0503020204020204" pitchFamily="34" charset="-122"/>
              </a:rPr>
              <a:t>pthread_key_create(&amp;keys[i],NULL);</a:t>
            </a:r>
            <a:endParaRPr lang="en-US" altLang="zh-CN" sz="2400">
              <a:solidFill>
                <a:srgbClr val="C00000"/>
              </a:solidFill>
              <a:ea typeface="微软雅黑" panose="020B0503020204020204" pitchFamily="34" charset="-122"/>
            </a:endParaRPr>
          </a:p>
          <a:p>
            <a:pPr>
              <a:lnSpc>
                <a:spcPct val="110000"/>
              </a:lnSpc>
            </a:pPr>
            <a:r>
              <a:rPr lang="en-US" altLang="zh-CN" sz="2400" b="0">
                <a:ea typeface="微软雅黑" panose="020B0503020204020204" pitchFamily="34" charset="-122"/>
              </a:rPr>
              <a:t>        if(ret == 0) </a:t>
            </a:r>
            <a:r>
              <a:rPr lang="en-US" altLang="zh-CN" sz="2400" b="0" smtClean="0">
                <a:ea typeface="微软雅黑" panose="020B0503020204020204" pitchFamily="34" charset="-122"/>
              </a:rPr>
              <a:t>  </a:t>
            </a:r>
            <a:r>
              <a:rPr lang="en-US" altLang="zh-CN" sz="2400" b="0" smtClean="0">
                <a:solidFill>
                  <a:srgbClr val="00823B"/>
                </a:solidFill>
                <a:ea typeface="微软雅黑" panose="020B0503020204020204" pitchFamily="34" charset="-122"/>
              </a:rPr>
              <a:t>//</a:t>
            </a:r>
            <a:r>
              <a:rPr lang="zh-CN" altLang="en-US" sz="2400" b="0">
                <a:solidFill>
                  <a:srgbClr val="00823B"/>
                </a:solidFill>
                <a:ea typeface="微软雅黑" panose="020B0503020204020204" pitchFamily="34" charset="-122"/>
              </a:rPr>
              <a:t>成功创建</a:t>
            </a:r>
            <a:r>
              <a:rPr lang="en-US" altLang="zh-CN" sz="2400" b="0">
                <a:solidFill>
                  <a:srgbClr val="00823B"/>
                </a:solidFill>
                <a:ea typeface="微软雅黑" panose="020B0503020204020204" pitchFamily="34" charset="-122"/>
              </a:rPr>
              <a:t>key</a:t>
            </a:r>
            <a:endParaRPr lang="en-US" altLang="zh-CN" sz="2400" b="0">
              <a:solidFill>
                <a:srgbClr val="00823B"/>
              </a:solidFill>
              <a:ea typeface="微软雅黑" panose="020B0503020204020204" pitchFamily="34" charset="-122"/>
            </a:endParaRPr>
          </a:p>
          <a:p>
            <a:pPr>
              <a:lnSpc>
                <a:spcPct val="110000"/>
              </a:lnSpc>
            </a:pPr>
            <a:r>
              <a:rPr lang="en-US" altLang="zh-CN" sz="2400" b="0">
                <a:ea typeface="微软雅黑" panose="020B0503020204020204" pitchFamily="34" charset="-122"/>
              </a:rPr>
              <a:t>            printf("Key[%d] is created in thread: %lu, value = %d\n",i,pthread_self(),keys[i]);</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else</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printf("</a:t>
            </a:r>
            <a:r>
              <a:rPr lang="zh-CN" altLang="en-US" sz="2400" b="0">
                <a:ea typeface="微软雅黑" panose="020B0503020204020204" pitchFamily="34" charset="-122"/>
              </a:rPr>
              <a:t>创建</a:t>
            </a:r>
            <a:r>
              <a:rPr lang="en-US" altLang="zh-CN" sz="2400" b="0">
                <a:ea typeface="微软雅黑" panose="020B0503020204020204" pitchFamily="34" charset="-122"/>
              </a:rPr>
              <a:t>key</a:t>
            </a:r>
            <a:r>
              <a:rPr lang="zh-CN" altLang="en-US" sz="2400" b="0">
                <a:ea typeface="微软雅黑" panose="020B0503020204020204" pitchFamily="34" charset="-122"/>
              </a:rPr>
              <a:t>失败</a:t>
            </a:r>
            <a:r>
              <a:rPr lang="en-US" altLang="zh-CN" sz="2400" b="0">
                <a:ea typeface="微软雅黑" panose="020B0503020204020204" pitchFamily="34" charset="-122"/>
              </a:rPr>
              <a:t>.\n");</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a:t>
            </a:r>
            <a:endParaRPr lang="en-US" altLang="zh-CN" sz="2400" b="0">
              <a:ea typeface="微软雅黑" panose="020B0503020204020204" pitchFamily="34" charset="-122"/>
            </a:endParaRPr>
          </a:p>
          <a:p>
            <a:endParaRPr lang="en-US" altLang="zh-CN" sz="240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内容占位符 2"/>
          <p:cNvSpPr>
            <a:spLocks noGrp="1"/>
          </p:cNvSpPr>
          <p:nvPr>
            <p:ph idx="1"/>
          </p:nvPr>
        </p:nvSpPr>
        <p:spPr>
          <a:xfrm>
            <a:off x="323528" y="0"/>
            <a:ext cx="4824536" cy="792088"/>
          </a:xfrm>
        </p:spPr>
        <p:txBody>
          <a:bodyPr vert="horz" wrap="square" lIns="91440" tIns="45720" rIns="91440" bIns="45720" anchor="t" anchorCtr="0"/>
          <a:lstStyle/>
          <a:p>
            <a:pPr eaLnBrk="1" hangingPunct="1">
              <a:lnSpc>
                <a:spcPct val="150000"/>
              </a:lnSpc>
              <a:buClr>
                <a:srgbClr val="3333CC"/>
              </a:buClr>
              <a:buNone/>
            </a:pPr>
            <a:r>
              <a:rPr lang="en-US" altLang="zh-CN" sz="2600" b="1" smtClean="0">
                <a:solidFill>
                  <a:srgbClr val="000000"/>
                </a:solidFill>
              </a:rPr>
              <a:t>pthread_key_create </a:t>
            </a:r>
            <a:r>
              <a:rPr lang="zh-CN" altLang="en-US" sz="2600" b="1" smtClean="0">
                <a:solidFill>
                  <a:srgbClr val="000000"/>
                </a:solidFill>
                <a:latin typeface="微软雅黑" panose="020B0503020204020204" pitchFamily="34" charset="-122"/>
                <a:ea typeface="微软雅黑" panose="020B0503020204020204" pitchFamily="34" charset="-122"/>
              </a:rPr>
              <a:t>示例</a:t>
            </a:r>
            <a:endParaRPr lang="en-US" altLang="zh-CN" sz="2600" b="1" smtClean="0">
              <a:solidFill>
                <a:srgbClr val="000000"/>
              </a:solidFill>
              <a:latin typeface="微软雅黑" panose="020B0503020204020204" pitchFamily="34" charset="-122"/>
              <a:ea typeface="微软雅黑" panose="020B0503020204020204" pitchFamily="34" charset="-122"/>
            </a:endParaRPr>
          </a:p>
          <a:p>
            <a:pPr marL="0" indent="0">
              <a:buNone/>
            </a:pPr>
            <a:endParaRPr lang="zh-CN" altLang="en-US" sz="2400" b="1" dirty="0"/>
          </a:p>
          <a:p>
            <a:endParaRPr lang="zh-CN" altLang="en-US" dirty="0"/>
          </a:p>
        </p:txBody>
      </p:sp>
      <p:sp>
        <p:nvSpPr>
          <p:cNvPr id="2" name="矩形 1"/>
          <p:cNvSpPr/>
          <p:nvPr/>
        </p:nvSpPr>
        <p:spPr>
          <a:xfrm>
            <a:off x="467544" y="692696"/>
            <a:ext cx="6786500" cy="461665"/>
          </a:xfrm>
          <a:prstGeom prst="rect">
            <a:avLst/>
          </a:prstGeom>
        </p:spPr>
        <p:txBody>
          <a:bodyPr wrap="square">
            <a:spAutoFit/>
          </a:bodyPr>
          <a:lstStyle/>
          <a:p>
            <a:pPr marL="342900" indent="-342900">
              <a:buClr>
                <a:srgbClr val="0070C0"/>
              </a:buClr>
              <a:buSzPct val="70000"/>
              <a:buFont typeface="Wingdings" panose="05000000000000000000" pitchFamily="2" charset="2"/>
              <a:buChar char="l"/>
            </a:pPr>
            <a:r>
              <a:rPr lang="zh-CN" altLang="en-US" sz="2400" b="0" kern="0" smtClean="0">
                <a:solidFill>
                  <a:srgbClr val="000000"/>
                </a:solidFill>
                <a:latin typeface="Tahoma" panose="020B0604030504040204"/>
                <a:ea typeface="微软雅黑 Light" panose="020B0502040204020203" pitchFamily="34" charset="-122"/>
              </a:rPr>
              <a:t>函数每次调用，产生全局唯一的一个</a:t>
            </a:r>
            <a:r>
              <a:rPr lang="en-US" altLang="zh-CN" sz="2400" b="0" kern="0" smtClean="0">
                <a:solidFill>
                  <a:srgbClr val="000000"/>
                </a:solidFill>
                <a:latin typeface="Tahoma" panose="020B0604030504040204"/>
                <a:ea typeface="微软雅黑 Light" panose="020B0502040204020203" pitchFamily="34" charset="-122"/>
              </a:rPr>
              <a:t>key</a:t>
            </a:r>
            <a:endParaRPr lang="zh-CN" altLang="en-US"/>
          </a:p>
        </p:txBody>
      </p:sp>
      <p:sp>
        <p:nvSpPr>
          <p:cNvPr id="3" name="矩形 2"/>
          <p:cNvSpPr/>
          <p:nvPr/>
        </p:nvSpPr>
        <p:spPr>
          <a:xfrm>
            <a:off x="323528" y="1340768"/>
            <a:ext cx="8568952" cy="5853910"/>
          </a:xfrm>
          <a:prstGeom prst="rect">
            <a:avLst/>
          </a:prstGeom>
        </p:spPr>
        <p:txBody>
          <a:bodyPr wrap="square">
            <a:spAutoFit/>
          </a:bodyPr>
          <a:lstStyle/>
          <a:p>
            <a:pPr>
              <a:lnSpc>
                <a:spcPct val="120000"/>
              </a:lnSpc>
            </a:pPr>
            <a:r>
              <a:rPr lang="en-US" altLang="zh-CN" sz="2400" b="0" smtClean="0"/>
              <a:t>void</a:t>
            </a:r>
            <a:r>
              <a:rPr lang="en-US" altLang="zh-CN" sz="2400" b="0"/>
              <a:t>* thread_function(void* arg</a:t>
            </a:r>
            <a:r>
              <a:rPr lang="en-US" altLang="zh-CN" sz="2400" b="0" smtClean="0"/>
              <a:t>){</a:t>
            </a:r>
            <a:endParaRPr lang="en-US" altLang="zh-CN" sz="2400" b="0" smtClean="0"/>
          </a:p>
          <a:p>
            <a:pPr>
              <a:lnSpc>
                <a:spcPct val="120000"/>
              </a:lnSpc>
            </a:pPr>
            <a:r>
              <a:rPr lang="en-US" altLang="zh-CN" sz="2400" b="0">
                <a:solidFill>
                  <a:srgbClr val="009644"/>
                </a:solidFill>
                <a:latin typeface="微软雅黑" panose="020B0503020204020204" pitchFamily="34" charset="-122"/>
                <a:ea typeface="微软雅黑" panose="020B0503020204020204" pitchFamily="34" charset="-122"/>
              </a:rPr>
              <a:t> </a:t>
            </a:r>
            <a:r>
              <a:rPr lang="en-US" altLang="zh-CN" sz="2400" b="0" smtClean="0">
                <a:solidFill>
                  <a:srgbClr val="009644"/>
                </a:solidFill>
                <a:latin typeface="微软雅黑" panose="020B0503020204020204" pitchFamily="34" charset="-122"/>
                <a:ea typeface="微软雅黑" panose="020B0503020204020204" pitchFamily="34" charset="-122"/>
              </a:rPr>
              <a:t>   //</a:t>
            </a:r>
            <a:r>
              <a:rPr lang="zh-CN" altLang="en-US" sz="2400" b="0" smtClean="0">
                <a:solidFill>
                  <a:srgbClr val="009644"/>
                </a:solidFill>
                <a:latin typeface="微软雅黑" panose="020B0503020204020204" pitchFamily="34" charset="-122"/>
                <a:ea typeface="微软雅黑" panose="020B0503020204020204" pitchFamily="34" charset="-122"/>
              </a:rPr>
              <a:t>保证</a:t>
            </a:r>
            <a:r>
              <a:rPr lang="en-US" altLang="zh-CN" sz="2400" b="0" smtClean="0">
                <a:solidFill>
                  <a:srgbClr val="009644"/>
                </a:solidFill>
                <a:latin typeface="微软雅黑" panose="020B0503020204020204" pitchFamily="34" charset="-122"/>
                <a:ea typeface="微软雅黑" panose="020B0503020204020204" pitchFamily="34" charset="-122"/>
              </a:rPr>
              <a:t>createkey</a:t>
            </a:r>
            <a:r>
              <a:rPr lang="zh-CN" altLang="en-US" sz="2400" b="0" smtClean="0">
                <a:solidFill>
                  <a:srgbClr val="009644"/>
                </a:solidFill>
                <a:latin typeface="微软雅黑" panose="020B0503020204020204" pitchFamily="34" charset="-122"/>
                <a:ea typeface="微软雅黑" panose="020B0503020204020204" pitchFamily="34" charset="-122"/>
              </a:rPr>
              <a:t>函数只执行一次</a:t>
            </a:r>
            <a:endParaRPr lang="en-US" altLang="zh-CN" sz="2400" b="0">
              <a:solidFill>
                <a:srgbClr val="009644"/>
              </a:solidFill>
              <a:latin typeface="微软雅黑" panose="020B0503020204020204" pitchFamily="34" charset="-122"/>
              <a:ea typeface="微软雅黑" panose="020B0503020204020204" pitchFamily="34" charset="-122"/>
            </a:endParaRPr>
          </a:p>
          <a:p>
            <a:pPr>
              <a:lnSpc>
                <a:spcPct val="120000"/>
              </a:lnSpc>
            </a:pPr>
            <a:r>
              <a:rPr lang="en-US" altLang="zh-CN" sz="2400" b="0">
                <a:solidFill>
                  <a:srgbClr val="C00000"/>
                </a:solidFill>
              </a:rPr>
              <a:t>    </a:t>
            </a:r>
            <a:r>
              <a:rPr lang="en-US" altLang="zh-CN" sz="2400">
                <a:solidFill>
                  <a:srgbClr val="C00000"/>
                </a:solidFill>
              </a:rPr>
              <a:t>pthread_once(&amp;once,createkey);</a:t>
            </a:r>
            <a:endParaRPr lang="en-US" altLang="zh-CN" sz="2400">
              <a:solidFill>
                <a:srgbClr val="C00000"/>
              </a:solidFill>
            </a:endParaRPr>
          </a:p>
          <a:p>
            <a:pPr>
              <a:lnSpc>
                <a:spcPct val="120000"/>
              </a:lnSpc>
            </a:pPr>
            <a:r>
              <a:rPr lang="en-US" altLang="zh-CN" sz="2400" b="0"/>
              <a:t>}</a:t>
            </a:r>
            <a:endParaRPr lang="en-US" altLang="zh-CN" sz="2400" b="0"/>
          </a:p>
          <a:p>
            <a:pPr>
              <a:lnSpc>
                <a:spcPct val="120000"/>
              </a:lnSpc>
            </a:pPr>
            <a:r>
              <a:rPr lang="en-US" altLang="zh-CN" sz="2400" b="0" smtClean="0"/>
              <a:t>int </a:t>
            </a:r>
            <a:r>
              <a:rPr lang="en-US" altLang="zh-CN" sz="2400" b="0"/>
              <a:t>main(){</a:t>
            </a:r>
            <a:endParaRPr lang="en-US" altLang="zh-CN" sz="2400" b="0"/>
          </a:p>
          <a:p>
            <a:pPr>
              <a:lnSpc>
                <a:spcPct val="120000"/>
              </a:lnSpc>
            </a:pPr>
            <a:r>
              <a:rPr lang="en-US" altLang="zh-CN" sz="2400" b="0"/>
              <a:t>    pthread_t t1,t2;</a:t>
            </a:r>
            <a:endParaRPr lang="en-US" altLang="zh-CN" sz="2400" b="0"/>
          </a:p>
          <a:p>
            <a:pPr>
              <a:lnSpc>
                <a:spcPct val="120000"/>
              </a:lnSpc>
            </a:pPr>
            <a:r>
              <a:rPr lang="en-US" altLang="zh-CN" sz="2400" b="0"/>
              <a:t>    pthread_create(&amp;t1,NULL,thread_function,NULL);</a:t>
            </a:r>
            <a:endParaRPr lang="en-US" altLang="zh-CN" sz="2400" b="0"/>
          </a:p>
          <a:p>
            <a:pPr>
              <a:lnSpc>
                <a:spcPct val="120000"/>
              </a:lnSpc>
            </a:pPr>
            <a:r>
              <a:rPr lang="en-US" altLang="zh-CN" sz="2400" b="0"/>
              <a:t>    pthread_create(&amp;t2,NULL,thread_function,NULL);</a:t>
            </a:r>
            <a:endParaRPr lang="en-US" altLang="zh-CN" sz="2400" b="0"/>
          </a:p>
          <a:p>
            <a:pPr>
              <a:lnSpc>
                <a:spcPct val="120000"/>
              </a:lnSpc>
            </a:pPr>
            <a:r>
              <a:rPr lang="en-US" altLang="zh-CN" sz="2400" b="0"/>
              <a:t>    pthread_join(t1,NULL);</a:t>
            </a:r>
            <a:endParaRPr lang="en-US" altLang="zh-CN" sz="2400" b="0"/>
          </a:p>
          <a:p>
            <a:pPr>
              <a:lnSpc>
                <a:spcPct val="120000"/>
              </a:lnSpc>
            </a:pPr>
            <a:r>
              <a:rPr lang="en-US" altLang="zh-CN" sz="2400" b="0"/>
              <a:t>    pthread_join(t2,NULL);</a:t>
            </a:r>
            <a:endParaRPr lang="en-US" altLang="zh-CN" sz="2400" b="0"/>
          </a:p>
          <a:p>
            <a:pPr>
              <a:lnSpc>
                <a:spcPct val="120000"/>
              </a:lnSpc>
            </a:pPr>
            <a:r>
              <a:rPr lang="en-US" altLang="zh-CN" sz="2400" b="0"/>
              <a:t>    return 0;</a:t>
            </a:r>
            <a:endParaRPr lang="en-US" altLang="zh-CN" sz="2400" b="0"/>
          </a:p>
          <a:p>
            <a:pPr>
              <a:lnSpc>
                <a:spcPct val="120000"/>
              </a:lnSpc>
            </a:pPr>
            <a:r>
              <a:rPr lang="en-US" altLang="zh-CN" sz="2400" b="0"/>
              <a:t>}</a:t>
            </a:r>
            <a:endParaRPr lang="en-US" altLang="zh-CN" sz="2400" b="0"/>
          </a:p>
          <a:p>
            <a:pPr>
              <a:lnSpc>
                <a:spcPct val="120000"/>
              </a:lnSpc>
            </a:pPr>
            <a:endParaRPr lang="en-US" altLang="zh-CN" sz="240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type="title"/>
          </p:nvPr>
        </p:nvSpPr>
        <p:spPr>
          <a:xfrm>
            <a:off x="1582738" y="214313"/>
            <a:ext cx="6661150" cy="1462087"/>
          </a:xfrm>
        </p:spPr>
        <p:txBody>
          <a:bodyPr vert="horz" wrap="square" lIns="91440" tIns="45720" rIns="91440" bIns="45720" anchor="b" anchorCtr="0"/>
          <a:lstStyle/>
          <a:p>
            <a:pPr eaLnBrk="1" hangingPunct="1"/>
            <a:r>
              <a:rPr lang="en-US" altLang="zh-CN" dirty="0"/>
              <a:t>pthread_setspecific</a:t>
            </a:r>
            <a:r>
              <a:rPr lang="zh-CN" altLang="en-US" dirty="0"/>
              <a:t>函数</a:t>
            </a:r>
            <a:endParaRPr lang="zh-CN" altLang="en-US" dirty="0"/>
          </a:p>
        </p:txBody>
      </p:sp>
      <p:sp>
        <p:nvSpPr>
          <p:cNvPr id="141315" name="Rectangle 3"/>
          <p:cNvSpPr>
            <a:spLocks noGrp="1"/>
          </p:cNvSpPr>
          <p:nvPr>
            <p:ph idx="1"/>
          </p:nvPr>
        </p:nvSpPr>
        <p:spPr>
          <a:xfrm>
            <a:off x="900113" y="1916113"/>
            <a:ext cx="7772400" cy="4579937"/>
          </a:xfrm>
        </p:spPr>
        <p:txBody>
          <a:bodyPr vert="horz" wrap="square" lIns="91440" tIns="45720" rIns="91440" bIns="45720" anchor="t" anchorCtr="0"/>
          <a:lstStyle/>
          <a:p>
            <a:pPr eaLnBrk="1" hangingPunct="1">
              <a:lnSpc>
                <a:spcPct val="120000"/>
              </a:lnSpc>
              <a:buNone/>
            </a:pPr>
            <a:r>
              <a:rPr lang="en-US" altLang="zh-CN" sz="2800" b="1" dirty="0"/>
              <a:t>int pthread_setspecific(pthread_key_t key, const void *value);</a:t>
            </a:r>
            <a:endParaRPr lang="en-US" altLang="zh-CN" sz="2800" b="1" dirty="0"/>
          </a:p>
          <a:p>
            <a:pPr eaLnBrk="1" hangingPunct="1">
              <a:lnSpc>
                <a:spcPct val="120000"/>
              </a:lnSpc>
              <a:buNone/>
            </a:pPr>
            <a:r>
              <a:rPr lang="en-US" altLang="zh-CN" sz="2800" dirty="0"/>
              <a:t>        </a:t>
            </a:r>
            <a:r>
              <a:rPr lang="zh-CN" altLang="en-US" sz="2800" b="1" dirty="0">
                <a:ea typeface="微软雅黑" panose="020B0503020204020204" pitchFamily="34" charset="-122"/>
              </a:rPr>
              <a:t>返回值：正常执行后返回</a:t>
            </a:r>
            <a:r>
              <a:rPr lang="en-US" altLang="zh-CN" sz="2800" b="1" dirty="0">
                <a:ea typeface="微软雅黑" panose="020B0503020204020204" pitchFamily="34" charset="-122"/>
              </a:rPr>
              <a:t>0</a:t>
            </a:r>
            <a:r>
              <a:rPr lang="zh-CN" altLang="en-US" sz="2800" b="1" dirty="0">
                <a:ea typeface="微软雅黑" panose="020B0503020204020204" pitchFamily="34" charset="-122"/>
              </a:rPr>
              <a:t>；否则返回正的错误码</a:t>
            </a:r>
            <a:endParaRPr lang="zh-CN" altLang="en-US" sz="2800" b="1" dirty="0">
              <a:ea typeface="微软雅黑" panose="020B0503020204020204" pitchFamily="34" charset="-122"/>
            </a:endParaRPr>
          </a:p>
          <a:p>
            <a:pPr eaLnBrk="1" hangingPunct="1">
              <a:lnSpc>
                <a:spcPct val="120000"/>
              </a:lnSpc>
            </a:pPr>
            <a:r>
              <a:rPr lang="zh-CN" altLang="en-US" sz="2800" dirty="0">
                <a:ea typeface="微软雅黑 Light" panose="020B0502040204020203" pitchFamily="34" charset="-122"/>
              </a:rPr>
              <a:t>该函数为</a:t>
            </a:r>
            <a:r>
              <a:rPr lang="en-US" altLang="zh-CN" sz="2800" dirty="0">
                <a:ea typeface="微软雅黑 Light" panose="020B0502040204020203" pitchFamily="34" charset="-122"/>
              </a:rPr>
              <a:t>TSD</a:t>
            </a:r>
            <a:r>
              <a:rPr lang="zh-CN" altLang="en-US" sz="2800" dirty="0">
                <a:ea typeface="微软雅黑 Light" panose="020B0502040204020203" pitchFamily="34" charset="-122"/>
              </a:rPr>
              <a:t>关键字绑定（关联）一个与本线程相关的值；</a:t>
            </a:r>
            <a:endParaRPr lang="zh-CN" altLang="en-US" sz="2800" dirty="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title"/>
          </p:nvPr>
        </p:nvSpPr>
        <p:spPr>
          <a:xfrm>
            <a:off x="1582738" y="214313"/>
            <a:ext cx="6661150" cy="1462087"/>
          </a:xfrm>
        </p:spPr>
        <p:txBody>
          <a:bodyPr vert="horz" wrap="square" lIns="91440" tIns="45720" rIns="91440" bIns="45720" anchor="b" anchorCtr="0"/>
          <a:lstStyle/>
          <a:p>
            <a:pPr eaLnBrk="1" hangingPunct="1"/>
            <a:r>
              <a:rPr lang="en-US" altLang="zh-CN" dirty="0"/>
              <a:t>pthread_getspecific</a:t>
            </a:r>
            <a:r>
              <a:rPr lang="zh-CN" altLang="en-US" dirty="0"/>
              <a:t>函数</a:t>
            </a:r>
            <a:endParaRPr lang="zh-CN" altLang="en-US" dirty="0"/>
          </a:p>
        </p:txBody>
      </p:sp>
      <p:sp>
        <p:nvSpPr>
          <p:cNvPr id="142339" name="Rectangle 3"/>
          <p:cNvSpPr>
            <a:spLocks noGrp="1"/>
          </p:cNvSpPr>
          <p:nvPr>
            <p:ph idx="1"/>
          </p:nvPr>
        </p:nvSpPr>
        <p:spPr>
          <a:xfrm>
            <a:off x="611560" y="1916113"/>
            <a:ext cx="8424935" cy="4579937"/>
          </a:xfrm>
        </p:spPr>
        <p:txBody>
          <a:bodyPr vert="horz" wrap="square" lIns="91440" tIns="45720" rIns="91440" bIns="45720" anchor="t" anchorCtr="0"/>
          <a:lstStyle/>
          <a:p>
            <a:pPr eaLnBrk="1" hangingPunct="1">
              <a:lnSpc>
                <a:spcPct val="120000"/>
              </a:lnSpc>
              <a:buNone/>
            </a:pPr>
            <a:r>
              <a:rPr lang="en-US" altLang="zh-CN" sz="2800" b="1" dirty="0"/>
              <a:t>void * pthread_getspecific(pthread_key_t key);</a:t>
            </a:r>
            <a:endParaRPr lang="en-US" altLang="zh-CN" sz="2800" b="1" dirty="0"/>
          </a:p>
          <a:p>
            <a:pPr eaLnBrk="1" hangingPunct="1">
              <a:lnSpc>
                <a:spcPct val="130000"/>
              </a:lnSpc>
              <a:buNone/>
            </a:pPr>
            <a:r>
              <a:rPr lang="en-US" altLang="zh-CN" sz="2800" b="1" dirty="0"/>
              <a:t>    </a:t>
            </a:r>
            <a:r>
              <a:rPr lang="zh-CN" altLang="en-US" sz="2800" b="1" dirty="0">
                <a:ea typeface="微软雅黑" panose="020B0503020204020204" pitchFamily="34" charset="-122"/>
              </a:rPr>
              <a:t>返回值：正常执行后返回与调用线程相关的关键字所绑定（关联）的值，否则返回</a:t>
            </a:r>
            <a:r>
              <a:rPr lang="en-US" altLang="zh-CN" sz="2800" b="1" dirty="0">
                <a:ea typeface="微软雅黑" panose="020B0503020204020204" pitchFamily="34" charset="-122"/>
              </a:rPr>
              <a:t>NULL</a:t>
            </a:r>
            <a:r>
              <a:rPr lang="zh-CN" altLang="en-US" sz="2800" b="1" dirty="0">
                <a:ea typeface="微软雅黑" panose="020B0503020204020204" pitchFamily="34" charset="-122"/>
              </a:rPr>
              <a:t>。</a:t>
            </a:r>
            <a:endParaRPr lang="zh-CN" altLang="en-US" sz="2800" b="1" dirty="0">
              <a:ea typeface="微软雅黑" panose="020B0503020204020204" pitchFamily="34" charset="-122"/>
            </a:endParaRPr>
          </a:p>
          <a:p>
            <a:pPr eaLnBrk="1" hangingPunct="1">
              <a:lnSpc>
                <a:spcPct val="130000"/>
              </a:lnSpc>
            </a:pPr>
            <a:r>
              <a:rPr lang="zh-CN" altLang="en-US" sz="2800" dirty="0">
                <a:ea typeface="微软雅黑 Light" panose="020B0502040204020203" pitchFamily="34" charset="-122"/>
              </a:rPr>
              <a:t>该函数获得与调用线程</a:t>
            </a:r>
            <a:r>
              <a:rPr lang="zh-CN" altLang="en-US" sz="2800">
                <a:ea typeface="微软雅黑 Light" panose="020B0502040204020203" pitchFamily="34" charset="-122"/>
              </a:rPr>
              <a:t>相关</a:t>
            </a:r>
            <a:r>
              <a:rPr lang="zh-CN" altLang="en-US" sz="2800" smtClean="0">
                <a:ea typeface="微软雅黑 Light" panose="020B0502040204020203" pitchFamily="34" charset="-122"/>
              </a:rPr>
              <a:t>的关键字所</a:t>
            </a:r>
            <a:r>
              <a:rPr lang="zh-CN" altLang="en-US" sz="2800" dirty="0">
                <a:ea typeface="微软雅黑 Light" panose="020B0502040204020203" pitchFamily="34" charset="-122"/>
              </a:rPr>
              <a:t>绑定的</a:t>
            </a:r>
            <a:r>
              <a:rPr lang="zh-CN" altLang="en-US" sz="2800">
                <a:ea typeface="微软雅黑 Light" panose="020B0502040204020203" pitchFamily="34" charset="-122"/>
              </a:rPr>
              <a:t>值</a:t>
            </a:r>
            <a:r>
              <a:rPr lang="zh-CN" altLang="en-US" sz="2800" smtClean="0">
                <a:ea typeface="微软雅黑 Light" panose="020B0502040204020203" pitchFamily="34" charset="-122"/>
              </a:rPr>
              <a:t>。</a:t>
            </a:r>
            <a:endParaRPr lang="en-US" altLang="zh-CN" sz="2800" smtClean="0">
              <a:ea typeface="微软雅黑 Light" panose="020B0502040204020203" pitchFamily="34" charset="-122"/>
            </a:endParaRPr>
          </a:p>
          <a:p>
            <a:pPr eaLnBrk="1" hangingPunct="1">
              <a:lnSpc>
                <a:spcPct val="130000"/>
              </a:lnSpc>
            </a:pPr>
            <a:r>
              <a:rPr lang="zh-CN" altLang="en-US" sz="2800" smtClean="0">
                <a:ea typeface="微软雅黑 Light" panose="020B0502040204020203" pitchFamily="34" charset="-122"/>
              </a:rPr>
              <a:t>即函数通过</a:t>
            </a:r>
            <a:r>
              <a:rPr lang="zh-CN" altLang="en-US" sz="2800">
                <a:ea typeface="微软雅黑 Light" panose="020B0502040204020203" pitchFamily="34" charset="-122"/>
              </a:rPr>
              <a:t>一个全局的键（</a:t>
            </a:r>
            <a:r>
              <a:rPr lang="en-US" altLang="zh-CN" sz="2800">
                <a:ea typeface="微软雅黑 Light" panose="020B0502040204020203" pitchFamily="34" charset="-122"/>
              </a:rPr>
              <a:t>Key</a:t>
            </a:r>
            <a:r>
              <a:rPr lang="zh-CN" altLang="en-US" sz="2800">
                <a:ea typeface="微软雅黑 Light" panose="020B0502040204020203" pitchFamily="34" charset="-122"/>
              </a:rPr>
              <a:t>）来访问当前线程的私有数据。每个线程可以通过相同的键访问自己独立的数据副本，而不会干扰其他线程</a:t>
            </a:r>
            <a:r>
              <a:rPr lang="zh-CN" altLang="en-US" sz="2800">
                <a:ea typeface="微软雅黑 Light" panose="020B0502040204020203" pitchFamily="34" charset="-122"/>
              </a:rPr>
              <a:t>的</a:t>
            </a:r>
            <a:r>
              <a:rPr lang="zh-CN" altLang="en-US" sz="2800" smtClean="0">
                <a:ea typeface="微软雅黑 Light" panose="020B0502040204020203" pitchFamily="34" charset="-122"/>
              </a:rPr>
              <a:t>数据。</a:t>
            </a:r>
            <a:endParaRPr lang="zh-CN" altLang="en-US" sz="2800" dirty="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p:cNvSpPr>
          <p:nvPr>
            <p:ph type="title"/>
          </p:nvPr>
        </p:nvSpPr>
        <p:spPr>
          <a:xfrm>
            <a:off x="1511300" y="214313"/>
            <a:ext cx="6805613" cy="1462087"/>
          </a:xfrm>
        </p:spPr>
        <p:txBody>
          <a:bodyPr vert="horz" wrap="square" lIns="91440" tIns="45720" rIns="91440" bIns="45720" anchor="b" anchorCtr="0"/>
          <a:lstStyle/>
          <a:p>
            <a:pPr eaLnBrk="1" hangingPunct="1"/>
            <a:r>
              <a:rPr lang="en-US" altLang="zh-CN" dirty="0"/>
              <a:t>Pthread_key_delete</a:t>
            </a:r>
            <a:r>
              <a:rPr lang="zh-CN" altLang="en-US" dirty="0"/>
              <a:t>函数</a:t>
            </a:r>
            <a:endParaRPr lang="zh-CN" altLang="en-US" dirty="0"/>
          </a:p>
        </p:txBody>
      </p:sp>
      <p:sp>
        <p:nvSpPr>
          <p:cNvPr id="143363" name="Rectangle 3"/>
          <p:cNvSpPr>
            <a:spLocks noGrp="1"/>
          </p:cNvSpPr>
          <p:nvPr>
            <p:ph idx="1"/>
          </p:nvPr>
        </p:nvSpPr>
        <p:spPr>
          <a:xfrm>
            <a:off x="971550" y="1989138"/>
            <a:ext cx="7772400" cy="4114800"/>
          </a:xfrm>
        </p:spPr>
        <p:txBody>
          <a:bodyPr vert="horz" wrap="square" lIns="91440" tIns="45720" rIns="91440" bIns="45720" anchor="t" anchorCtr="0"/>
          <a:lstStyle/>
          <a:p>
            <a:pPr eaLnBrk="1" hangingPunct="1">
              <a:buNone/>
            </a:pPr>
            <a:r>
              <a:rPr lang="en-US" altLang="zh-CN" sz="2800" b="1" dirty="0"/>
              <a:t>int pthread_key_delete(pthread_key_t key);</a:t>
            </a:r>
            <a:endParaRPr lang="en-US" altLang="zh-CN" sz="2800" b="1" dirty="0"/>
          </a:p>
          <a:p>
            <a:pPr eaLnBrk="1" hangingPunct="1">
              <a:buNone/>
            </a:pPr>
            <a:r>
              <a:rPr lang="en-US" altLang="zh-CN" sz="2800" b="1" dirty="0"/>
              <a:t>		</a:t>
            </a:r>
            <a:r>
              <a:rPr lang="zh-CN" altLang="en-US" sz="2800" b="1" dirty="0">
                <a:ea typeface="微软雅黑" panose="020B0503020204020204" pitchFamily="34" charset="-122"/>
              </a:rPr>
              <a:t>返回值：成功为</a:t>
            </a:r>
            <a:r>
              <a:rPr lang="en-US" altLang="zh-CN" sz="2800" b="1" dirty="0">
                <a:ea typeface="微软雅黑" panose="020B0503020204020204" pitchFamily="34" charset="-122"/>
              </a:rPr>
              <a:t>0</a:t>
            </a:r>
            <a:r>
              <a:rPr lang="zh-CN" altLang="en-US" sz="2800" b="1" dirty="0">
                <a:ea typeface="微软雅黑" panose="020B0503020204020204" pitchFamily="34" charset="-122"/>
              </a:rPr>
              <a:t>，否则为非</a:t>
            </a:r>
            <a:r>
              <a:rPr lang="en-US" altLang="zh-CN" sz="2800" b="1" dirty="0">
                <a:ea typeface="微软雅黑" panose="020B0503020204020204" pitchFamily="34" charset="-122"/>
              </a:rPr>
              <a:t>0</a:t>
            </a:r>
            <a:r>
              <a:rPr lang="zh-CN" altLang="en-US" sz="2800" b="1" dirty="0">
                <a:ea typeface="微软雅黑" panose="020B0503020204020204" pitchFamily="34" charset="-122"/>
              </a:rPr>
              <a:t>；</a:t>
            </a:r>
            <a:endParaRPr lang="zh-CN" altLang="en-US" sz="2800" b="1" dirty="0">
              <a:ea typeface="微软雅黑" panose="020B0503020204020204" pitchFamily="34" charset="-122"/>
            </a:endParaRPr>
          </a:p>
          <a:p>
            <a:pPr eaLnBrk="1" hangingPunct="1">
              <a:buNone/>
            </a:pPr>
            <a:endParaRPr lang="zh-CN" altLang="en-US" sz="2800" b="1" dirty="0"/>
          </a:p>
          <a:p>
            <a:pPr eaLnBrk="1" hangingPunct="1">
              <a:lnSpc>
                <a:spcPct val="130000"/>
              </a:lnSpc>
            </a:pPr>
            <a:r>
              <a:rPr lang="zh-CN" altLang="en-US" sz="2800" dirty="0">
                <a:ea typeface="微软雅黑 Light" panose="020B0502040204020203" pitchFamily="34" charset="-122"/>
              </a:rPr>
              <a:t>该函数删除进程内的</a:t>
            </a:r>
            <a:r>
              <a:rPr lang="en-US" altLang="zh-CN" sz="2800" dirty="0">
                <a:ea typeface="微软雅黑 Light" panose="020B0502040204020203" pitchFamily="34" charset="-122"/>
              </a:rPr>
              <a:t>TSD</a:t>
            </a:r>
            <a:r>
              <a:rPr lang="zh-CN" altLang="en-US" sz="2800" dirty="0">
                <a:ea typeface="微软雅黑 Light" panose="020B0502040204020203" pitchFamily="34" charset="-122"/>
              </a:rPr>
              <a:t>表示的关键字。该函数既不检查</a:t>
            </a:r>
            <a:r>
              <a:rPr lang="en-US" altLang="zh-CN" sz="2800" dirty="0">
                <a:ea typeface="微软雅黑 Light" panose="020B0502040204020203" pitchFamily="34" charset="-122"/>
              </a:rPr>
              <a:t>TSD</a:t>
            </a:r>
            <a:r>
              <a:rPr lang="zh-CN" altLang="en-US" sz="2800" dirty="0">
                <a:ea typeface="微软雅黑 Light" panose="020B0502040204020203" pitchFamily="34" charset="-122"/>
              </a:rPr>
              <a:t>是否有绑定值，也不调用该关键字的析构函数。</a:t>
            </a:r>
            <a:endParaRPr lang="zh-CN" altLang="en-US" sz="2800" dirty="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a:xfrm>
            <a:off x="989013" y="116632"/>
            <a:ext cx="7793037" cy="1462087"/>
          </a:xfrm>
        </p:spPr>
        <p:txBody>
          <a:bodyPr vert="horz" wrap="square" lIns="91440" tIns="45720" rIns="91440" bIns="45720" anchor="b" anchorCtr="0"/>
          <a:lstStyle/>
          <a:p>
            <a:pPr algn="ctr"/>
            <a:r>
              <a:rPr lang="en-US" altLang="zh-CN" dirty="0"/>
              <a:t>TSD</a:t>
            </a:r>
            <a:r>
              <a:rPr lang="zh-CN" altLang="en-US" dirty="0"/>
              <a:t>使用流程</a:t>
            </a:r>
            <a:endParaRPr lang="zh-CN" altLang="en-US" dirty="0"/>
          </a:p>
        </p:txBody>
      </p:sp>
      <p:sp>
        <p:nvSpPr>
          <p:cNvPr id="3" name="内容占位符 2"/>
          <p:cNvSpPr>
            <a:spLocks noGrp="1"/>
          </p:cNvSpPr>
          <p:nvPr>
            <p:ph idx="1"/>
          </p:nvPr>
        </p:nvSpPr>
        <p:spPr>
          <a:xfrm>
            <a:off x="827088" y="2017713"/>
            <a:ext cx="8116888" cy="4651375"/>
          </a:xfrm>
        </p:spPr>
        <p:txBody>
          <a:bodyPr vert="horz" wrap="square" lIns="91440" tIns="45720" rIns="91440" bIns="45720" numCol="1" anchor="t" anchorCtr="0" compatLnSpc="1"/>
          <a:lstStyle/>
          <a:p>
            <a:pPr marL="514350" marR="0" lvl="0" indent="-514350" algn="l" defTabSz="914400" rtl="0" eaLnBrk="0" fontAlgn="base" latinLnBrk="0" hangingPunct="0">
              <a:lnSpc>
                <a:spcPct val="130000"/>
              </a:lnSpc>
              <a:spcBef>
                <a:spcPct val="20000"/>
              </a:spcBef>
              <a:spcAft>
                <a:spcPct val="0"/>
              </a:spcAft>
              <a:buClr>
                <a:schemeClr val="folHlink"/>
              </a:buClr>
              <a:buSzPct val="80000"/>
              <a:buFont typeface="+mj-lt"/>
              <a:buAutoNum type="arabicPeriod"/>
              <a:defRPr/>
            </a:pP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启动进程，创建多个线程。</a:t>
            </a:r>
            <a:endPar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endParaRPr>
          </a:p>
          <a:p>
            <a:pPr marL="514350" marR="0" lvl="0" indent="-514350" algn="l" defTabSz="914400" rtl="0" eaLnBrk="0" fontAlgn="base" latinLnBrk="0" hangingPunct="0">
              <a:lnSpc>
                <a:spcPct val="130000"/>
              </a:lnSpc>
              <a:spcBef>
                <a:spcPct val="20000"/>
              </a:spcBef>
              <a:spcAft>
                <a:spcPct val="0"/>
              </a:spcAft>
              <a:buClr>
                <a:schemeClr val="folHlink"/>
              </a:buClr>
              <a:buSzPct val="80000"/>
              <a:buFont typeface="+mj-lt"/>
              <a:buAutoNum type="arabicPeriod"/>
              <a:defRPr/>
            </a:pP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其中一个线程（例如线程</a:t>
            </a:r>
            <a:r>
              <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0</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）调用首次调用</a:t>
            </a:r>
            <a:r>
              <a:rPr kumimoji="0" lang="en-US" altLang="zh-CN" sz="2200" b="0"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savedata</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，该函数转而调用</a:t>
            </a:r>
            <a:r>
              <a:rPr kumimoji="0" lang="en-US" altLang="zh-CN" sz="2200" b="1"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pthread_key_create</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，系统在</a:t>
            </a:r>
            <a:r>
              <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key</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数组结构中找到第一个未使用的元素（假设</a:t>
            </a:r>
            <a:r>
              <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1</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），将其索引</a:t>
            </a:r>
            <a:r>
              <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(1)</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返回给调用者。</a:t>
            </a:r>
            <a:r>
              <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 </a:t>
            </a:r>
            <a:r>
              <a:rPr kumimoji="0" lang="en-US" altLang="zh-CN" sz="2200" b="1"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pthread_once</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保证</a:t>
            </a:r>
            <a:r>
              <a:rPr kumimoji="0" lang="en-US" altLang="zh-CN" sz="2200" b="1"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pthread_key_create </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只被第一个调用</a:t>
            </a:r>
            <a:r>
              <a:rPr kumimoji="0" lang="en-US" altLang="zh-CN" sz="2200" b="0"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savedata</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函数的线程所调用。</a:t>
            </a:r>
            <a:endPar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endParaRPr>
          </a:p>
          <a:p>
            <a:pPr marL="514350" marR="0" lvl="0" indent="-514350" algn="l" defTabSz="914400" rtl="0" eaLnBrk="0" fontAlgn="base" latinLnBrk="0" hangingPunct="0">
              <a:lnSpc>
                <a:spcPct val="130000"/>
              </a:lnSpc>
              <a:spcBef>
                <a:spcPct val="20000"/>
              </a:spcBef>
              <a:spcAft>
                <a:spcPct val="0"/>
              </a:spcAft>
              <a:buClr>
                <a:schemeClr val="folHlink"/>
              </a:buClr>
              <a:buSzPct val="80000"/>
              <a:buFont typeface="+mj-lt"/>
              <a:buAutoNum type="arabicPeriod"/>
              <a:defRPr/>
            </a:pPr>
            <a:r>
              <a:rPr kumimoji="0" lang="en-US" altLang="zh-CN" sz="2200" b="0"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savedata</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调用</a:t>
            </a:r>
            <a:r>
              <a:rPr kumimoji="0" lang="en-US" altLang="zh-CN" sz="2200" b="1"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pthread_getspecific </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获得本线程</a:t>
            </a:r>
            <a:r>
              <a:rPr kumimoji="0" lang="en-US" altLang="zh-CN" sz="2200" b="1"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pkey[1]</a:t>
            </a:r>
            <a:r>
              <a:rPr kumimoji="0" lang="zh-CN" altLang="en-US" sz="2200" b="0" i="0" u="none" strike="noStrike" kern="0" cap="none" spc="0" normalizeH="0" baseline="0" noProof="0" smtClean="0">
                <a:ln>
                  <a:noFill/>
                </a:ln>
                <a:solidFill>
                  <a:schemeClr val="tx1"/>
                </a:solidFill>
                <a:effectLst/>
                <a:uLnTx/>
                <a:uFillTx/>
                <a:latin typeface="+mn-lt"/>
                <a:ea typeface="微软雅黑 Light" panose="020B0502040204020203" pitchFamily="34" charset="-122"/>
                <a:cs typeface="+mn-cs"/>
              </a:rPr>
              <a:t>值（是一个指针），</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并调用</a:t>
            </a:r>
            <a:r>
              <a:rPr kumimoji="0" lang="en-US" altLang="zh-CN" sz="2200" b="0"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malloc</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分配内存，此后调用</a:t>
            </a:r>
            <a:r>
              <a:rPr kumimoji="0" lang="en-US" altLang="zh-CN" sz="2200" b="1" i="1"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pthread_setspecific </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把对应所创建的线程特定数据指针（</a:t>
            </a:r>
            <a:r>
              <a:rPr kumimoji="0" lang="en-US" altLang="zh-CN" sz="2200" b="1"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 pkey[1] </a:t>
            </a:r>
            <a:r>
              <a:rPr kumimoji="0" lang="zh-CN" altLang="en-US"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rPr>
              <a:t>）指向它刚刚分配的内存区。</a:t>
            </a:r>
            <a:endParaRPr kumimoji="0" lang="en-US" altLang="zh-CN" sz="2200" b="0" i="0" u="none" strike="noStrike" kern="0" cap="none" spc="0" normalizeH="0" baseline="0" noProof="0">
              <a:ln>
                <a:noFill/>
              </a:ln>
              <a:solidFill>
                <a:schemeClr val="tx1"/>
              </a:solidFill>
              <a:effectLst/>
              <a:uLnTx/>
              <a:uFillTx/>
              <a:latin typeface="+mn-lt"/>
              <a:ea typeface="微软雅黑 Light" panose="020B0502040204020203" pitchFamily="34" charset="-122"/>
              <a:cs typeface="+mn-cs"/>
            </a:endParaRPr>
          </a:p>
          <a:p>
            <a:pPr marL="0" marR="0" lvl="0" indent="0" algn="l" defTabSz="914400" rtl="0" eaLnBrk="0" fontAlgn="base" latinLnBrk="0" hangingPunct="0">
              <a:lnSpc>
                <a:spcPct val="130000"/>
              </a:lnSpc>
              <a:spcBef>
                <a:spcPct val="20000"/>
              </a:spcBef>
              <a:spcAft>
                <a:spcPct val="0"/>
              </a:spcAft>
              <a:buClr>
                <a:schemeClr val="folHlink"/>
              </a:buClr>
              <a:buSzPct val="80000"/>
              <a:buFont typeface="Wingdings" panose="05000000000000000000" pitchFamily="2" charset="2"/>
              <a:buNone/>
              <a:defRPr/>
            </a:pPr>
            <a:endParaRPr kumimoji="0" lang="zh-CN" altLang="en-US" sz="2200" b="0"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vert="horz" wrap="square" lIns="91440" tIns="45720" rIns="91440" bIns="45720" anchor="b" anchorCtr="0"/>
          <a:lstStyle/>
          <a:p>
            <a:pPr algn="ctr"/>
            <a:r>
              <a:rPr lang="en-US" altLang="zh-CN" dirty="0"/>
              <a:t>TSD</a:t>
            </a:r>
            <a:r>
              <a:rPr lang="zh-CN" altLang="en-US" dirty="0"/>
              <a:t>使用流程</a:t>
            </a:r>
            <a:endParaRPr lang="zh-CN" altLang="en-US" dirty="0"/>
          </a:p>
        </p:txBody>
      </p:sp>
      <p:pic>
        <p:nvPicPr>
          <p:cNvPr id="150531" name="内容占位符 2"/>
          <p:cNvPicPr>
            <a:picLocks noGrp="1" noChangeAspect="1"/>
          </p:cNvPicPr>
          <p:nvPr>
            <p:ph idx="1"/>
          </p:nvPr>
        </p:nvPicPr>
        <p:blipFill>
          <a:blip r:embed="rId1"/>
          <a:srcRect/>
          <a:stretch>
            <a:fillRect/>
          </a:stretch>
        </p:blipFill>
        <p:spPr>
          <a:xfrm>
            <a:off x="900113" y="2017713"/>
            <a:ext cx="7780337" cy="4435475"/>
          </a:xfr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p:txBody>
          <a:bodyPr vert="horz" wrap="square" lIns="91440" tIns="45720" rIns="91440" bIns="45720" anchor="b" anchorCtr="0"/>
          <a:lstStyle/>
          <a:p>
            <a:pPr algn="ctr"/>
            <a:r>
              <a:rPr lang="en-US" altLang="zh-CN" dirty="0"/>
              <a:t>TSD</a:t>
            </a:r>
            <a:r>
              <a:rPr lang="zh-CN" altLang="en-US" dirty="0"/>
              <a:t>使用流程</a:t>
            </a:r>
            <a:endParaRPr lang="zh-CN" altLang="en-US" dirty="0"/>
          </a:p>
        </p:txBody>
      </p:sp>
      <p:pic>
        <p:nvPicPr>
          <p:cNvPr id="151555" name="内容占位符 6"/>
          <p:cNvPicPr>
            <a:picLocks noGrp="1" noChangeAspect="1"/>
          </p:cNvPicPr>
          <p:nvPr>
            <p:ph idx="1"/>
          </p:nvPr>
        </p:nvPicPr>
        <p:blipFill>
          <a:blip r:embed="rId1"/>
          <a:srcRect/>
          <a:stretch>
            <a:fillRect/>
          </a:stretch>
        </p:blipFill>
        <p:spPr>
          <a:xfrm>
            <a:off x="539750" y="2133600"/>
            <a:ext cx="8404225" cy="4362450"/>
          </a:xfr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p:txBody>
          <a:bodyPr vert="horz" wrap="square" lIns="91440" tIns="45720" rIns="91440" bIns="45720" anchor="b" anchorCtr="0"/>
          <a:lstStyle/>
          <a:p>
            <a:pPr algn="ctr"/>
            <a:r>
              <a:rPr lang="en-US" altLang="zh-CN" dirty="0"/>
              <a:t>TSD</a:t>
            </a:r>
            <a:r>
              <a:rPr lang="zh-CN" altLang="en-US" dirty="0"/>
              <a:t>使用流程</a:t>
            </a:r>
            <a:endParaRPr lang="zh-CN" altLang="en-US" dirty="0"/>
          </a:p>
        </p:txBody>
      </p:sp>
      <p:sp>
        <p:nvSpPr>
          <p:cNvPr id="152579" name="内容占位符 2"/>
          <p:cNvSpPr>
            <a:spLocks noGrp="1"/>
          </p:cNvSpPr>
          <p:nvPr>
            <p:ph idx="1"/>
          </p:nvPr>
        </p:nvSpPr>
        <p:spPr>
          <a:xfrm>
            <a:off x="827088" y="2133600"/>
            <a:ext cx="7772400" cy="4319588"/>
          </a:xfrm>
        </p:spPr>
        <p:txBody>
          <a:bodyPr vert="horz" wrap="square" lIns="91440" tIns="45720" rIns="91440" bIns="45720" anchor="t" anchorCtr="0"/>
          <a:lstStyle/>
          <a:p>
            <a:pPr marL="457200" indent="-457200">
              <a:lnSpc>
                <a:spcPct val="130000"/>
              </a:lnSpc>
              <a:buSzPct val="80000"/>
              <a:buFont typeface="+mj-lt"/>
              <a:buAutoNum type="arabicPeriod" startAt="4"/>
            </a:pPr>
            <a:r>
              <a:rPr lang="zh-CN" altLang="en-US" sz="2200" smtClean="0">
                <a:ea typeface="微软雅黑 Light" panose="020B0502040204020203" pitchFamily="34" charset="-122"/>
              </a:rPr>
              <a:t>另一</a:t>
            </a:r>
            <a:r>
              <a:rPr lang="zh-CN" altLang="en-US" sz="2200" dirty="0">
                <a:ea typeface="微软雅黑 Light" panose="020B0502040204020203" pitchFamily="34" charset="-122"/>
              </a:rPr>
              <a:t>个线程（例如线程</a:t>
            </a:r>
            <a:r>
              <a:rPr lang="en-US" altLang="zh-CN" sz="2200" dirty="0">
                <a:ea typeface="微软雅黑 Light" panose="020B0502040204020203" pitchFamily="34" charset="-122"/>
              </a:rPr>
              <a:t>n</a:t>
            </a:r>
            <a:r>
              <a:rPr lang="zh-CN" altLang="en-US" sz="2200" dirty="0">
                <a:ea typeface="微软雅黑 Light" panose="020B0502040204020203" pitchFamily="34" charset="-122"/>
              </a:rPr>
              <a:t>）调用</a:t>
            </a:r>
            <a:r>
              <a:rPr lang="en-US" altLang="zh-CN" sz="2200" i="1" dirty="0">
                <a:ea typeface="微软雅黑 Light" panose="020B0502040204020203" pitchFamily="34" charset="-122"/>
              </a:rPr>
              <a:t>savedata</a:t>
            </a:r>
            <a:r>
              <a:rPr lang="en-US" altLang="zh-CN" sz="2200" dirty="0">
                <a:ea typeface="微软雅黑 Light" panose="020B0502040204020203" pitchFamily="34" charset="-122"/>
              </a:rPr>
              <a:t> </a:t>
            </a:r>
            <a:r>
              <a:rPr lang="zh-CN" altLang="en-US" sz="2200" dirty="0">
                <a:ea typeface="微软雅黑 Light" panose="020B0502040204020203" pitchFamily="34" charset="-122"/>
              </a:rPr>
              <a:t>，此时线程</a:t>
            </a:r>
            <a:r>
              <a:rPr lang="en-US" altLang="zh-CN" sz="2200" dirty="0">
                <a:ea typeface="微软雅黑 Light" panose="020B0502040204020203" pitchFamily="34" charset="-122"/>
              </a:rPr>
              <a:t>0</a:t>
            </a:r>
            <a:r>
              <a:rPr lang="zh-CN" altLang="en-US" sz="2200" dirty="0">
                <a:ea typeface="微软雅黑 Light" panose="020B0502040204020203" pitchFamily="34" charset="-122"/>
              </a:rPr>
              <a:t>也许正在</a:t>
            </a:r>
            <a:r>
              <a:rPr lang="en-US" altLang="zh-CN" sz="2200" i="1" dirty="0">
                <a:ea typeface="微软雅黑 Light" panose="020B0502040204020203" pitchFamily="34" charset="-122"/>
              </a:rPr>
              <a:t>savedata </a:t>
            </a:r>
            <a:r>
              <a:rPr lang="zh-CN" altLang="en-US" sz="2200" dirty="0">
                <a:ea typeface="微软雅黑 Light" panose="020B0502040204020203" pitchFamily="34" charset="-122"/>
              </a:rPr>
              <a:t>内执行。 线程</a:t>
            </a:r>
            <a:r>
              <a:rPr lang="en-US" altLang="zh-CN" sz="2200" dirty="0">
                <a:ea typeface="微软雅黑 Light" panose="020B0502040204020203" pitchFamily="34" charset="-122"/>
              </a:rPr>
              <a:t>n</a:t>
            </a:r>
            <a:r>
              <a:rPr lang="zh-CN" altLang="en-US" sz="2200" dirty="0">
                <a:ea typeface="微软雅黑 Light" panose="020B0502040204020203" pitchFamily="34" charset="-122"/>
              </a:rPr>
              <a:t>调用</a:t>
            </a:r>
            <a:r>
              <a:rPr lang="en-US" altLang="zh-CN" sz="2200" i="1" dirty="0">
                <a:ea typeface="微软雅黑 Light" panose="020B0502040204020203" pitchFamily="34" charset="-122"/>
              </a:rPr>
              <a:t>savedata</a:t>
            </a:r>
            <a:r>
              <a:rPr lang="en-US" altLang="zh-CN" sz="2200" dirty="0">
                <a:ea typeface="微软雅黑 Light" panose="020B0502040204020203" pitchFamily="34" charset="-122"/>
              </a:rPr>
              <a:t> </a:t>
            </a:r>
            <a:r>
              <a:rPr lang="zh-CN" altLang="en-US" sz="2200" dirty="0">
                <a:ea typeface="微软雅黑 Light" panose="020B0502040204020203" pitchFamily="34" charset="-122"/>
              </a:rPr>
              <a:t>，而</a:t>
            </a:r>
            <a:r>
              <a:rPr lang="en-US" altLang="zh-CN" sz="2200" i="1" dirty="0">
                <a:ea typeface="微软雅黑 Light" panose="020B0502040204020203" pitchFamily="34" charset="-122"/>
              </a:rPr>
              <a:t>savedata</a:t>
            </a:r>
            <a:r>
              <a:rPr lang="zh-CN" altLang="en-US" sz="2200" dirty="0">
                <a:ea typeface="微软雅黑 Light" panose="020B0502040204020203" pitchFamily="34" charset="-122"/>
              </a:rPr>
              <a:t>调用</a:t>
            </a:r>
            <a:r>
              <a:rPr lang="en-US" altLang="zh-CN" sz="2200" b="1" i="1" dirty="0">
                <a:ea typeface="微软雅黑 Light" panose="020B0502040204020203" pitchFamily="34" charset="-122"/>
              </a:rPr>
              <a:t>pthread_once </a:t>
            </a:r>
            <a:r>
              <a:rPr lang="zh-CN" altLang="en-US" sz="2200" dirty="0">
                <a:ea typeface="微软雅黑 Light" panose="020B0502040204020203" pitchFamily="34" charset="-122"/>
              </a:rPr>
              <a:t>试图初始化它的线程特定数据元素所使用的键，但</a:t>
            </a:r>
            <a:r>
              <a:rPr lang="en-US" altLang="zh-CN" sz="2200" b="1" i="1" dirty="0">
                <a:ea typeface="微软雅黑 Light" panose="020B0502040204020203" pitchFamily="34" charset="-122"/>
              </a:rPr>
              <a:t>pthread_once </a:t>
            </a:r>
            <a:r>
              <a:rPr lang="zh-CN" altLang="en-US" sz="2200" dirty="0">
                <a:ea typeface="微软雅黑 Light" panose="020B0502040204020203" pitchFamily="34" charset="-122"/>
              </a:rPr>
              <a:t>已经被线程</a:t>
            </a:r>
            <a:r>
              <a:rPr lang="en-US" altLang="zh-CN" sz="2200" dirty="0">
                <a:ea typeface="微软雅黑 Light" panose="020B0502040204020203" pitchFamily="34" charset="-122"/>
              </a:rPr>
              <a:t>0</a:t>
            </a:r>
            <a:r>
              <a:rPr lang="zh-CN" altLang="en-US" sz="2200" dirty="0">
                <a:ea typeface="微软雅黑 Light" panose="020B0502040204020203" pitchFamily="34" charset="-122"/>
              </a:rPr>
              <a:t>所调用过来，它就不再被调用。</a:t>
            </a:r>
            <a:endParaRPr lang="en-US" altLang="zh-CN" sz="2200" dirty="0">
              <a:ea typeface="微软雅黑 Light" panose="020B0502040204020203" pitchFamily="34" charset="-122"/>
            </a:endParaRPr>
          </a:p>
          <a:p>
            <a:pPr marL="514350" indent="-514350">
              <a:lnSpc>
                <a:spcPct val="130000"/>
              </a:lnSpc>
              <a:buSzPct val="80000"/>
              <a:buFont typeface="Tahoma" panose="020B0604030504040204" pitchFamily="34" charset="0"/>
              <a:buAutoNum type="arabicPeriod" startAt="4"/>
            </a:pPr>
            <a:r>
              <a:rPr lang="zh-CN" altLang="en-US" sz="2200" dirty="0">
                <a:ea typeface="微软雅黑 Light" panose="020B0502040204020203" pitchFamily="34" charset="-122"/>
              </a:rPr>
              <a:t>线程</a:t>
            </a:r>
            <a:r>
              <a:rPr lang="en-US" altLang="zh-CN" sz="2200" dirty="0">
                <a:ea typeface="微软雅黑 Light" panose="020B0502040204020203" pitchFamily="34" charset="-122"/>
              </a:rPr>
              <a:t>n</a:t>
            </a:r>
            <a:r>
              <a:rPr lang="zh-CN" altLang="en-US" sz="2200" dirty="0">
                <a:ea typeface="微软雅黑 Light" panose="020B0502040204020203" pitchFamily="34" charset="-122"/>
              </a:rPr>
              <a:t>的</a:t>
            </a:r>
            <a:r>
              <a:rPr lang="en-US" altLang="zh-CN" sz="2200" i="1" dirty="0">
                <a:ea typeface="微软雅黑 Light" panose="020B0502040204020203" pitchFamily="34" charset="-122"/>
              </a:rPr>
              <a:t>savedata </a:t>
            </a:r>
            <a:r>
              <a:rPr lang="zh-CN" altLang="en-US" sz="2200" dirty="0">
                <a:ea typeface="微软雅黑 Light" panose="020B0502040204020203" pitchFamily="34" charset="-122"/>
              </a:rPr>
              <a:t>调用</a:t>
            </a:r>
            <a:r>
              <a:rPr lang="en-US" altLang="zh-CN" sz="2200" b="1" i="1" dirty="0">
                <a:ea typeface="微软雅黑 Light" panose="020B0502040204020203" pitchFamily="34" charset="-122"/>
              </a:rPr>
              <a:t>pthread_getspecific </a:t>
            </a:r>
            <a:r>
              <a:rPr lang="zh-CN" altLang="en-US" sz="2200" dirty="0">
                <a:ea typeface="微软雅黑 Light" panose="020B0502040204020203" pitchFamily="34" charset="-122"/>
              </a:rPr>
              <a:t>获得本线程</a:t>
            </a:r>
            <a:r>
              <a:rPr lang="en-US" altLang="zh-CN" sz="2200" b="1" dirty="0">
                <a:ea typeface="微软雅黑 Light" panose="020B0502040204020203" pitchFamily="34" charset="-122"/>
              </a:rPr>
              <a:t>pkey[1]</a:t>
            </a:r>
            <a:r>
              <a:rPr lang="zh-CN" altLang="en-US" sz="2200" dirty="0">
                <a:ea typeface="微软雅黑 Light" panose="020B0502040204020203" pitchFamily="34" charset="-122"/>
              </a:rPr>
              <a:t>值，同样分配内存，与第</a:t>
            </a:r>
            <a:r>
              <a:rPr lang="en-US" altLang="zh-CN" sz="2200" dirty="0">
                <a:ea typeface="微软雅黑 Light" panose="020B0502040204020203" pitchFamily="34" charset="-122"/>
              </a:rPr>
              <a:t>3</a:t>
            </a:r>
            <a:r>
              <a:rPr lang="zh-CN" altLang="en-US" sz="2200" dirty="0">
                <a:ea typeface="微软雅黑 Light" panose="020B0502040204020203" pitchFamily="34" charset="-122"/>
              </a:rPr>
              <a:t>步类似。</a:t>
            </a:r>
            <a:endParaRPr lang="en-US" altLang="zh-CN" sz="2200" dirty="0">
              <a:ea typeface="微软雅黑 Light" panose="020B0502040204020203" pitchFamily="34" charset="-122"/>
            </a:endParaRPr>
          </a:p>
          <a:p>
            <a:pPr marL="514350" indent="-514350">
              <a:lnSpc>
                <a:spcPct val="130000"/>
              </a:lnSpc>
              <a:buSzPct val="80000"/>
              <a:buFont typeface="Tahoma" panose="020B0604030504040204" pitchFamily="34" charset="0"/>
              <a:buAutoNum type="arabicPeriod" startAt="4"/>
            </a:pPr>
            <a:r>
              <a:rPr lang="zh-CN" altLang="en-US" sz="2200" dirty="0">
                <a:ea typeface="微软雅黑 Light" panose="020B0502040204020203" pitchFamily="34" charset="-122"/>
              </a:rPr>
              <a:t>线程</a:t>
            </a:r>
            <a:r>
              <a:rPr lang="en-US" altLang="zh-CN" sz="2200" dirty="0">
                <a:ea typeface="微软雅黑 Light" panose="020B0502040204020203" pitchFamily="34" charset="-122"/>
              </a:rPr>
              <a:t>n</a:t>
            </a:r>
            <a:r>
              <a:rPr lang="zh-CN" altLang="en-US" sz="2200" dirty="0">
                <a:ea typeface="微软雅黑 Light" panose="020B0502040204020203" pitchFamily="34" charset="-122"/>
              </a:rPr>
              <a:t>继续在</a:t>
            </a:r>
            <a:r>
              <a:rPr lang="en-US" altLang="zh-CN" sz="2200" i="1" dirty="0">
                <a:ea typeface="微软雅黑 Light" panose="020B0502040204020203" pitchFamily="34" charset="-122"/>
              </a:rPr>
              <a:t>savedata</a:t>
            </a:r>
            <a:r>
              <a:rPr lang="zh-CN" altLang="en-US" sz="2200" dirty="0">
                <a:ea typeface="微软雅黑 Light" panose="020B0502040204020203" pitchFamily="34" charset="-122"/>
              </a:rPr>
              <a:t>中运行，使用和修改它自己的线程特定数据。</a:t>
            </a:r>
            <a:endParaRPr lang="en-US" altLang="zh-CN" sz="2200" dirty="0">
              <a:ea typeface="微软雅黑 Light" panose="020B0502040204020203" pitchFamily="34" charset="-122"/>
            </a:endParaRPr>
          </a:p>
          <a:p>
            <a:pPr marL="514350" indent="-514350">
              <a:lnSpc>
                <a:spcPct val="130000"/>
              </a:lnSpc>
              <a:buSzPct val="80000"/>
              <a:buFont typeface="Tahoma" panose="020B0604030504040204" pitchFamily="34" charset="0"/>
              <a:buAutoNum type="arabicPeriod" startAt="4"/>
            </a:pPr>
            <a:endParaRPr lang="zh-CN" altLang="en-US" sz="2200" dirty="0">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p:cNvSpPr>
          <p:nvPr>
            <p:ph idx="1"/>
          </p:nvPr>
        </p:nvSpPr>
        <p:spPr>
          <a:xfrm>
            <a:off x="827088" y="115888"/>
            <a:ext cx="7772400" cy="6480175"/>
          </a:xfrm>
          <a:solidFill>
            <a:schemeClr val="bg1">
              <a:alpha val="100000"/>
            </a:schemeClr>
          </a:solidFill>
        </p:spPr>
        <p:txBody>
          <a:bodyPr vert="horz" wrap="square" lIns="91440" tIns="45720" rIns="91440" bIns="45720" anchor="t" anchorCtr="0"/>
          <a:lstStyle/>
          <a:p>
            <a:pPr eaLnBrk="1" hangingPunct="1">
              <a:lnSpc>
                <a:spcPct val="80000"/>
              </a:lnSpc>
              <a:buNone/>
            </a:pPr>
            <a:r>
              <a:rPr lang="en-US" altLang="zh-CN" sz="2400" dirty="0"/>
              <a:t>int main(void)</a:t>
            </a:r>
            <a:endParaRPr lang="en-US" altLang="zh-CN" sz="2400" dirty="0"/>
          </a:p>
          <a:p>
            <a:pPr eaLnBrk="1" hangingPunct="1">
              <a:lnSpc>
                <a:spcPct val="80000"/>
              </a:lnSpc>
              <a:buNone/>
            </a:pPr>
            <a:r>
              <a:rPr lang="en-US" altLang="zh-CN" sz="2400" dirty="0"/>
              <a:t>{</a:t>
            </a:r>
            <a:endParaRPr lang="en-US" altLang="zh-CN" sz="2400" dirty="0"/>
          </a:p>
          <a:p>
            <a:pPr eaLnBrk="1" hangingPunct="1">
              <a:lnSpc>
                <a:spcPct val="80000"/>
              </a:lnSpc>
              <a:buNone/>
            </a:pPr>
            <a:r>
              <a:rPr lang="en-US" altLang="zh-CN" sz="2400" dirty="0"/>
              <a:t>    pid_t   pid;</a:t>
            </a:r>
            <a:endParaRPr lang="en-US" altLang="zh-CN" sz="2400" dirty="0"/>
          </a:p>
          <a:p>
            <a:pPr eaLnBrk="1" hangingPunct="1">
              <a:lnSpc>
                <a:spcPct val="80000"/>
              </a:lnSpc>
              <a:buNone/>
            </a:pPr>
            <a:r>
              <a:rPr lang="en-US" altLang="zh-CN" sz="2400" dirty="0"/>
              <a:t>    int status;</a:t>
            </a:r>
            <a:endParaRPr lang="en-US" altLang="zh-CN" sz="2400" dirty="0"/>
          </a:p>
          <a:p>
            <a:pPr eaLnBrk="1" hangingPunct="1">
              <a:lnSpc>
                <a:spcPct val="80000"/>
              </a:lnSpc>
              <a:buNone/>
            </a:pPr>
            <a:r>
              <a:rPr lang="en-US" altLang="zh-CN" sz="2400" dirty="0"/>
              <a:t>    if ((</a:t>
            </a:r>
            <a:r>
              <a:rPr lang="en-US" altLang="zh-CN" sz="2400" b="1" dirty="0">
                <a:solidFill>
                  <a:srgbClr val="FF0000"/>
                </a:solidFill>
              </a:rPr>
              <a:t>pid = fork()</a:t>
            </a:r>
            <a:r>
              <a:rPr lang="en-US" altLang="zh-CN" sz="2400" dirty="0"/>
              <a:t>) == 0){</a:t>
            </a:r>
            <a:endParaRPr lang="en-US" altLang="zh-CN" sz="2400" dirty="0"/>
          </a:p>
          <a:p>
            <a:pPr eaLnBrk="1" hangingPunct="1">
              <a:lnSpc>
                <a:spcPct val="80000"/>
              </a:lnSpc>
              <a:buNone/>
            </a:pPr>
            <a:r>
              <a:rPr lang="en-US" altLang="zh-CN" sz="2400" dirty="0"/>
              <a:t>        printf("child running.\n");</a:t>
            </a:r>
            <a:endParaRPr lang="en-US" altLang="zh-CN" sz="2400" dirty="0"/>
          </a:p>
          <a:p>
            <a:pPr eaLnBrk="1" hangingPunct="1">
              <a:lnSpc>
                <a:spcPct val="80000"/>
              </a:lnSpc>
              <a:buNone/>
            </a:pPr>
            <a:r>
              <a:rPr lang="en-US" altLang="zh-CN" sz="2400" dirty="0"/>
              <a:t>        printf("child sleeping.\n");</a:t>
            </a:r>
            <a:endParaRPr lang="en-US" altLang="zh-CN" sz="2400" dirty="0"/>
          </a:p>
          <a:p>
            <a:pPr eaLnBrk="1" hangingPunct="1">
              <a:lnSpc>
                <a:spcPct val="80000"/>
              </a:lnSpc>
              <a:buNone/>
            </a:pPr>
            <a:r>
              <a:rPr lang="en-US" altLang="zh-CN" sz="2400" dirty="0"/>
              <a:t>        printf("child dead.\n");</a:t>
            </a:r>
            <a:endParaRPr lang="en-US" altLang="zh-CN" sz="2400" dirty="0"/>
          </a:p>
          <a:p>
            <a:pPr eaLnBrk="1" hangingPunct="1">
              <a:lnSpc>
                <a:spcPct val="80000"/>
              </a:lnSpc>
              <a:buNone/>
            </a:pPr>
            <a:r>
              <a:rPr lang="en-US" altLang="zh-CN" sz="2400" dirty="0"/>
              <a:t>        exit(0);</a:t>
            </a:r>
            <a:endParaRPr lang="en-US" altLang="zh-CN" sz="2400" dirty="0"/>
          </a:p>
          <a:p>
            <a:pPr eaLnBrk="1" hangingPunct="1">
              <a:lnSpc>
                <a:spcPct val="80000"/>
              </a:lnSpc>
              <a:buNone/>
            </a:pPr>
            <a:r>
              <a:rPr lang="en-US" altLang="zh-CN" sz="2400" dirty="0"/>
              <a:t>    }else if ( pid &gt; 0){</a:t>
            </a:r>
            <a:endParaRPr lang="en-US" altLang="zh-CN" sz="2400" dirty="0"/>
          </a:p>
          <a:p>
            <a:pPr eaLnBrk="1" hangingPunct="1">
              <a:lnSpc>
                <a:spcPct val="80000"/>
              </a:lnSpc>
              <a:buNone/>
            </a:pPr>
            <a:r>
              <a:rPr lang="en-US" altLang="zh-CN" sz="2400" dirty="0"/>
              <a:t>        printf("parent running .\n");</a:t>
            </a:r>
            <a:endParaRPr lang="en-US" altLang="zh-CN" sz="2400" dirty="0"/>
          </a:p>
          <a:p>
            <a:pPr eaLnBrk="1" hangingPunct="1">
              <a:lnSpc>
                <a:spcPct val="80000"/>
              </a:lnSpc>
              <a:buNone/>
            </a:pPr>
            <a:r>
              <a:rPr lang="en-US" altLang="zh-CN" sz="2400" dirty="0"/>
              <a:t>	     printf("parent exit\n");</a:t>
            </a:r>
            <a:endParaRPr lang="en-US" altLang="zh-CN" sz="2400" dirty="0"/>
          </a:p>
          <a:p>
            <a:pPr eaLnBrk="1" hangingPunct="1">
              <a:lnSpc>
                <a:spcPct val="80000"/>
              </a:lnSpc>
              <a:buNone/>
            </a:pPr>
            <a:r>
              <a:rPr lang="en-US" altLang="zh-CN" sz="2400" dirty="0"/>
              <a:t>        exit(0);</a:t>
            </a:r>
            <a:endParaRPr lang="en-US" altLang="zh-CN" sz="2400" dirty="0"/>
          </a:p>
          <a:p>
            <a:pPr eaLnBrk="1" hangingPunct="1">
              <a:lnSpc>
                <a:spcPct val="80000"/>
              </a:lnSpc>
              <a:buNone/>
            </a:pPr>
            <a:r>
              <a:rPr lang="en-US" altLang="zh-CN" sz="2400" dirty="0"/>
              <a:t>    }  else    {</a:t>
            </a:r>
            <a:endParaRPr lang="en-US" altLang="zh-CN" sz="2400" dirty="0"/>
          </a:p>
          <a:p>
            <a:pPr eaLnBrk="1" hangingPunct="1">
              <a:lnSpc>
                <a:spcPct val="80000"/>
              </a:lnSpc>
              <a:buNone/>
            </a:pPr>
            <a:r>
              <a:rPr lang="en-US" altLang="zh-CN" sz="2400" dirty="0"/>
              <a:t>        printf("fork error.\n");</a:t>
            </a:r>
            <a:endParaRPr lang="en-US" altLang="zh-CN" sz="2400" dirty="0"/>
          </a:p>
          <a:p>
            <a:pPr eaLnBrk="1" hangingPunct="1">
              <a:lnSpc>
                <a:spcPct val="80000"/>
              </a:lnSpc>
              <a:buNone/>
            </a:pPr>
            <a:r>
              <a:rPr lang="en-US" altLang="zh-CN" sz="2400" dirty="0"/>
              <a:t>        exit(1);</a:t>
            </a:r>
            <a:endParaRPr lang="en-US" altLang="zh-CN" sz="2400" dirty="0"/>
          </a:p>
          <a:p>
            <a:pPr eaLnBrk="1" hangingPunct="1">
              <a:lnSpc>
                <a:spcPct val="80000"/>
              </a:lnSpc>
              <a:buNone/>
            </a:pPr>
            <a:r>
              <a:rPr lang="en-US" altLang="zh-CN" sz="2400" dirty="0"/>
              <a:t>    }</a:t>
            </a:r>
            <a:endParaRPr lang="en-US" altLang="zh-CN" sz="2400" dirty="0"/>
          </a:p>
          <a:p>
            <a:pPr eaLnBrk="1" hangingPunct="1">
              <a:lnSpc>
                <a:spcPct val="80000"/>
              </a:lnSpc>
              <a:buNone/>
            </a:pPr>
            <a:r>
              <a:rPr lang="en-US" altLang="zh-CN" sz="2400" dirty="0"/>
              <a:t>}</a:t>
            </a:r>
            <a:endParaRPr lang="en-US" altLang="zh-CN" sz="2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a:xfrm>
            <a:off x="971600" y="0"/>
            <a:ext cx="7793037" cy="1462087"/>
          </a:xfrm>
        </p:spPr>
        <p:txBody>
          <a:bodyPr vert="horz" wrap="square" lIns="91440" tIns="45720" rIns="91440" bIns="45720" anchor="b" anchorCtr="0"/>
          <a:lstStyle/>
          <a:p>
            <a:pPr algn="ctr"/>
            <a:r>
              <a:rPr lang="en-US" altLang="zh-CN" dirty="0"/>
              <a:t>TSD</a:t>
            </a:r>
            <a:r>
              <a:rPr lang="zh-CN" altLang="en-US" dirty="0"/>
              <a:t>使用流程</a:t>
            </a:r>
            <a:endParaRPr lang="zh-CN" altLang="en-US" dirty="0"/>
          </a:p>
        </p:txBody>
      </p:sp>
      <p:pic>
        <p:nvPicPr>
          <p:cNvPr id="153603" name="内容占位符 4"/>
          <p:cNvPicPr>
            <a:picLocks noGrp="1" noChangeAspect="1"/>
          </p:cNvPicPr>
          <p:nvPr>
            <p:ph idx="1"/>
          </p:nvPr>
        </p:nvPicPr>
        <p:blipFill>
          <a:blip r:embed="rId1"/>
          <a:srcRect/>
          <a:stretch>
            <a:fillRect/>
          </a:stretch>
        </p:blipFill>
        <p:spPr>
          <a:xfrm>
            <a:off x="468313" y="2017713"/>
            <a:ext cx="7553325" cy="4579937"/>
          </a:xfrm>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Rectangle 2"/>
          <p:cNvSpPr>
            <a:spLocks noGrp="1"/>
          </p:cNvSpPr>
          <p:nvPr>
            <p:ph type="title"/>
          </p:nvPr>
        </p:nvSpPr>
        <p:spPr>
          <a:xfrm>
            <a:off x="539552" y="116632"/>
            <a:ext cx="7467600" cy="762000"/>
          </a:xfrm>
        </p:spPr>
        <p:txBody>
          <a:bodyPr vert="horz" wrap="square" lIns="91440" tIns="45720" rIns="91440" bIns="45720" anchor="b" anchorCtr="0"/>
          <a:lstStyle/>
          <a:p>
            <a:pPr algn="ctr" eaLnBrk="1" hangingPunct="1"/>
            <a:r>
              <a:rPr lang="zh-CN" altLang="en-US" sz="3200" b="1" smtClean="0">
                <a:ea typeface="微软雅黑" panose="020B0503020204020204" pitchFamily="34" charset="-122"/>
              </a:rPr>
              <a:t>关于析构函数的理解</a:t>
            </a:r>
            <a:endParaRPr lang="zh-CN" altLang="en-US" sz="3200" b="1" dirty="0">
              <a:ea typeface="微软雅黑" panose="020B0503020204020204" pitchFamily="34" charset="-122"/>
            </a:endParaRPr>
          </a:p>
        </p:txBody>
      </p:sp>
      <p:sp>
        <p:nvSpPr>
          <p:cNvPr id="3" name="文本框 2"/>
          <p:cNvSpPr txBox="1"/>
          <p:nvPr/>
        </p:nvSpPr>
        <p:spPr>
          <a:xfrm>
            <a:off x="125375" y="911995"/>
            <a:ext cx="9036496" cy="4356642"/>
          </a:xfrm>
          <a:prstGeom prst="rect">
            <a:avLst/>
          </a:prstGeom>
          <a:noFill/>
        </p:spPr>
        <p:txBody>
          <a:bodyPr wrap="square">
            <a:spAutoFit/>
          </a:bodyPr>
          <a:lstStyle/>
          <a:p>
            <a:pPr marL="342900" indent="-342900">
              <a:lnSpc>
                <a:spcPct val="130000"/>
              </a:lnSpc>
              <a:buClr>
                <a:srgbClr val="0070C0"/>
              </a:buClr>
              <a:buSzPct val="60000"/>
              <a:buFont typeface="Wingdings" panose="05000000000000000000" pitchFamily="2" charset="2"/>
              <a:buChar char="u"/>
              <a:defRPr/>
            </a:pPr>
            <a:r>
              <a:rPr lang="zh-CN" altLang="en-US" sz="2400" b="0" smtClean="0">
                <a:latin typeface="+mj-lt"/>
                <a:ea typeface="微软雅黑" panose="020B0503020204020204" pitchFamily="34" charset="-122"/>
                <a:cs typeface="Calibri" panose="020F0502020204030204" pitchFamily="34" charset="0"/>
              </a:rPr>
              <a:t>函数的作用</a:t>
            </a:r>
            <a:r>
              <a:rPr lang="zh-CN" altLang="en-US" sz="2400" b="0">
                <a:latin typeface="+mj-lt"/>
                <a:ea typeface="微软雅黑" panose="020B0503020204020204" pitchFamily="34" charset="-122"/>
                <a:cs typeface="Calibri" panose="020F0502020204030204" pitchFamily="34" charset="0"/>
              </a:rPr>
              <a:t>：清理线程特定数据。当线程退出时，如果线程特定数据不为 </a:t>
            </a:r>
            <a:r>
              <a:rPr lang="en-US" altLang="zh-CN" sz="2400" b="0">
                <a:latin typeface="+mj-lt"/>
                <a:ea typeface="微软雅黑" panose="020B0503020204020204" pitchFamily="34" charset="-122"/>
                <a:cs typeface="Calibri" panose="020F0502020204030204" pitchFamily="34" charset="0"/>
              </a:rPr>
              <a:t>NULL</a:t>
            </a:r>
            <a:r>
              <a:rPr lang="zh-CN" altLang="en-US" sz="2400" b="0">
                <a:latin typeface="+mj-lt"/>
                <a:ea typeface="微软雅黑" panose="020B0503020204020204" pitchFamily="34" charset="-122"/>
                <a:cs typeface="Calibri" panose="020F0502020204030204" pitchFamily="34" charset="0"/>
              </a:rPr>
              <a:t>，系统会自动调用析构函数来释放</a:t>
            </a:r>
            <a:r>
              <a:rPr lang="zh-CN" altLang="en-US" sz="2400" b="0">
                <a:latin typeface="+mj-lt"/>
                <a:ea typeface="微软雅黑" panose="020B0503020204020204" pitchFamily="34" charset="-122"/>
                <a:cs typeface="Calibri" panose="020F0502020204030204" pitchFamily="34" charset="0"/>
              </a:rPr>
              <a:t>这些</a:t>
            </a:r>
            <a:r>
              <a:rPr lang="zh-CN" altLang="en-US" sz="2400" b="0" smtClean="0">
                <a:latin typeface="+mj-lt"/>
                <a:ea typeface="微软雅黑" panose="020B0503020204020204" pitchFamily="34" charset="-122"/>
                <a:cs typeface="Calibri" panose="020F0502020204030204" pitchFamily="34" charset="0"/>
              </a:rPr>
              <a:t>数据。</a:t>
            </a:r>
            <a:endParaRPr lang="en-US" altLang="zh-CN" sz="2400" b="0">
              <a:latin typeface="+mj-lt"/>
              <a:ea typeface="微软雅黑" panose="020B0503020204020204" pitchFamily="34" charset="-122"/>
              <a:cs typeface="Calibri" panose="020F0502020204030204" pitchFamily="34" charset="0"/>
            </a:endParaRPr>
          </a:p>
          <a:p>
            <a:pPr marL="342900" indent="-342900">
              <a:lnSpc>
                <a:spcPct val="130000"/>
              </a:lnSpc>
              <a:buClr>
                <a:srgbClr val="0070C0"/>
              </a:buClr>
              <a:buSzPct val="60000"/>
              <a:buFont typeface="Wingdings" panose="05000000000000000000" pitchFamily="2" charset="2"/>
              <a:buChar char="u"/>
              <a:defRPr/>
            </a:pPr>
            <a:r>
              <a:rPr lang="zh-CN" altLang="en-US" sz="2400" b="0" smtClean="0">
                <a:latin typeface="+mj-lt"/>
                <a:ea typeface="微软雅黑" panose="020B0503020204020204" pitchFamily="34" charset="-122"/>
                <a:cs typeface="Calibri" panose="020F0502020204030204" pitchFamily="34" charset="0"/>
              </a:rPr>
              <a:t>函数的定义：</a:t>
            </a:r>
            <a:endParaRPr lang="en-US" altLang="zh-CN" sz="2400" b="0" smtClean="0">
              <a:latin typeface="+mj-lt"/>
              <a:ea typeface="微软雅黑" panose="020B0503020204020204" pitchFamily="34" charset="-122"/>
              <a:cs typeface="Calibri" panose="020F0502020204030204" pitchFamily="34" charset="0"/>
            </a:endParaRPr>
          </a:p>
          <a:p>
            <a:pPr>
              <a:lnSpc>
                <a:spcPct val="130000"/>
              </a:lnSpc>
              <a:buClr>
                <a:srgbClr val="0070C0"/>
              </a:buClr>
              <a:buSzPct val="60000"/>
              <a:defRPr/>
            </a:pPr>
            <a:r>
              <a:rPr lang="en-US" altLang="zh-CN" sz="2400" b="0">
                <a:latin typeface="+mj-lt"/>
                <a:ea typeface="微软雅黑" panose="020B0503020204020204" pitchFamily="34" charset="-122"/>
                <a:cs typeface="Calibri" panose="020F0502020204030204" pitchFamily="34" charset="0"/>
              </a:rPr>
              <a:t>    </a:t>
            </a:r>
            <a:r>
              <a:rPr lang="en-US" altLang="zh-CN" sz="2400" b="0" smtClean="0">
                <a:latin typeface="+mj-lt"/>
                <a:ea typeface="微软雅黑" panose="020B0503020204020204" pitchFamily="34" charset="-122"/>
                <a:cs typeface="Calibri" panose="020F0502020204030204" pitchFamily="34" charset="0"/>
              </a:rPr>
              <a:t>      void </a:t>
            </a:r>
            <a:r>
              <a:rPr lang="en-US" altLang="zh-CN" sz="2400" b="0">
                <a:latin typeface="+mj-lt"/>
                <a:ea typeface="微软雅黑" panose="020B0503020204020204" pitchFamily="34" charset="-122"/>
                <a:cs typeface="Calibri" panose="020F0502020204030204" pitchFamily="34" charset="0"/>
              </a:rPr>
              <a:t>destructor(void* </a:t>
            </a:r>
            <a:r>
              <a:rPr lang="en-US" altLang="zh-CN" sz="2400" b="0">
                <a:latin typeface="+mj-lt"/>
                <a:ea typeface="微软雅黑" panose="020B0503020204020204" pitchFamily="34" charset="-122"/>
                <a:cs typeface="Calibri" panose="020F0502020204030204" pitchFamily="34" charset="0"/>
              </a:rPr>
              <a:t>value</a:t>
            </a:r>
            <a:r>
              <a:rPr lang="en-US" altLang="zh-CN" sz="2400" b="0" smtClean="0">
                <a:latin typeface="+mj-lt"/>
                <a:ea typeface="微软雅黑" panose="020B0503020204020204" pitchFamily="34" charset="-122"/>
                <a:cs typeface="Calibri" panose="020F0502020204030204" pitchFamily="34" charset="0"/>
              </a:rPr>
              <a:t>);</a:t>
            </a:r>
            <a:endParaRPr lang="en-US" altLang="zh-CN" sz="2400" b="0" smtClean="0">
              <a:latin typeface="+mj-lt"/>
              <a:ea typeface="微软雅黑" panose="020B0503020204020204" pitchFamily="34" charset="-122"/>
              <a:cs typeface="Calibri" panose="020F0502020204030204" pitchFamily="34" charset="0"/>
            </a:endParaRPr>
          </a:p>
          <a:p>
            <a:pPr>
              <a:lnSpc>
                <a:spcPct val="130000"/>
              </a:lnSpc>
              <a:buClr>
                <a:srgbClr val="0070C0"/>
              </a:buClr>
              <a:buSzPct val="60000"/>
              <a:defRPr/>
            </a:pPr>
            <a:r>
              <a:rPr lang="en-US" altLang="zh-CN" sz="2400" b="0">
                <a:latin typeface="+mj-lt"/>
                <a:ea typeface="微软雅黑" panose="020B0503020204020204" pitchFamily="34" charset="-122"/>
                <a:cs typeface="Calibri" panose="020F0502020204030204" pitchFamily="34" charset="0"/>
              </a:rPr>
              <a:t>      </a:t>
            </a:r>
            <a:endParaRPr lang="en-US" altLang="zh-CN" sz="2400" b="0" smtClean="0">
              <a:latin typeface="+mj-lt"/>
              <a:ea typeface="微软雅黑" panose="020B0503020204020204" pitchFamily="34" charset="-122"/>
              <a:cs typeface="Calibri" panose="020F0502020204030204" pitchFamily="34" charset="0"/>
            </a:endParaRPr>
          </a:p>
          <a:p>
            <a:pPr>
              <a:lnSpc>
                <a:spcPct val="130000"/>
              </a:lnSpc>
              <a:buClr>
                <a:srgbClr val="0070C0"/>
              </a:buClr>
              <a:buSzPct val="60000"/>
              <a:defRPr/>
            </a:pPr>
            <a:r>
              <a:rPr lang="en-US" altLang="zh-CN" sz="2400" b="0" smtClean="0">
                <a:latin typeface="+mj-lt"/>
                <a:ea typeface="微软雅黑" panose="020B0503020204020204" pitchFamily="34" charset="-122"/>
                <a:cs typeface="Calibri" panose="020F0502020204030204" pitchFamily="34" charset="0"/>
              </a:rPr>
              <a:t>    </a:t>
            </a:r>
            <a:endParaRPr lang="en-US" altLang="zh-CN" sz="2400" b="0">
              <a:latin typeface="+mj-lt"/>
              <a:ea typeface="微软雅黑" panose="020B0503020204020204" pitchFamily="34" charset="-122"/>
              <a:cs typeface="Calibri" panose="020F0502020204030204" pitchFamily="34" charset="0"/>
            </a:endParaRPr>
          </a:p>
          <a:p>
            <a:pPr marL="342900" indent="-342900">
              <a:lnSpc>
                <a:spcPct val="130000"/>
              </a:lnSpc>
              <a:buClr>
                <a:srgbClr val="0070C0"/>
              </a:buClr>
              <a:buSzPct val="60000"/>
              <a:buFont typeface="Wingdings" panose="05000000000000000000" pitchFamily="2" charset="2"/>
              <a:buChar char="u"/>
              <a:defRPr/>
            </a:pPr>
            <a:r>
              <a:rPr lang="en-US" altLang="zh-CN" sz="2400" b="0" smtClean="0">
                <a:latin typeface="+mj-lt"/>
                <a:ea typeface="微软雅黑" panose="020B0503020204020204" pitchFamily="34" charset="-122"/>
                <a:cs typeface="Calibri" panose="020F0502020204030204" pitchFamily="34" charset="0"/>
              </a:rPr>
              <a:t> </a:t>
            </a:r>
            <a:r>
              <a:rPr lang="zh-CN" altLang="en-US" sz="2400" b="0" smtClean="0">
                <a:latin typeface="+mj-lt"/>
                <a:ea typeface="微软雅黑" panose="020B0503020204020204" pitchFamily="34" charset="-122"/>
                <a:cs typeface="Calibri" panose="020F0502020204030204" pitchFamily="34" charset="0"/>
              </a:rPr>
              <a:t>调用时机：</a:t>
            </a:r>
            <a:endParaRPr lang="en-US" altLang="zh-CN" sz="2400" b="0">
              <a:latin typeface="+mj-lt"/>
              <a:ea typeface="微软雅黑" panose="020B0503020204020204" pitchFamily="34" charset="-122"/>
              <a:cs typeface="Calibri" panose="020F0502020204030204" pitchFamily="34" charset="0"/>
            </a:endParaRPr>
          </a:p>
          <a:p>
            <a:pPr marL="342900" indent="-342900">
              <a:lnSpc>
                <a:spcPct val="130000"/>
              </a:lnSpc>
              <a:buClr>
                <a:srgbClr val="0070C0"/>
              </a:buClr>
              <a:buSzPct val="60000"/>
              <a:buFont typeface="Wingdings" panose="05000000000000000000" pitchFamily="2" charset="2"/>
              <a:buChar char="u"/>
              <a:defRPr/>
            </a:pPr>
            <a:endParaRPr lang="en-US" altLang="zh-CN" sz="2400" b="0" smtClean="0">
              <a:ea typeface="微软雅黑" panose="020B0503020204020204" pitchFamily="34" charset="-122"/>
            </a:endParaRPr>
          </a:p>
          <a:p>
            <a:pPr>
              <a:lnSpc>
                <a:spcPct val="130000"/>
              </a:lnSpc>
              <a:buClr>
                <a:srgbClr val="0070C0"/>
              </a:buClr>
              <a:buSzPct val="75000"/>
              <a:defRPr/>
            </a:pPr>
            <a:endParaRPr lang="en-US" altLang="zh-CN" sz="2400" b="0" smtClean="0">
              <a:ea typeface="微软雅黑" panose="020B0503020204020204" pitchFamily="34" charset="-122"/>
            </a:endParaRPr>
          </a:p>
        </p:txBody>
      </p:sp>
      <p:sp>
        <p:nvSpPr>
          <p:cNvPr id="4" name="文本框 3"/>
          <p:cNvSpPr txBox="1"/>
          <p:nvPr/>
        </p:nvSpPr>
        <p:spPr>
          <a:xfrm>
            <a:off x="736935" y="2790243"/>
            <a:ext cx="8424936" cy="1003865"/>
          </a:xfrm>
          <a:prstGeom prst="rect">
            <a:avLst/>
          </a:prstGeom>
          <a:noFill/>
        </p:spPr>
        <p:txBody>
          <a:bodyPr wrap="square">
            <a:spAutoFit/>
          </a:bodyPr>
          <a:lstStyle/>
          <a:p>
            <a:pPr marL="342900" indent="-342900">
              <a:lnSpc>
                <a:spcPct val="130000"/>
              </a:lnSpc>
              <a:buClr>
                <a:srgbClr val="0070C0"/>
              </a:buClr>
              <a:buSzPct val="100000"/>
              <a:buFont typeface="Arial" panose="020B0604020202020204" pitchFamily="34" charset="0"/>
              <a:buChar char="•"/>
              <a:defRPr/>
            </a:pPr>
            <a:r>
              <a:rPr lang="en-US" altLang="zh-CN" sz="2400" b="0">
                <a:ea typeface="微软雅黑 Light" panose="020B0502040204020203" pitchFamily="34" charset="-122"/>
                <a:cs typeface="Calibri" panose="020F0502020204030204" pitchFamily="34" charset="0"/>
              </a:rPr>
              <a:t>value</a:t>
            </a:r>
            <a:r>
              <a:rPr lang="zh-CN" altLang="en-US" sz="2400" b="0">
                <a:ea typeface="微软雅黑 Light" panose="020B0502040204020203" pitchFamily="34" charset="-122"/>
                <a:cs typeface="Calibri" panose="020F0502020204030204" pitchFamily="34" charset="0"/>
              </a:rPr>
              <a:t>：线程特定数据的指针（即通过 </a:t>
            </a:r>
            <a:r>
              <a:rPr lang="en-US" altLang="zh-CN" sz="2400" b="0">
                <a:ea typeface="微软雅黑 Light" panose="020B0502040204020203" pitchFamily="34" charset="-122"/>
                <a:cs typeface="Calibri" panose="020F0502020204030204" pitchFamily="34" charset="0"/>
              </a:rPr>
              <a:t>pthread_setspecific </a:t>
            </a:r>
            <a:r>
              <a:rPr lang="zh-CN" altLang="en-US" sz="2400" b="0">
                <a:ea typeface="微软雅黑 Light" panose="020B0502040204020203" pitchFamily="34" charset="-122"/>
                <a:cs typeface="Calibri" panose="020F0502020204030204" pitchFamily="34" charset="0"/>
              </a:rPr>
              <a:t>设置的值）</a:t>
            </a:r>
            <a:endParaRPr lang="en-US" altLang="zh-CN" sz="2400" b="0" smtClean="0">
              <a:ea typeface="微软雅黑 Light" panose="020B0502040204020203" pitchFamily="34" charset="-122"/>
            </a:endParaRPr>
          </a:p>
        </p:txBody>
      </p:sp>
      <p:sp>
        <p:nvSpPr>
          <p:cNvPr id="5" name="文本框 4"/>
          <p:cNvSpPr txBox="1"/>
          <p:nvPr/>
        </p:nvSpPr>
        <p:spPr>
          <a:xfrm>
            <a:off x="736935" y="4293096"/>
            <a:ext cx="8424936" cy="2492990"/>
          </a:xfrm>
          <a:prstGeom prst="rect">
            <a:avLst/>
          </a:prstGeom>
          <a:noFill/>
        </p:spPr>
        <p:txBody>
          <a:bodyPr wrap="square">
            <a:spAutoFit/>
          </a:bodyPr>
          <a:lstStyle/>
          <a:p>
            <a:pPr marL="342900" indent="-342900">
              <a:lnSpc>
                <a:spcPct val="130000"/>
              </a:lnSpc>
              <a:buClr>
                <a:srgbClr val="0070C0"/>
              </a:buClr>
              <a:buSzPct val="100000"/>
              <a:buFont typeface="Arial" panose="020B0604020202020204" pitchFamily="34" charset="0"/>
              <a:buChar char="•"/>
              <a:defRPr/>
            </a:pPr>
            <a:r>
              <a:rPr lang="zh-CN" altLang="en-US" sz="2400" b="0">
                <a:ea typeface="微软雅黑 Light" panose="020B0502040204020203" pitchFamily="34" charset="-122"/>
                <a:cs typeface="Calibri" panose="020F0502020204030204" pitchFamily="34" charset="0"/>
              </a:rPr>
              <a:t>线程退出时：当线程调用 </a:t>
            </a:r>
            <a:r>
              <a:rPr lang="en-US" altLang="zh-CN" sz="2400" b="0">
                <a:ea typeface="微软雅黑 Light" panose="020B0502040204020203" pitchFamily="34" charset="-122"/>
                <a:cs typeface="Calibri" panose="020F0502020204030204" pitchFamily="34" charset="0"/>
              </a:rPr>
              <a:t>pthread_exit </a:t>
            </a:r>
            <a:r>
              <a:rPr lang="zh-CN" altLang="en-US" sz="2400" b="0">
                <a:ea typeface="微软雅黑 Light" panose="020B0502040204020203" pitchFamily="34" charset="-122"/>
                <a:cs typeface="Calibri" panose="020F0502020204030204" pitchFamily="34" charset="0"/>
              </a:rPr>
              <a:t>或从线程函数返回时，系统会检查线程特定数据是否为 </a:t>
            </a:r>
            <a:r>
              <a:rPr lang="en-US" altLang="zh-CN" sz="2400" b="0">
                <a:ea typeface="微软雅黑 Light" panose="020B0502040204020203" pitchFamily="34" charset="-122"/>
                <a:cs typeface="Calibri" panose="020F0502020204030204" pitchFamily="34" charset="0"/>
              </a:rPr>
              <a:t>NULL</a:t>
            </a:r>
            <a:r>
              <a:rPr lang="zh-CN" altLang="en-US" sz="2400" b="0" smtClean="0">
                <a:ea typeface="微软雅黑 Light" panose="020B0502040204020203" pitchFamily="34" charset="-122"/>
                <a:cs typeface="Calibri" panose="020F0502020204030204" pitchFamily="34" charset="0"/>
              </a:rPr>
              <a:t>。如果</a:t>
            </a:r>
            <a:r>
              <a:rPr lang="zh-CN" altLang="en-US" sz="2400" b="0">
                <a:ea typeface="微软雅黑 Light" panose="020B0502040204020203" pitchFamily="34" charset="-122"/>
                <a:cs typeface="Calibri" panose="020F0502020204030204" pitchFamily="34" charset="0"/>
              </a:rPr>
              <a:t>线程特定数据不为 </a:t>
            </a:r>
            <a:r>
              <a:rPr lang="en-US" altLang="zh-CN" sz="2400" b="0">
                <a:ea typeface="微软雅黑 Light" panose="020B0502040204020203" pitchFamily="34" charset="-122"/>
                <a:cs typeface="Calibri" panose="020F0502020204030204" pitchFamily="34" charset="0"/>
              </a:rPr>
              <a:t>NULL</a:t>
            </a:r>
            <a:r>
              <a:rPr lang="zh-CN" altLang="en-US" sz="2400" b="0">
                <a:ea typeface="微软雅黑 Light" panose="020B0502040204020203" pitchFamily="34" charset="-122"/>
                <a:cs typeface="Calibri" panose="020F0502020204030204" pitchFamily="34" charset="0"/>
              </a:rPr>
              <a:t>，则调用析</a:t>
            </a:r>
            <a:r>
              <a:rPr lang="zh-CN" altLang="en-US" sz="2400" b="0">
                <a:ea typeface="微软雅黑 Light" panose="020B0502040204020203" pitchFamily="34" charset="-122"/>
                <a:cs typeface="Calibri" panose="020F0502020204030204" pitchFamily="34" charset="0"/>
              </a:rPr>
              <a:t>构</a:t>
            </a:r>
            <a:r>
              <a:rPr lang="zh-CN" altLang="en-US" sz="2400" b="0" smtClean="0">
                <a:ea typeface="微软雅黑 Light" panose="020B0502040204020203" pitchFamily="34" charset="-122"/>
                <a:cs typeface="Calibri" panose="020F0502020204030204" pitchFamily="34" charset="0"/>
              </a:rPr>
              <a:t>函数。</a:t>
            </a:r>
            <a:endParaRPr lang="en-US" altLang="zh-CN" sz="2400" b="0" smtClean="0">
              <a:ea typeface="微软雅黑 Light" panose="020B0502040204020203" pitchFamily="34" charset="-122"/>
              <a:cs typeface="Calibri" panose="020F0502020204030204" pitchFamily="34" charset="0"/>
            </a:endParaRPr>
          </a:p>
          <a:p>
            <a:pPr marL="342900" indent="-342900">
              <a:lnSpc>
                <a:spcPct val="130000"/>
              </a:lnSpc>
              <a:buClr>
                <a:srgbClr val="0070C0"/>
              </a:buClr>
              <a:buSzPct val="100000"/>
              <a:buFont typeface="Arial" panose="020B0604020202020204" pitchFamily="34" charset="0"/>
              <a:buChar char="•"/>
              <a:defRPr/>
            </a:pPr>
            <a:r>
              <a:rPr lang="zh-CN" altLang="en-US" sz="2400" b="0">
                <a:ea typeface="微软雅黑 Light" panose="020B0502040204020203" pitchFamily="34" charset="-122"/>
              </a:rPr>
              <a:t>如果线程调用 </a:t>
            </a:r>
            <a:r>
              <a:rPr lang="en-US" altLang="zh-CN" sz="2400" b="0">
                <a:ea typeface="微软雅黑 Light" panose="020B0502040204020203" pitchFamily="34" charset="-122"/>
              </a:rPr>
              <a:t>pthread_setspecific(key, NULL)</a:t>
            </a:r>
            <a:r>
              <a:rPr lang="zh-CN" altLang="en-US" sz="2400" b="0">
                <a:ea typeface="微软雅黑 Light" panose="020B0502040204020203" pitchFamily="34" charset="-122"/>
              </a:rPr>
              <a:t>，并且之前的值不为 </a:t>
            </a:r>
            <a:r>
              <a:rPr lang="en-US" altLang="zh-CN" sz="2400" b="0">
                <a:ea typeface="微软雅黑 Light" panose="020B0502040204020203" pitchFamily="34" charset="-122"/>
              </a:rPr>
              <a:t>NULL</a:t>
            </a:r>
            <a:r>
              <a:rPr lang="zh-CN" altLang="en-US" sz="2400" b="0">
                <a:ea typeface="微软雅黑 Light" panose="020B0502040204020203" pitchFamily="34" charset="-122"/>
              </a:rPr>
              <a:t>，则析构函数会被调用。</a:t>
            </a:r>
            <a:endParaRPr lang="en-US" altLang="zh-CN" sz="2400" b="0" smtClean="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Rectangle 2"/>
          <p:cNvSpPr>
            <a:spLocks noGrp="1"/>
          </p:cNvSpPr>
          <p:nvPr>
            <p:ph type="title"/>
          </p:nvPr>
        </p:nvSpPr>
        <p:spPr>
          <a:xfrm>
            <a:off x="539552" y="116632"/>
            <a:ext cx="7467600" cy="762000"/>
          </a:xfrm>
        </p:spPr>
        <p:txBody>
          <a:bodyPr vert="horz" wrap="square" lIns="91440" tIns="45720" rIns="91440" bIns="45720" anchor="b" anchorCtr="0"/>
          <a:lstStyle/>
          <a:p>
            <a:pPr algn="ctr" eaLnBrk="1" hangingPunct="1"/>
            <a:r>
              <a:rPr lang="zh-CN" altLang="en-US" sz="3200" b="1" smtClean="0">
                <a:ea typeface="微软雅黑" panose="020B0503020204020204" pitchFamily="34" charset="-122"/>
              </a:rPr>
              <a:t>析构函数示例</a:t>
            </a:r>
            <a:endParaRPr lang="zh-CN" altLang="en-US" sz="3200" b="1" dirty="0">
              <a:ea typeface="微软雅黑" panose="020B0503020204020204" pitchFamily="34" charset="-122"/>
            </a:endParaRPr>
          </a:p>
        </p:txBody>
      </p:sp>
      <p:sp>
        <p:nvSpPr>
          <p:cNvPr id="3" name="文本框 2"/>
          <p:cNvSpPr txBox="1"/>
          <p:nvPr/>
        </p:nvSpPr>
        <p:spPr>
          <a:xfrm>
            <a:off x="323528" y="912540"/>
            <a:ext cx="8568952" cy="1529715"/>
          </a:xfrm>
          <a:prstGeom prst="rect">
            <a:avLst/>
          </a:prstGeom>
          <a:noFill/>
        </p:spPr>
        <p:txBody>
          <a:bodyPr wrap="square">
            <a:spAutoFit/>
          </a:bodyPr>
          <a:lstStyle/>
          <a:p>
            <a:pPr marL="342900" indent="-342900">
              <a:lnSpc>
                <a:spcPct val="130000"/>
              </a:lnSpc>
              <a:buClr>
                <a:srgbClr val="0070C0"/>
              </a:buClr>
              <a:buSzPct val="60000"/>
              <a:buFont typeface="Wingdings" panose="05000000000000000000" pitchFamily="2" charset="2"/>
              <a:buChar char="u"/>
              <a:defRPr/>
            </a:pPr>
            <a:r>
              <a:rPr lang="zh-CN" altLang="en-US" sz="2400" b="0" smtClean="0">
                <a:latin typeface="+mj-lt"/>
                <a:ea typeface="微软雅黑" panose="020B0503020204020204" pitchFamily="34" charset="-122"/>
                <a:cs typeface="Calibri" panose="020F0502020204030204" pitchFamily="34" charset="0"/>
              </a:rPr>
              <a:t>进程分配一个键，创建</a:t>
            </a:r>
            <a:r>
              <a:rPr lang="en-US" altLang="zh-CN" sz="2400" b="0" smtClean="0">
                <a:latin typeface="+mj-lt"/>
                <a:ea typeface="微软雅黑" panose="020B0503020204020204" pitchFamily="34" charset="-122"/>
                <a:cs typeface="Calibri" panose="020F0502020204030204" pitchFamily="34" charset="0"/>
              </a:rPr>
              <a:t>3</a:t>
            </a:r>
            <a:r>
              <a:rPr lang="zh-CN" altLang="en-US" sz="2400" b="0" smtClean="0">
                <a:latin typeface="+mj-lt"/>
                <a:ea typeface="微软雅黑" panose="020B0503020204020204" pitchFamily="34" charset="-122"/>
                <a:cs typeface="Calibri" panose="020F0502020204030204" pitchFamily="34" charset="0"/>
              </a:rPr>
              <a:t>个线程，这</a:t>
            </a:r>
            <a:r>
              <a:rPr lang="en-US" altLang="zh-CN" sz="2400" b="0" smtClean="0">
                <a:latin typeface="+mj-lt"/>
                <a:ea typeface="微软雅黑" panose="020B0503020204020204" pitchFamily="34" charset="-122"/>
                <a:cs typeface="Calibri" panose="020F0502020204030204" pitchFamily="34" charset="0"/>
              </a:rPr>
              <a:t>3</a:t>
            </a:r>
            <a:r>
              <a:rPr lang="zh-CN" altLang="en-US" sz="2400" b="0" smtClean="0">
                <a:latin typeface="+mj-lt"/>
                <a:ea typeface="微软雅黑" panose="020B0503020204020204" pitchFamily="34" charset="-122"/>
                <a:cs typeface="Calibri" panose="020F0502020204030204" pitchFamily="34" charset="0"/>
              </a:rPr>
              <a:t>个线程分别在该键上分别绑定线程自己的特定数据。</a:t>
            </a:r>
            <a:endParaRPr lang="en-US" altLang="zh-CN" sz="2400" b="0" smtClean="0">
              <a:latin typeface="+mj-lt"/>
              <a:ea typeface="微软雅黑" panose="020B0503020204020204" pitchFamily="34" charset="-122"/>
              <a:cs typeface="Calibri" panose="020F0502020204030204" pitchFamily="34" charset="0"/>
            </a:endParaRPr>
          </a:p>
          <a:p>
            <a:pPr marL="342900" indent="-342900">
              <a:lnSpc>
                <a:spcPct val="130000"/>
              </a:lnSpc>
              <a:buClr>
                <a:srgbClr val="0070C0"/>
              </a:buClr>
              <a:buSzPct val="60000"/>
              <a:buFont typeface="Wingdings" panose="05000000000000000000" pitchFamily="2" charset="2"/>
              <a:buChar char="u"/>
              <a:defRPr/>
            </a:pPr>
            <a:r>
              <a:rPr lang="zh-CN" altLang="en-US" sz="2400" b="0" smtClean="0">
                <a:latin typeface="+mj-lt"/>
                <a:ea typeface="微软雅黑" panose="020B0503020204020204" pitchFamily="34" charset="-122"/>
                <a:cs typeface="Calibri" panose="020F0502020204030204" pitchFamily="34" charset="0"/>
              </a:rPr>
              <a:t>线程结束后分别调用析构函数。</a:t>
            </a:r>
            <a:endParaRPr lang="en-US" altLang="zh-CN" sz="2400" b="0" smtClean="0">
              <a:ea typeface="微软雅黑" panose="020B0503020204020204" pitchFamily="34" charset="-122"/>
            </a:endParaRPr>
          </a:p>
        </p:txBody>
      </p:sp>
      <p:sp>
        <p:nvSpPr>
          <p:cNvPr id="2" name="矩形 1"/>
          <p:cNvSpPr/>
          <p:nvPr/>
        </p:nvSpPr>
        <p:spPr>
          <a:xfrm>
            <a:off x="536616" y="2564904"/>
            <a:ext cx="8424428" cy="3415030"/>
          </a:xfrm>
          <a:prstGeom prst="rect">
            <a:avLst/>
          </a:prstGeom>
        </p:spPr>
        <p:txBody>
          <a:bodyPr wrap="square">
            <a:spAutoFit/>
          </a:bodyPr>
          <a:lstStyle/>
          <a:p>
            <a:r>
              <a:rPr lang="en-US" altLang="zh-CN" sz="2400" b="0">
                <a:ea typeface="微软雅黑 Light" panose="020B0502040204020203" pitchFamily="34" charset="-122"/>
              </a:rPr>
              <a:t>int main(){</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a:t>
            </a:r>
            <a:r>
              <a:rPr lang="en-US" altLang="zh-CN" sz="2400" b="0">
                <a:solidFill>
                  <a:srgbClr val="007434"/>
                </a:solidFill>
                <a:ea typeface="微软雅黑" panose="020B0503020204020204" pitchFamily="34" charset="-122"/>
              </a:rPr>
              <a:t>// </a:t>
            </a:r>
            <a:r>
              <a:rPr lang="zh-CN" altLang="en-US" sz="2400" b="0" smtClean="0">
                <a:solidFill>
                  <a:srgbClr val="007434"/>
                </a:solidFill>
                <a:ea typeface="微软雅黑" panose="020B0503020204020204" pitchFamily="34" charset="-122"/>
              </a:rPr>
              <a:t>进程分配键</a:t>
            </a:r>
            <a:r>
              <a:rPr lang="zh-CN" altLang="en-US" sz="2400" b="0">
                <a:solidFill>
                  <a:srgbClr val="007434"/>
                </a:solidFill>
                <a:ea typeface="微软雅黑" panose="020B0503020204020204" pitchFamily="34" charset="-122"/>
              </a:rPr>
              <a:t>，并绑定析构函数</a:t>
            </a:r>
            <a:endParaRPr lang="zh-CN" altLang="en-US" sz="2400" b="0">
              <a:solidFill>
                <a:srgbClr val="007434"/>
              </a:solidFill>
              <a:ea typeface="微软雅黑" panose="020B0503020204020204" pitchFamily="34" charset="-122"/>
            </a:endParaRPr>
          </a:p>
          <a:p>
            <a:r>
              <a:rPr lang="zh-CN" altLang="en-US" sz="2400" b="0">
                <a:ea typeface="微软雅黑 Light" panose="020B0502040204020203" pitchFamily="34" charset="-122"/>
              </a:rPr>
              <a:t>    </a:t>
            </a:r>
            <a:r>
              <a:rPr lang="en-US" altLang="zh-CN" sz="2400">
                <a:solidFill>
                  <a:srgbClr val="C00000"/>
                </a:solidFill>
                <a:ea typeface="微软雅黑 Light" panose="020B0502040204020203" pitchFamily="34" charset="-122"/>
              </a:rPr>
              <a:t>pthread_key_create(&amp;key, destructor);</a:t>
            </a:r>
            <a:endParaRPr lang="en-US" altLang="zh-CN" sz="2400">
              <a:solidFill>
                <a:srgbClr val="C00000"/>
              </a:solidFill>
              <a:ea typeface="微软雅黑 Light" panose="020B0502040204020203" pitchFamily="34" charset="-122"/>
            </a:endParaRPr>
          </a:p>
          <a:p>
            <a:r>
              <a:rPr lang="en-US" altLang="zh-CN" sz="2400" b="0">
                <a:ea typeface="微软雅黑 Light" panose="020B0502040204020203" pitchFamily="34" charset="-122"/>
              </a:rPr>
              <a:t>    pthread_t threads[3];</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for(int i=0; i&lt;3; i++)</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pthread_create(&amp;threads[i],NULL,thread_fun,NULL);</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for(int i=0; i&lt;3; i++)</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pthread_join(threads[i],NULL);</a:t>
            </a:r>
            <a:endParaRPr lang="en-US" altLang="zh-CN" sz="2400" b="0">
              <a:ea typeface="微软雅黑 Light" panose="020B0502040204020203" pitchFamily="34" charset="-122"/>
            </a:endParaRPr>
          </a:p>
          <a:p>
            <a:r>
              <a:rPr lang="en-US" altLang="zh-CN" sz="2400" b="0">
                <a:ea typeface="微软雅黑 Light" panose="020B0502040204020203" pitchFamily="34" charset="-122"/>
              </a:rPr>
              <a:t>}</a:t>
            </a:r>
            <a:endParaRPr lang="zh-CN" altLang="en-US" sz="2400" b="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876420" y="260648"/>
            <a:ext cx="8244408" cy="6369685"/>
          </a:xfrm>
          <a:prstGeom prst="rect">
            <a:avLst/>
          </a:prstGeom>
        </p:spPr>
        <p:txBody>
          <a:bodyPr wrap="square">
            <a:spAutoFit/>
          </a:bodyPr>
          <a:lstStyle/>
          <a:p>
            <a:r>
              <a:rPr lang="en-US" altLang="zh-CN" sz="2400" b="0">
                <a:ea typeface="微软雅黑" panose="020B0503020204020204" pitchFamily="34" charset="-122"/>
              </a:rPr>
              <a:t>pthread_key_t key;</a:t>
            </a:r>
            <a:endParaRPr lang="en-US" altLang="zh-CN" sz="2400" b="0">
              <a:ea typeface="微软雅黑" panose="020B0503020204020204" pitchFamily="34" charset="-122"/>
            </a:endParaRPr>
          </a:p>
          <a:p>
            <a:r>
              <a:rPr lang="en-US" altLang="zh-CN" sz="2400" b="0">
                <a:solidFill>
                  <a:srgbClr val="007434"/>
                </a:solidFill>
                <a:ea typeface="微软雅黑" panose="020B0503020204020204" pitchFamily="34" charset="-122"/>
              </a:rPr>
              <a:t>// </a:t>
            </a:r>
            <a:r>
              <a:rPr lang="zh-CN" altLang="en-US" sz="2400" b="0">
                <a:solidFill>
                  <a:srgbClr val="007434"/>
                </a:solidFill>
                <a:ea typeface="微软雅黑" panose="020B0503020204020204" pitchFamily="34" charset="-122"/>
              </a:rPr>
              <a:t>析构函数</a:t>
            </a:r>
            <a:endParaRPr lang="zh-CN" altLang="en-US" sz="2400" b="0">
              <a:solidFill>
                <a:srgbClr val="007434"/>
              </a:solidFill>
              <a:ea typeface="微软雅黑" panose="020B0503020204020204" pitchFamily="34" charset="-122"/>
            </a:endParaRPr>
          </a:p>
          <a:p>
            <a:r>
              <a:rPr lang="en-US" altLang="zh-CN" sz="2400" b="0">
                <a:ea typeface="微软雅黑" panose="020B0503020204020204" pitchFamily="34" charset="-122"/>
              </a:rPr>
              <a:t>void destructor(void* value) {</a:t>
            </a:r>
            <a:endParaRPr lang="en-US" altLang="zh-CN" sz="2400" b="0">
              <a:ea typeface="微软雅黑" panose="020B0503020204020204" pitchFamily="34" charset="-122"/>
            </a:endParaRPr>
          </a:p>
          <a:p>
            <a:r>
              <a:rPr lang="en-US" altLang="zh-CN" sz="2400" b="0">
                <a:ea typeface="微软雅黑" panose="020B0503020204020204" pitchFamily="34" charset="-122"/>
              </a:rPr>
              <a:t>    if (value != NULL) {</a:t>
            </a:r>
            <a:endParaRPr lang="en-US" altLang="zh-CN" sz="2400" b="0">
              <a:ea typeface="微软雅黑" panose="020B0503020204020204" pitchFamily="34" charset="-122"/>
            </a:endParaRPr>
          </a:p>
          <a:p>
            <a:r>
              <a:rPr lang="en-US" altLang="zh-CN" sz="2400" b="0">
                <a:ea typeface="微软雅黑" panose="020B0503020204020204" pitchFamily="34" charset="-122"/>
              </a:rPr>
              <a:t>        </a:t>
            </a:r>
            <a:r>
              <a:rPr lang="en-US" altLang="zh-CN" sz="2400">
                <a:ea typeface="微软雅黑" panose="020B0503020204020204" pitchFamily="34" charset="-122"/>
              </a:rPr>
              <a:t>printf(""destructor called in Thread %ld.\n", pthread_self());</a:t>
            </a:r>
            <a:endParaRPr lang="en-US" altLang="zh-CN" sz="2400">
              <a:ea typeface="微软雅黑" panose="020B0503020204020204" pitchFamily="34" charset="-122"/>
            </a:endParaRPr>
          </a:p>
          <a:p>
            <a:r>
              <a:rPr lang="en-US" altLang="zh-CN" sz="2400" b="0">
                <a:ea typeface="微软雅黑" panose="020B0503020204020204" pitchFamily="34" charset="-122"/>
              </a:rPr>
              <a:t>        </a:t>
            </a:r>
            <a:r>
              <a:rPr lang="en-US" altLang="zh-CN" sz="2400">
                <a:ea typeface="微软雅黑" panose="020B0503020204020204" pitchFamily="34" charset="-122"/>
              </a:rPr>
              <a:t>free(value</a:t>
            </a:r>
            <a:r>
              <a:rPr lang="en-US" altLang="zh-CN" sz="2400">
                <a:ea typeface="微软雅黑" panose="020B0503020204020204" pitchFamily="34" charset="-122"/>
              </a:rPr>
              <a:t>); </a:t>
            </a:r>
            <a:endParaRPr lang="en-US" altLang="zh-CN" sz="2400" smtClean="0">
              <a:ea typeface="微软雅黑" panose="020B0503020204020204" pitchFamily="34" charset="-122"/>
            </a:endParaRPr>
          </a:p>
          <a:p>
            <a:r>
              <a:rPr lang="en-US" altLang="zh-CN" sz="2400" b="0">
                <a:ea typeface="微软雅黑" panose="020B0503020204020204" pitchFamily="34" charset="-122"/>
              </a:rPr>
              <a:t> </a:t>
            </a:r>
            <a:r>
              <a:rPr lang="en-US" altLang="zh-CN" sz="2400" b="0" smtClean="0">
                <a:ea typeface="微软雅黑" panose="020B0503020204020204" pitchFamily="34" charset="-122"/>
              </a:rPr>
              <a:t>   }</a:t>
            </a:r>
            <a:endParaRPr lang="en-US" altLang="zh-CN" sz="2400" b="0">
              <a:ea typeface="微软雅黑" panose="020B0503020204020204" pitchFamily="34" charset="-122"/>
            </a:endParaRPr>
          </a:p>
          <a:p>
            <a:r>
              <a:rPr lang="en-US" altLang="zh-CN" sz="2400" b="0">
                <a:ea typeface="微软雅黑" panose="020B0503020204020204" pitchFamily="34" charset="-122"/>
              </a:rPr>
              <a:t>}</a:t>
            </a:r>
            <a:endParaRPr lang="en-US" altLang="zh-CN" sz="2400" b="0">
              <a:ea typeface="微软雅黑" panose="020B0503020204020204" pitchFamily="34" charset="-122"/>
            </a:endParaRPr>
          </a:p>
          <a:p>
            <a:endParaRPr lang="en-US" altLang="zh-CN" sz="2400" b="0">
              <a:ea typeface="微软雅黑" panose="020B0503020204020204" pitchFamily="34" charset="-122"/>
            </a:endParaRPr>
          </a:p>
          <a:p>
            <a:r>
              <a:rPr lang="en-US" altLang="zh-CN" sz="2400" b="0">
                <a:ea typeface="微软雅黑" panose="020B0503020204020204" pitchFamily="34" charset="-122"/>
              </a:rPr>
              <a:t>void* thread_fun</a:t>
            </a:r>
            <a:r>
              <a:rPr lang="en-US" altLang="zh-CN" sz="2400" b="0">
                <a:ea typeface="微软雅黑" panose="020B0503020204020204" pitchFamily="34" charset="-122"/>
              </a:rPr>
              <a:t>() </a:t>
            </a:r>
            <a:r>
              <a:rPr lang="en-US" altLang="zh-CN" sz="2400" b="0" smtClean="0">
                <a:ea typeface="微软雅黑" panose="020B0503020204020204" pitchFamily="34" charset="-122"/>
              </a:rPr>
              <a:t>{</a:t>
            </a:r>
            <a:endParaRPr lang="en-US" altLang="zh-CN" sz="2400" b="0" smtClean="0">
              <a:ea typeface="微软雅黑" panose="020B0503020204020204" pitchFamily="34" charset="-122"/>
            </a:endParaRPr>
          </a:p>
          <a:p>
            <a:r>
              <a:rPr lang="en-US" altLang="zh-CN" sz="2400" b="0">
                <a:ea typeface="微软雅黑" panose="020B0503020204020204" pitchFamily="34" charset="-122"/>
              </a:rPr>
              <a:t> </a:t>
            </a:r>
            <a:r>
              <a:rPr lang="en-US" altLang="zh-CN" sz="2400" b="0" smtClean="0">
                <a:ea typeface="微软雅黑" panose="020B0503020204020204" pitchFamily="34" charset="-122"/>
              </a:rPr>
              <a:t>    </a:t>
            </a:r>
            <a:r>
              <a:rPr lang="en-US" altLang="zh-CN" sz="2400" b="0" smtClean="0">
                <a:solidFill>
                  <a:srgbClr val="007434"/>
                </a:solidFill>
                <a:ea typeface="微软雅黑" panose="020B0503020204020204" pitchFamily="34" charset="-122"/>
              </a:rPr>
              <a:t>//</a:t>
            </a:r>
            <a:r>
              <a:rPr lang="zh-CN" altLang="en-US" sz="2400" b="0">
                <a:solidFill>
                  <a:srgbClr val="007434"/>
                </a:solidFill>
                <a:ea typeface="微软雅黑" panose="020B0503020204020204" pitchFamily="34" charset="-122"/>
              </a:rPr>
              <a:t>绑定线程特定数据</a:t>
            </a:r>
            <a:endParaRPr lang="en-US" altLang="zh-CN" sz="2400" b="0">
              <a:ea typeface="微软雅黑" panose="020B0503020204020204" pitchFamily="34" charset="-122"/>
            </a:endParaRPr>
          </a:p>
          <a:p>
            <a:r>
              <a:rPr lang="en-US" altLang="zh-CN" sz="2400">
                <a:solidFill>
                  <a:srgbClr val="0000FF"/>
                </a:solidFill>
                <a:ea typeface="微软雅黑" panose="020B0503020204020204" pitchFamily="34" charset="-122"/>
              </a:rPr>
              <a:t>    </a:t>
            </a:r>
            <a:r>
              <a:rPr lang="en-US" altLang="zh-CN" sz="2400">
                <a:solidFill>
                  <a:srgbClr val="C00000"/>
                </a:solidFill>
                <a:ea typeface="微软雅黑" panose="020B0503020204020204" pitchFamily="34" charset="-122"/>
              </a:rPr>
              <a:t>int* data = (int*)malloc(sizeof(int));</a:t>
            </a:r>
            <a:endParaRPr lang="en-US" altLang="zh-CN" sz="2400">
              <a:solidFill>
                <a:srgbClr val="C00000"/>
              </a:solidFill>
              <a:ea typeface="微软雅黑" panose="020B0503020204020204" pitchFamily="34" charset="-122"/>
            </a:endParaRPr>
          </a:p>
          <a:p>
            <a:r>
              <a:rPr lang="en-US" altLang="zh-CN" sz="2400" smtClean="0">
                <a:solidFill>
                  <a:srgbClr val="C00000"/>
                </a:solidFill>
                <a:ea typeface="微软雅黑" panose="020B0503020204020204" pitchFamily="34" charset="-122"/>
              </a:rPr>
              <a:t>    pthread_setspecific(key</a:t>
            </a:r>
            <a:r>
              <a:rPr lang="en-US" altLang="zh-CN" sz="2400">
                <a:solidFill>
                  <a:srgbClr val="C00000"/>
                </a:solidFill>
                <a:ea typeface="微软雅黑" panose="020B0503020204020204" pitchFamily="34" charset="-122"/>
              </a:rPr>
              <a:t>, data);</a:t>
            </a:r>
            <a:endParaRPr lang="en-US" altLang="zh-CN" sz="2400">
              <a:solidFill>
                <a:srgbClr val="C00000"/>
              </a:solidFill>
              <a:ea typeface="微软雅黑" panose="020B0503020204020204" pitchFamily="34" charset="-122"/>
            </a:endParaRPr>
          </a:p>
          <a:p>
            <a:r>
              <a:rPr lang="en-US" altLang="zh-CN" sz="2400" b="0">
                <a:ea typeface="微软雅黑" panose="020B0503020204020204" pitchFamily="34" charset="-122"/>
              </a:rPr>
              <a:t>    printf("Thread %ld: data %p\n", pthread_self(), data);</a:t>
            </a:r>
            <a:endParaRPr lang="en-US" altLang="zh-CN" sz="2400" b="0">
              <a:ea typeface="微软雅黑" panose="020B0503020204020204" pitchFamily="34" charset="-122"/>
            </a:endParaRPr>
          </a:p>
          <a:p>
            <a:r>
              <a:rPr lang="en-US" altLang="zh-CN" sz="2400" b="0" smtClean="0">
                <a:ea typeface="微软雅黑" panose="020B0503020204020204" pitchFamily="34" charset="-122"/>
              </a:rPr>
              <a:t>    return </a:t>
            </a:r>
            <a:r>
              <a:rPr lang="en-US" altLang="zh-CN" sz="2400" b="0">
                <a:ea typeface="微软雅黑" panose="020B0503020204020204" pitchFamily="34" charset="-122"/>
              </a:rPr>
              <a:t>NULL;</a:t>
            </a:r>
            <a:endParaRPr lang="en-US" altLang="zh-CN" sz="2400" b="0">
              <a:ea typeface="微软雅黑" panose="020B0503020204020204" pitchFamily="34" charset="-122"/>
            </a:endParaRPr>
          </a:p>
          <a:p>
            <a:r>
              <a:rPr lang="en-US" altLang="zh-CN" sz="2400" b="0">
                <a:ea typeface="微软雅黑" panose="020B0503020204020204" pitchFamily="34" charset="-122"/>
              </a:rPr>
              <a:t>}</a:t>
            </a:r>
            <a:endParaRPr lang="en-US" altLang="zh-CN" sz="2400" b="0">
              <a:ea typeface="微软雅黑" panose="020B0503020204020204" pitchFamily="34" charset="-122"/>
            </a:endParaRPr>
          </a:p>
        </p:txBody>
      </p:sp>
    </p:spTree>
  </p:cSld>
  <p:clrMapOvr>
    <a:masterClrMapping/>
  </p:clrMapOvr>
  <p:transition spd="slow">
    <p:pull dir="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Rectangle 2"/>
          <p:cNvSpPr>
            <a:spLocks noGrp="1"/>
          </p:cNvSpPr>
          <p:nvPr>
            <p:ph type="title"/>
          </p:nvPr>
        </p:nvSpPr>
        <p:spPr>
          <a:xfrm>
            <a:off x="539552" y="116632"/>
            <a:ext cx="7467600" cy="762000"/>
          </a:xfrm>
        </p:spPr>
        <p:txBody>
          <a:bodyPr vert="horz" wrap="square" lIns="91440" tIns="45720" rIns="91440" bIns="45720" anchor="b" anchorCtr="0"/>
          <a:lstStyle/>
          <a:p>
            <a:pPr algn="ctr" eaLnBrk="1" hangingPunct="1"/>
            <a:r>
              <a:rPr lang="zh-CN" altLang="en-US" sz="3200" b="1" smtClean="0">
                <a:ea typeface="微软雅黑" panose="020B0503020204020204" pitchFamily="34" charset="-122"/>
              </a:rPr>
              <a:t>线程特定数据</a:t>
            </a:r>
            <a:r>
              <a:rPr lang="zh-CN" altLang="en-US" sz="3200" b="1" smtClean="0">
                <a:ea typeface="微软雅黑" panose="020B0503020204020204" pitchFamily="34" charset="-122"/>
              </a:rPr>
              <a:t>示例</a:t>
            </a:r>
            <a:endParaRPr lang="zh-CN" altLang="en-US" sz="3200" b="1" dirty="0">
              <a:ea typeface="微软雅黑" panose="020B0503020204020204" pitchFamily="34" charset="-122"/>
            </a:endParaRPr>
          </a:p>
        </p:txBody>
      </p:sp>
      <p:sp>
        <p:nvSpPr>
          <p:cNvPr id="3" name="文本框 2"/>
          <p:cNvSpPr txBox="1"/>
          <p:nvPr/>
        </p:nvSpPr>
        <p:spPr>
          <a:xfrm>
            <a:off x="395536" y="1196752"/>
            <a:ext cx="8424936" cy="4355680"/>
          </a:xfrm>
          <a:prstGeom prst="rect">
            <a:avLst/>
          </a:prstGeom>
          <a:noFill/>
        </p:spPr>
        <p:txBody>
          <a:bodyPr wrap="square">
            <a:spAutoFit/>
          </a:bodyPr>
          <a:lstStyle/>
          <a:p>
            <a:pPr marL="457200" indent="-457200">
              <a:lnSpc>
                <a:spcPct val="135000"/>
              </a:lnSpc>
              <a:buClr>
                <a:srgbClr val="0070C0"/>
              </a:buClr>
              <a:buSzPct val="75000"/>
              <a:buFont typeface="Wingdings" panose="05000000000000000000" pitchFamily="2" charset="2"/>
              <a:buChar char="u"/>
              <a:defRPr/>
            </a:pPr>
            <a:r>
              <a:rPr kumimoji="0" lang="zh-CN" altLang="en-US" sz="2600" b="0" kern="1200" cap="none" spc="0" normalizeH="0" noProof="0" smtClean="0">
                <a:latin typeface="+mj-lt"/>
                <a:ea typeface="微软雅黑" panose="020B0503020204020204" pitchFamily="34" charset="-122"/>
                <a:cs typeface="Calibri" panose="020F0502020204030204" pitchFamily="34" charset="0"/>
              </a:rPr>
              <a:t>产生</a:t>
            </a:r>
            <a:r>
              <a:rPr kumimoji="0" lang="en-US" altLang="zh-CN" sz="2600" b="0" kern="1200" cap="none" spc="0" normalizeH="0" noProof="0" smtClean="0">
                <a:latin typeface="+mj-lt"/>
                <a:ea typeface="微软雅黑" panose="020B0503020204020204" pitchFamily="34" charset="-122"/>
                <a:cs typeface="Calibri" panose="020F0502020204030204" pitchFamily="34" charset="0"/>
              </a:rPr>
              <a:t>5</a:t>
            </a:r>
            <a:r>
              <a:rPr kumimoji="0" lang="zh-CN" altLang="en-US" sz="2600" b="0" kern="1200" cap="none" spc="0" normalizeH="0" noProof="0" smtClean="0">
                <a:latin typeface="+mj-lt"/>
                <a:ea typeface="微软雅黑" panose="020B0503020204020204" pitchFamily="34" charset="-122"/>
                <a:cs typeface="Calibri" panose="020F0502020204030204" pitchFamily="34" charset="0"/>
              </a:rPr>
              <a:t>个线程，</a:t>
            </a:r>
            <a:r>
              <a:rPr lang="zh-CN" altLang="en-US" sz="2600" b="0">
                <a:ea typeface="微软雅黑" panose="020B0503020204020204" pitchFamily="34" charset="-122"/>
              </a:rPr>
              <a:t>前</a:t>
            </a:r>
            <a:r>
              <a:rPr lang="en-US" altLang="zh-CN" sz="2600" b="0">
                <a:ea typeface="微软雅黑" panose="020B0503020204020204" pitchFamily="34" charset="-122"/>
              </a:rPr>
              <a:t>2</a:t>
            </a:r>
            <a:r>
              <a:rPr lang="zh-CN" altLang="en-US" sz="2600" b="0">
                <a:ea typeface="微软雅黑" panose="020B0503020204020204" pitchFamily="34" charset="-122"/>
              </a:rPr>
              <a:t>个</a:t>
            </a:r>
            <a:r>
              <a:rPr lang="zh-CN" altLang="en-US" sz="2600" b="0" smtClean="0">
                <a:ea typeface="微软雅黑" panose="020B0503020204020204" pitchFamily="34" charset="-122"/>
              </a:rPr>
              <a:t>线程之一（通过</a:t>
            </a:r>
            <a:r>
              <a:rPr lang="en-US" altLang="zh-CN" sz="2600" b="0" smtClean="0">
                <a:ea typeface="微软雅黑" panose="020B0503020204020204" pitchFamily="34" charset="-122"/>
              </a:rPr>
              <a:t>pthread_once</a:t>
            </a:r>
            <a:r>
              <a:rPr lang="zh-CN" altLang="en-US" sz="2600" b="0" smtClean="0">
                <a:ea typeface="微软雅黑" panose="020B0503020204020204" pitchFamily="34" charset="-122"/>
              </a:rPr>
              <a:t>函数）创建进程内全局唯一的“键”，值为</a:t>
            </a:r>
            <a:r>
              <a:rPr lang="en-US" altLang="zh-CN" sz="2600" b="0" smtClean="0">
                <a:ea typeface="微软雅黑" panose="020B0503020204020204" pitchFamily="34" charset="-122"/>
              </a:rPr>
              <a:t>0</a:t>
            </a:r>
            <a:r>
              <a:rPr lang="zh-CN" altLang="en-US" sz="2600" b="0" smtClean="0">
                <a:ea typeface="微软雅黑" panose="020B0503020204020204" pitchFamily="34" charset="-122"/>
              </a:rPr>
              <a:t>。通过该“键”，为</a:t>
            </a:r>
            <a:r>
              <a:rPr lang="en-US" altLang="zh-CN" sz="2600" b="0" smtClean="0">
                <a:ea typeface="微软雅黑" panose="020B0503020204020204" pitchFamily="34" charset="-122"/>
              </a:rPr>
              <a:t>2</a:t>
            </a:r>
            <a:r>
              <a:rPr lang="zh-CN" altLang="en-US" sz="2600" b="0" smtClean="0">
                <a:ea typeface="微软雅黑" panose="020B0503020204020204" pitchFamily="34" charset="-122"/>
              </a:rPr>
              <a:t>个线程分配线程特定数据</a:t>
            </a:r>
            <a:r>
              <a:rPr lang="zh-CN" altLang="en-US" sz="2600" b="0" smtClean="0">
                <a:ea typeface="微软雅黑" panose="020B0503020204020204" pitchFamily="34" charset="-122"/>
              </a:rPr>
              <a:t>。</a:t>
            </a:r>
            <a:endParaRPr lang="en-US" altLang="zh-CN" sz="2600" b="0" smtClean="0">
              <a:ea typeface="微软雅黑" panose="020B0503020204020204" pitchFamily="34" charset="-122"/>
            </a:endParaRPr>
          </a:p>
          <a:p>
            <a:pPr marL="457200" indent="-457200">
              <a:lnSpc>
                <a:spcPct val="135000"/>
              </a:lnSpc>
              <a:buClr>
                <a:srgbClr val="0070C0"/>
              </a:buClr>
              <a:buSzPct val="75000"/>
              <a:buFont typeface="Wingdings" panose="05000000000000000000" pitchFamily="2" charset="2"/>
              <a:buChar char="u"/>
              <a:defRPr/>
            </a:pPr>
            <a:r>
              <a:rPr kumimoji="0" lang="zh-CN" altLang="en-US" sz="2600" b="0" kern="1200" cap="none" spc="0" normalizeH="0" noProof="0" smtClean="0">
                <a:latin typeface="+mj-lt"/>
                <a:ea typeface="微软雅黑" panose="020B0503020204020204" pitchFamily="34" charset="-122"/>
                <a:cs typeface="Calibri" panose="020F0502020204030204" pitchFamily="34" charset="0"/>
              </a:rPr>
              <a:t>后</a:t>
            </a:r>
            <a:r>
              <a:rPr lang="en-US" altLang="zh-CN" sz="2600" b="0" smtClean="0">
                <a:ea typeface="微软雅黑" panose="020B0503020204020204" pitchFamily="34" charset="-122"/>
              </a:rPr>
              <a:t>3</a:t>
            </a:r>
            <a:r>
              <a:rPr lang="zh-CN" altLang="en-US" sz="2600" b="0" smtClean="0">
                <a:ea typeface="微软雅黑" panose="020B0503020204020204" pitchFamily="34" charset="-122"/>
              </a:rPr>
              <a:t>个</a:t>
            </a:r>
            <a:r>
              <a:rPr lang="zh-CN" altLang="en-US" sz="2600" b="0">
                <a:ea typeface="微软雅黑" panose="020B0503020204020204" pitchFamily="34" charset="-122"/>
              </a:rPr>
              <a:t>线程之一（通过</a:t>
            </a:r>
            <a:r>
              <a:rPr lang="en-US" altLang="zh-CN" sz="2600" b="0">
                <a:ea typeface="微软雅黑" panose="020B0503020204020204" pitchFamily="34" charset="-122"/>
              </a:rPr>
              <a:t>pthread_once</a:t>
            </a:r>
            <a:r>
              <a:rPr lang="zh-CN" altLang="en-US" sz="2600" b="0">
                <a:ea typeface="微软雅黑" panose="020B0503020204020204" pitchFamily="34" charset="-122"/>
              </a:rPr>
              <a:t>函数）创建进程内全局唯一的“键”，值</a:t>
            </a:r>
            <a:r>
              <a:rPr lang="zh-CN" altLang="en-US" sz="2600" b="0" smtClean="0">
                <a:ea typeface="微软雅黑" panose="020B0503020204020204" pitchFamily="34" charset="-122"/>
              </a:rPr>
              <a:t>为</a:t>
            </a:r>
            <a:r>
              <a:rPr lang="en-US" altLang="zh-CN" sz="2600" b="0" smtClean="0">
                <a:ea typeface="微软雅黑" panose="020B0503020204020204" pitchFamily="34" charset="-122"/>
              </a:rPr>
              <a:t>1</a:t>
            </a:r>
            <a:r>
              <a:rPr lang="zh-CN" altLang="en-US" sz="2600" b="0" smtClean="0">
                <a:ea typeface="微软雅黑" panose="020B0503020204020204" pitchFamily="34" charset="-122"/>
              </a:rPr>
              <a:t>，</a:t>
            </a:r>
            <a:r>
              <a:rPr lang="zh-CN" altLang="en-US" sz="2600" b="0">
                <a:ea typeface="微软雅黑" panose="020B0503020204020204" pitchFamily="34" charset="-122"/>
              </a:rPr>
              <a:t>通过该“键”，</a:t>
            </a:r>
            <a:r>
              <a:rPr lang="zh-CN" altLang="en-US" sz="2600" b="0" smtClean="0">
                <a:ea typeface="微软雅黑" panose="020B0503020204020204" pitchFamily="34" charset="-122"/>
              </a:rPr>
              <a:t>为</a:t>
            </a:r>
            <a:r>
              <a:rPr lang="en-US" altLang="zh-CN" sz="2600" b="0" smtClean="0">
                <a:ea typeface="微软雅黑" panose="020B0503020204020204" pitchFamily="34" charset="-122"/>
              </a:rPr>
              <a:t>3</a:t>
            </a:r>
            <a:r>
              <a:rPr lang="zh-CN" altLang="en-US" sz="2600" b="0" smtClean="0">
                <a:ea typeface="微软雅黑" panose="020B0503020204020204" pitchFamily="34" charset="-122"/>
              </a:rPr>
              <a:t>个</a:t>
            </a:r>
            <a:r>
              <a:rPr lang="zh-CN" altLang="en-US" sz="2600" b="0">
                <a:ea typeface="微软雅黑" panose="020B0503020204020204" pitchFamily="34" charset="-122"/>
              </a:rPr>
              <a:t>线程分配线程特定数据</a:t>
            </a:r>
            <a:r>
              <a:rPr lang="zh-CN" altLang="en-US" sz="2600" b="0" smtClean="0">
                <a:ea typeface="微软雅黑" panose="020B0503020204020204" pitchFamily="34" charset="-122"/>
              </a:rPr>
              <a:t>。</a:t>
            </a:r>
            <a:endParaRPr lang="en-US" altLang="zh-CN" sz="2600" b="0" smtClean="0">
              <a:ea typeface="微软雅黑" panose="020B0503020204020204" pitchFamily="34" charset="-122"/>
            </a:endParaRPr>
          </a:p>
          <a:p>
            <a:pPr marL="457200" indent="-457200">
              <a:lnSpc>
                <a:spcPct val="135000"/>
              </a:lnSpc>
              <a:buClr>
                <a:srgbClr val="0070C0"/>
              </a:buClr>
              <a:buSzPct val="75000"/>
              <a:buFont typeface="Wingdings" panose="05000000000000000000" pitchFamily="2" charset="2"/>
              <a:buChar char="u"/>
              <a:defRPr/>
            </a:pPr>
            <a:r>
              <a:rPr kumimoji="0" lang="zh-CN" altLang="en-US" sz="2600" b="0" kern="1200" cap="none" spc="0" normalizeH="0" noProof="0" smtClean="0">
                <a:latin typeface="+mj-lt"/>
                <a:ea typeface="微软雅黑" panose="020B0503020204020204" pitchFamily="34" charset="-122"/>
                <a:cs typeface="Calibri" panose="020F0502020204030204" pitchFamily="34" charset="0"/>
              </a:rPr>
              <a:t>调用统一的析构函数，在释放线程特定数据内存空间前，先打印特定数据的值。</a:t>
            </a:r>
            <a:endParaRPr kumimoji="0" lang="zh-CN" altLang="en-US" sz="2600" b="0" kern="1200" cap="none" spc="0" normalizeH="0" noProof="0">
              <a:latin typeface="+mj-lt"/>
              <a:ea typeface="微软雅黑" panose="020B0503020204020204" pitchFamily="34" charset="-122"/>
              <a:cs typeface="Calibri" panose="020F0502020204030204" pitchFamily="34" charset="0"/>
            </a:endParaRPr>
          </a:p>
        </p:txBody>
      </p:sp>
    </p:spTree>
  </p:cSld>
  <p:clrMapOvr>
    <a:masterClrMapping/>
  </p:clrMapOvr>
  <p:transition spd="slow">
    <p:pull dir="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51520" y="0"/>
            <a:ext cx="9073008" cy="6998839"/>
          </a:xfrm>
          <a:prstGeom prst="rect">
            <a:avLst/>
          </a:prstGeom>
        </p:spPr>
        <p:txBody>
          <a:bodyPr wrap="square">
            <a:spAutoFit/>
          </a:bodyPr>
          <a:lstStyle/>
          <a:p>
            <a:pPr>
              <a:lnSpc>
                <a:spcPct val="110000"/>
              </a:lnSpc>
            </a:pPr>
            <a:r>
              <a:rPr lang="en-US" altLang="zh-CN" sz="2400" b="0"/>
              <a:t>int main() {</a:t>
            </a:r>
            <a:endParaRPr lang="en-US" altLang="zh-CN" sz="2400" b="0"/>
          </a:p>
          <a:p>
            <a:pPr>
              <a:lnSpc>
                <a:spcPct val="110000"/>
              </a:lnSpc>
            </a:pPr>
            <a:r>
              <a:rPr lang="en-US" altLang="zh-CN" sz="2400" b="0"/>
              <a:t>    pthread_t threads[5];</a:t>
            </a:r>
            <a:endParaRPr lang="en-US" altLang="zh-CN" sz="2400" b="0"/>
          </a:p>
          <a:p>
            <a:pPr>
              <a:lnSpc>
                <a:spcPct val="110000"/>
              </a:lnSpc>
            </a:pPr>
            <a:r>
              <a:rPr lang="en-US" altLang="zh-CN" sz="2400" b="0"/>
              <a:t>    int args[5] = {10, 20, 30, 40, 50};  </a:t>
            </a:r>
            <a:r>
              <a:rPr lang="en-US" altLang="zh-CN" sz="2400" b="0">
                <a:solidFill>
                  <a:srgbClr val="0000FF"/>
                </a:solidFill>
              </a:rPr>
              <a:t>// </a:t>
            </a:r>
            <a:r>
              <a:rPr lang="zh-CN" altLang="en-US" sz="2400" b="0">
                <a:solidFill>
                  <a:srgbClr val="0000FF"/>
                </a:solidFill>
              </a:rPr>
              <a:t>每个线程的参数</a:t>
            </a:r>
            <a:endParaRPr lang="zh-CN" altLang="en-US" sz="2400" b="0">
              <a:solidFill>
                <a:srgbClr val="0000FF"/>
              </a:solidFill>
            </a:endParaRPr>
          </a:p>
          <a:p>
            <a:pPr>
              <a:lnSpc>
                <a:spcPct val="110000"/>
              </a:lnSpc>
            </a:pPr>
            <a:r>
              <a:rPr lang="en-US" altLang="zh-CN" sz="2400" b="0" smtClean="0"/>
              <a:t>    for </a:t>
            </a:r>
            <a:r>
              <a:rPr lang="en-US" altLang="zh-CN" sz="2400" b="0"/>
              <a:t>(int i = 0; i &lt; 2; i</a:t>
            </a:r>
            <a:r>
              <a:rPr lang="en-US" altLang="zh-CN" sz="2400" b="0"/>
              <a:t>++) </a:t>
            </a:r>
            <a:r>
              <a:rPr lang="en-US" altLang="zh-CN" sz="2400" b="0" smtClean="0"/>
              <a:t>{ </a:t>
            </a:r>
            <a:r>
              <a:rPr lang="en-US" altLang="zh-CN" sz="2400" b="0" smtClean="0">
                <a:solidFill>
                  <a:srgbClr val="0000FF"/>
                </a:solidFill>
              </a:rPr>
              <a:t>//</a:t>
            </a:r>
            <a:r>
              <a:rPr lang="zh-CN" altLang="en-US" sz="2400" b="0" smtClean="0">
                <a:solidFill>
                  <a:srgbClr val="0000FF"/>
                </a:solidFill>
              </a:rPr>
              <a:t>创建</a:t>
            </a:r>
            <a:r>
              <a:rPr lang="zh-CN" altLang="en-US" sz="2400" b="0">
                <a:solidFill>
                  <a:srgbClr val="0000FF"/>
                </a:solidFill>
              </a:rPr>
              <a:t>前</a:t>
            </a:r>
            <a:r>
              <a:rPr lang="en-US" altLang="zh-CN" sz="2400" b="0">
                <a:solidFill>
                  <a:srgbClr val="0000FF"/>
                </a:solidFill>
              </a:rPr>
              <a:t>2</a:t>
            </a:r>
            <a:r>
              <a:rPr lang="zh-CN" altLang="en-US" sz="2400" b="0">
                <a:solidFill>
                  <a:srgbClr val="0000FF"/>
                </a:solidFill>
              </a:rPr>
              <a:t>个线程（使用</a:t>
            </a:r>
            <a:r>
              <a:rPr lang="en-US" altLang="zh-CN" sz="2400" b="0">
                <a:solidFill>
                  <a:srgbClr val="0000FF"/>
                </a:solidFill>
              </a:rPr>
              <a:t>key0</a:t>
            </a:r>
            <a:r>
              <a:rPr lang="zh-CN" altLang="en-US" sz="2400" b="0">
                <a:solidFill>
                  <a:srgbClr val="0000FF"/>
                </a:solidFill>
              </a:rPr>
              <a:t>）</a:t>
            </a:r>
            <a:endParaRPr lang="en-US" altLang="zh-CN" sz="2400" b="0">
              <a:solidFill>
                <a:srgbClr val="0000FF"/>
              </a:solidFill>
            </a:endParaRPr>
          </a:p>
          <a:p>
            <a:pPr>
              <a:lnSpc>
                <a:spcPct val="110000"/>
              </a:lnSpc>
            </a:pPr>
            <a:r>
              <a:rPr lang="en-US" altLang="zh-CN" sz="2400"/>
              <a:t>        pthread_create(&amp;threads[i], NULL, thread_func_key0, &amp;args[i]);</a:t>
            </a:r>
            <a:endParaRPr lang="en-US" altLang="zh-CN" sz="2400"/>
          </a:p>
          <a:p>
            <a:pPr>
              <a:lnSpc>
                <a:spcPct val="110000"/>
              </a:lnSpc>
            </a:pPr>
            <a:r>
              <a:rPr lang="en-US" altLang="zh-CN" sz="2400" b="0"/>
              <a:t>    }</a:t>
            </a:r>
            <a:endParaRPr lang="en-US" altLang="zh-CN" sz="2400" b="0"/>
          </a:p>
          <a:p>
            <a:pPr>
              <a:lnSpc>
                <a:spcPct val="110000"/>
              </a:lnSpc>
            </a:pPr>
            <a:r>
              <a:rPr lang="en-US" altLang="zh-CN" sz="2400" b="0" smtClean="0"/>
              <a:t>    for </a:t>
            </a:r>
            <a:r>
              <a:rPr lang="en-US" altLang="zh-CN" sz="2400" b="0"/>
              <a:t>(int i = 2; i &lt; 5; i</a:t>
            </a:r>
            <a:r>
              <a:rPr lang="en-US" altLang="zh-CN" sz="2400" b="0"/>
              <a:t>++) </a:t>
            </a:r>
            <a:r>
              <a:rPr lang="en-US" altLang="zh-CN" sz="2400" b="0" smtClean="0"/>
              <a:t>{</a:t>
            </a:r>
            <a:r>
              <a:rPr lang="en-US" altLang="zh-CN" sz="2400" b="0" smtClean="0">
                <a:solidFill>
                  <a:srgbClr val="0000FF"/>
                </a:solidFill>
              </a:rPr>
              <a:t>//</a:t>
            </a:r>
            <a:r>
              <a:rPr lang="zh-CN" altLang="en-US" sz="2400" b="0" smtClean="0">
                <a:solidFill>
                  <a:srgbClr val="0000FF"/>
                </a:solidFill>
              </a:rPr>
              <a:t>创建</a:t>
            </a:r>
            <a:r>
              <a:rPr lang="zh-CN" altLang="en-US" sz="2400" b="0">
                <a:solidFill>
                  <a:srgbClr val="0000FF"/>
                </a:solidFill>
              </a:rPr>
              <a:t>后</a:t>
            </a:r>
            <a:r>
              <a:rPr lang="en-US" altLang="zh-CN" sz="2400" b="0">
                <a:solidFill>
                  <a:srgbClr val="0000FF"/>
                </a:solidFill>
              </a:rPr>
              <a:t>3</a:t>
            </a:r>
            <a:r>
              <a:rPr lang="zh-CN" altLang="en-US" sz="2400" b="0">
                <a:solidFill>
                  <a:srgbClr val="0000FF"/>
                </a:solidFill>
              </a:rPr>
              <a:t>个线程（使用</a:t>
            </a:r>
            <a:r>
              <a:rPr lang="en-US" altLang="zh-CN" sz="2400" b="0">
                <a:solidFill>
                  <a:srgbClr val="0000FF"/>
                </a:solidFill>
              </a:rPr>
              <a:t>key1</a:t>
            </a:r>
            <a:r>
              <a:rPr lang="zh-CN" altLang="en-US" sz="2400" b="0">
                <a:solidFill>
                  <a:srgbClr val="00B050"/>
                </a:solidFill>
              </a:rPr>
              <a:t>）</a:t>
            </a:r>
            <a:endParaRPr lang="en-US" altLang="zh-CN" sz="2400" b="0">
              <a:solidFill>
                <a:srgbClr val="00B050"/>
              </a:solidFill>
            </a:endParaRPr>
          </a:p>
          <a:p>
            <a:pPr>
              <a:lnSpc>
                <a:spcPct val="110000"/>
              </a:lnSpc>
            </a:pPr>
            <a:r>
              <a:rPr lang="en-US" altLang="zh-CN" sz="2400" b="0"/>
              <a:t>        </a:t>
            </a:r>
            <a:r>
              <a:rPr lang="en-US" altLang="zh-CN" sz="2400"/>
              <a:t>pthread_create(&amp;threads[i], NULL, thread_func_key1, &amp;args[i]);</a:t>
            </a:r>
            <a:endParaRPr lang="en-US" altLang="zh-CN" sz="2400"/>
          </a:p>
          <a:p>
            <a:pPr>
              <a:lnSpc>
                <a:spcPct val="110000"/>
              </a:lnSpc>
            </a:pPr>
            <a:r>
              <a:rPr lang="en-US" altLang="zh-CN" sz="2400" b="0"/>
              <a:t>    }</a:t>
            </a:r>
            <a:endParaRPr lang="en-US" altLang="zh-CN" sz="2400" b="0"/>
          </a:p>
          <a:p>
            <a:pPr>
              <a:lnSpc>
                <a:spcPct val="110000"/>
              </a:lnSpc>
            </a:pPr>
            <a:r>
              <a:rPr lang="en-US" altLang="zh-CN" sz="2400" b="0" smtClean="0"/>
              <a:t>    for </a:t>
            </a:r>
            <a:r>
              <a:rPr lang="en-US" altLang="zh-CN" sz="2400" b="0"/>
              <a:t>(int i = 0; i &lt; 5; i</a:t>
            </a:r>
            <a:r>
              <a:rPr lang="en-US" altLang="zh-CN" sz="2400" b="0"/>
              <a:t>++) </a:t>
            </a:r>
            <a:r>
              <a:rPr lang="en-US" altLang="zh-CN" sz="2400" b="0" smtClean="0"/>
              <a:t>{</a:t>
            </a:r>
            <a:r>
              <a:rPr lang="en-US" altLang="zh-CN" sz="2400" b="0" smtClean="0">
                <a:solidFill>
                  <a:srgbClr val="0000FF"/>
                </a:solidFill>
              </a:rPr>
              <a:t>//</a:t>
            </a:r>
            <a:r>
              <a:rPr lang="zh-CN" altLang="en-US" sz="2400" b="0" smtClean="0">
                <a:solidFill>
                  <a:srgbClr val="0000FF"/>
                </a:solidFill>
              </a:rPr>
              <a:t>等待</a:t>
            </a:r>
            <a:r>
              <a:rPr lang="zh-CN" altLang="en-US" sz="2400" b="0">
                <a:solidFill>
                  <a:srgbClr val="0000FF"/>
                </a:solidFill>
              </a:rPr>
              <a:t>所有</a:t>
            </a:r>
            <a:r>
              <a:rPr lang="zh-CN" altLang="en-US" sz="2400" b="0">
                <a:solidFill>
                  <a:srgbClr val="0000FF"/>
                </a:solidFill>
              </a:rPr>
              <a:t>线程</a:t>
            </a:r>
            <a:r>
              <a:rPr lang="zh-CN" altLang="en-US" sz="2400" b="0" smtClean="0">
                <a:solidFill>
                  <a:srgbClr val="0000FF"/>
                </a:solidFill>
              </a:rPr>
              <a:t>完成</a:t>
            </a:r>
            <a:endParaRPr lang="en-US" altLang="zh-CN" sz="2400" b="0">
              <a:solidFill>
                <a:srgbClr val="0000FF"/>
              </a:solidFill>
            </a:endParaRPr>
          </a:p>
          <a:p>
            <a:pPr>
              <a:lnSpc>
                <a:spcPct val="110000"/>
              </a:lnSpc>
            </a:pPr>
            <a:r>
              <a:rPr lang="en-US" altLang="zh-CN" sz="2400" b="0"/>
              <a:t>        pthread_join(threads[i], NULL);</a:t>
            </a:r>
            <a:endParaRPr lang="en-US" altLang="zh-CN" sz="2400" b="0"/>
          </a:p>
          <a:p>
            <a:pPr>
              <a:lnSpc>
                <a:spcPct val="110000"/>
              </a:lnSpc>
            </a:pPr>
            <a:r>
              <a:rPr lang="en-US" altLang="zh-CN" sz="2400" b="0"/>
              <a:t>    }</a:t>
            </a:r>
            <a:endParaRPr lang="en-US" altLang="zh-CN" sz="2400" b="0"/>
          </a:p>
          <a:p>
            <a:pPr>
              <a:lnSpc>
                <a:spcPct val="110000"/>
              </a:lnSpc>
            </a:pPr>
            <a:r>
              <a:rPr lang="en-US" altLang="zh-CN" sz="2400" b="0" smtClean="0"/>
              <a:t>    pthread_key_delete(key0); </a:t>
            </a:r>
            <a:r>
              <a:rPr lang="en-US" altLang="zh-CN" sz="2400" b="0">
                <a:solidFill>
                  <a:srgbClr val="0000FF"/>
                </a:solidFill>
              </a:rPr>
              <a:t>// </a:t>
            </a:r>
            <a:r>
              <a:rPr lang="zh-CN" altLang="en-US" sz="2400" b="0">
                <a:solidFill>
                  <a:srgbClr val="0000FF"/>
                </a:solidFill>
              </a:rPr>
              <a:t>销毁</a:t>
            </a:r>
            <a:r>
              <a:rPr lang="zh-CN" altLang="en-US" sz="2400" b="0" smtClean="0">
                <a:solidFill>
                  <a:srgbClr val="0000FF"/>
                </a:solidFill>
              </a:rPr>
              <a:t>键</a:t>
            </a:r>
            <a:endParaRPr lang="en-US" altLang="zh-CN" sz="2400" b="0">
              <a:solidFill>
                <a:srgbClr val="0000FF"/>
              </a:solidFill>
            </a:endParaRPr>
          </a:p>
          <a:p>
            <a:pPr>
              <a:lnSpc>
                <a:spcPct val="110000"/>
              </a:lnSpc>
            </a:pPr>
            <a:r>
              <a:rPr lang="en-US" altLang="zh-CN" sz="2400" b="0"/>
              <a:t>    pthread_key_delete(key1);</a:t>
            </a:r>
            <a:endParaRPr lang="en-US" altLang="zh-CN" sz="2400" b="0"/>
          </a:p>
          <a:p>
            <a:pPr>
              <a:lnSpc>
                <a:spcPct val="110000"/>
              </a:lnSpc>
            </a:pPr>
            <a:r>
              <a:rPr lang="en-US" altLang="zh-CN" sz="2400" b="0"/>
              <a:t>    return </a:t>
            </a:r>
            <a:r>
              <a:rPr lang="en-US" altLang="zh-CN" sz="2400" b="0"/>
              <a:t>0</a:t>
            </a:r>
            <a:r>
              <a:rPr lang="en-US" altLang="zh-CN" sz="2400" b="0" smtClean="0"/>
              <a:t>; }</a:t>
            </a:r>
            <a:endParaRPr lang="en-US" altLang="zh-CN" sz="2400" b="0"/>
          </a:p>
        </p:txBody>
      </p:sp>
    </p:spTree>
  </p:cSld>
  <p:clrMapOvr>
    <a:masterClrMapping/>
  </p:clrMapOvr>
  <p:transition spd="slow">
    <p:pull dir="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51520" y="0"/>
            <a:ext cx="9073008" cy="6998839"/>
          </a:xfrm>
          <a:prstGeom prst="rect">
            <a:avLst/>
          </a:prstGeom>
        </p:spPr>
        <p:txBody>
          <a:bodyPr wrap="square">
            <a:spAutoFit/>
          </a:bodyPr>
          <a:lstStyle/>
          <a:p>
            <a:pPr>
              <a:lnSpc>
                <a:spcPct val="110000"/>
              </a:lnSpc>
            </a:pPr>
            <a:r>
              <a:rPr lang="en-US" altLang="zh-CN" sz="2400" b="0">
                <a:solidFill>
                  <a:srgbClr val="0000FF"/>
                </a:solidFill>
                <a:ea typeface="微软雅黑 Light" panose="020B0502040204020203" pitchFamily="34" charset="-122"/>
              </a:rPr>
              <a:t>// </a:t>
            </a:r>
            <a:r>
              <a:rPr lang="zh-CN" altLang="en-US" sz="2400" b="0">
                <a:solidFill>
                  <a:srgbClr val="0000FF"/>
                </a:solidFill>
                <a:ea typeface="微软雅黑 Light" panose="020B0502040204020203" pitchFamily="34" charset="-122"/>
              </a:rPr>
              <a:t>线程函数前</a:t>
            </a:r>
            <a:r>
              <a:rPr lang="en-US" altLang="zh-CN" sz="2400" b="0">
                <a:solidFill>
                  <a:srgbClr val="0000FF"/>
                </a:solidFill>
                <a:ea typeface="微软雅黑 Light" panose="020B0502040204020203" pitchFamily="34" charset="-122"/>
              </a:rPr>
              <a:t>2</a:t>
            </a:r>
            <a:r>
              <a:rPr lang="zh-CN" altLang="en-US" sz="2400" b="0">
                <a:solidFill>
                  <a:srgbClr val="0000FF"/>
                </a:solidFill>
                <a:ea typeface="微软雅黑 Light" panose="020B0502040204020203" pitchFamily="34" charset="-122"/>
              </a:rPr>
              <a:t>个线程</a:t>
            </a:r>
            <a:r>
              <a:rPr lang="zh-CN" altLang="en-US" sz="2400" b="0">
                <a:solidFill>
                  <a:srgbClr val="0000FF"/>
                </a:solidFill>
                <a:ea typeface="微软雅黑 Light" panose="020B0502040204020203" pitchFamily="34" charset="-122"/>
              </a:rPr>
              <a:t>使用</a:t>
            </a:r>
            <a:r>
              <a:rPr lang="en-US" altLang="zh-CN" sz="2400" b="0" smtClean="0">
                <a:solidFill>
                  <a:srgbClr val="0000FF"/>
                </a:solidFill>
                <a:ea typeface="微软雅黑 Light" panose="020B0502040204020203" pitchFamily="34" charset="-122"/>
              </a:rPr>
              <a:t>key0</a:t>
            </a:r>
            <a:endParaRPr lang="en-US" altLang="zh-CN" sz="2400" b="0" smtClean="0">
              <a:solidFill>
                <a:srgbClr val="0000FF"/>
              </a:solidFill>
              <a:ea typeface="微软雅黑 Light" panose="020B0502040204020203" pitchFamily="34" charset="-122"/>
            </a:endParaRPr>
          </a:p>
          <a:p>
            <a:pPr>
              <a:lnSpc>
                <a:spcPct val="110000"/>
              </a:lnSpc>
            </a:pPr>
            <a:r>
              <a:rPr lang="en-US" altLang="zh-CN" sz="2400" b="0" smtClean="0">
                <a:ea typeface="微软雅黑 Light" panose="020B0502040204020203" pitchFamily="34" charset="-122"/>
              </a:rPr>
              <a:t>void</a:t>
            </a:r>
            <a:r>
              <a:rPr lang="en-US" altLang="zh-CN" sz="2400" b="0">
                <a:ea typeface="微软雅黑 Light" panose="020B0502040204020203" pitchFamily="34" charset="-122"/>
              </a:rPr>
              <a:t>* thread_func_key0(void* arg</a:t>
            </a:r>
            <a:r>
              <a:rPr lang="en-US" altLang="zh-CN" sz="2400" b="0">
                <a:ea typeface="微软雅黑 Light" panose="020B0502040204020203" pitchFamily="34" charset="-122"/>
              </a:rPr>
              <a:t>) </a:t>
            </a:r>
            <a:r>
              <a:rPr lang="en-US" altLang="zh-CN" sz="2400" b="0" smtClean="0">
                <a:ea typeface="微软雅黑 Light" panose="020B0502040204020203" pitchFamily="34" charset="-122"/>
              </a:rPr>
              <a:t>{</a:t>
            </a:r>
            <a:endParaRPr lang="en-US" altLang="zh-CN" sz="2400" b="0" smtClean="0">
              <a:ea typeface="微软雅黑 Light" panose="020B0502040204020203" pitchFamily="34" charset="-122"/>
            </a:endParaRPr>
          </a:p>
          <a:p>
            <a:pPr>
              <a:lnSpc>
                <a:spcPct val="110000"/>
              </a:lnSpc>
            </a:pPr>
            <a:r>
              <a:rPr lang="en-US" altLang="zh-CN" sz="2400" smtClean="0">
                <a:ea typeface="微软雅黑 Light" panose="020B0502040204020203" pitchFamily="34" charset="-122"/>
              </a:rPr>
              <a:t>pthread_once</a:t>
            </a:r>
            <a:r>
              <a:rPr lang="en-US" altLang="zh-CN" sz="2400">
                <a:ea typeface="微软雅黑 Light" panose="020B0502040204020203" pitchFamily="34" charset="-122"/>
              </a:rPr>
              <a:t>(&amp;key0_once, </a:t>
            </a:r>
            <a:r>
              <a:rPr lang="en-US" altLang="zh-CN" sz="2400">
                <a:ea typeface="微软雅黑 Light" panose="020B0502040204020203" pitchFamily="34" charset="-122"/>
              </a:rPr>
              <a:t>create_key0</a:t>
            </a:r>
            <a:r>
              <a:rPr lang="en-US" altLang="zh-CN" sz="2400" smtClean="0">
                <a:ea typeface="微软雅黑 Light" panose="020B0502040204020203" pitchFamily="34" charset="-122"/>
              </a:rPr>
              <a:t>);</a:t>
            </a:r>
            <a:endParaRPr lang="en-US" altLang="zh-CN" sz="2400">
              <a:ea typeface="微软雅黑 Light" panose="020B0502040204020203" pitchFamily="34" charset="-122"/>
            </a:endParaRPr>
          </a:p>
          <a:p>
            <a:pPr>
              <a:lnSpc>
                <a:spcPct val="110000"/>
              </a:lnSpc>
            </a:pPr>
            <a:r>
              <a:rPr lang="en-US" altLang="zh-CN" sz="2400" b="0">
                <a:ea typeface="微软雅黑 Light" panose="020B0502040204020203" pitchFamily="34" charset="-122"/>
              </a:rPr>
              <a:t>    </a:t>
            </a:r>
            <a:r>
              <a:rPr lang="en-US" altLang="zh-CN" sz="2400" b="0">
                <a:solidFill>
                  <a:srgbClr val="0000FF"/>
                </a:solidFill>
                <a:ea typeface="微软雅黑 Light" panose="020B0502040204020203" pitchFamily="34" charset="-122"/>
              </a:rPr>
              <a:t>// </a:t>
            </a:r>
            <a:r>
              <a:rPr lang="zh-CN" altLang="en-US" sz="2400" b="0">
                <a:solidFill>
                  <a:srgbClr val="0000FF"/>
                </a:solidFill>
                <a:ea typeface="微软雅黑 Light" panose="020B0502040204020203" pitchFamily="34" charset="-122"/>
              </a:rPr>
              <a:t>分配线程特定数据</a:t>
            </a:r>
            <a:endParaRPr lang="zh-CN" altLang="en-US" sz="2400" b="0">
              <a:solidFill>
                <a:srgbClr val="0000FF"/>
              </a:solidFill>
              <a:ea typeface="微软雅黑 Light" panose="020B0502040204020203" pitchFamily="34" charset="-122"/>
            </a:endParaRPr>
          </a:p>
          <a:p>
            <a:pPr>
              <a:lnSpc>
                <a:spcPct val="110000"/>
              </a:lnSpc>
            </a:pPr>
            <a:r>
              <a:rPr lang="zh-CN" altLang="en-US" sz="2400" b="0">
                <a:ea typeface="微软雅黑 Light" panose="020B0502040204020203" pitchFamily="34" charset="-122"/>
              </a:rPr>
              <a:t>    </a:t>
            </a:r>
            <a:r>
              <a:rPr lang="en-US" altLang="zh-CN" sz="2400" b="0">
                <a:ea typeface="微软雅黑 Light" panose="020B0502040204020203" pitchFamily="34" charset="-122"/>
              </a:rPr>
              <a:t>int* data;</a:t>
            </a:r>
            <a:endParaRPr lang="en-US" altLang="zh-CN" sz="2400" b="0">
              <a:ea typeface="微软雅黑 Light" panose="020B0502040204020203" pitchFamily="34" charset="-122"/>
            </a:endParaRPr>
          </a:p>
          <a:p>
            <a:pPr>
              <a:lnSpc>
                <a:spcPct val="110000"/>
              </a:lnSpc>
            </a:pPr>
            <a:r>
              <a:rPr lang="en-US" altLang="zh-CN" sz="2400" b="0">
                <a:ea typeface="微软雅黑 Light" panose="020B0502040204020203" pitchFamily="34" charset="-122"/>
              </a:rPr>
              <a:t>    if(</a:t>
            </a:r>
            <a:r>
              <a:rPr lang="en-US" altLang="zh-CN" sz="2400">
                <a:ea typeface="微软雅黑 Light" panose="020B0502040204020203" pitchFamily="34" charset="-122"/>
              </a:rPr>
              <a:t>pthread_getspecific(key0) == NULL</a:t>
            </a:r>
            <a:r>
              <a:rPr lang="en-US" altLang="zh-CN" sz="2400" b="0">
                <a:ea typeface="微软雅黑 Light" panose="020B0502040204020203" pitchFamily="34" charset="-122"/>
              </a:rPr>
              <a:t>){</a:t>
            </a:r>
            <a:endParaRPr lang="en-US" altLang="zh-CN" sz="2400" b="0">
              <a:ea typeface="微软雅黑 Light" panose="020B0502040204020203" pitchFamily="34" charset="-122"/>
            </a:endParaRPr>
          </a:p>
          <a:p>
            <a:pPr>
              <a:lnSpc>
                <a:spcPct val="110000"/>
              </a:lnSpc>
            </a:pPr>
            <a:r>
              <a:rPr lang="en-US" altLang="zh-CN" sz="2400" b="0">
                <a:ea typeface="微软雅黑 Light" panose="020B0502040204020203" pitchFamily="34" charset="-122"/>
              </a:rPr>
              <a:t>        data = (int*)malloc(sizeof(int));</a:t>
            </a:r>
            <a:endParaRPr lang="en-US" altLang="zh-CN" sz="2400" b="0">
              <a:ea typeface="微软雅黑 Light" panose="020B0502040204020203" pitchFamily="34" charset="-122"/>
            </a:endParaRPr>
          </a:p>
          <a:p>
            <a:pPr>
              <a:lnSpc>
                <a:spcPct val="110000"/>
              </a:lnSpc>
            </a:pPr>
            <a:r>
              <a:rPr lang="en-US" altLang="zh-CN" sz="2400" b="0">
                <a:ea typeface="微软雅黑 Light" panose="020B0502040204020203" pitchFamily="34" charset="-122"/>
              </a:rPr>
              <a:t>        *data = *(int*)arg;</a:t>
            </a:r>
            <a:endParaRPr lang="en-US" altLang="zh-CN" sz="2400" b="0">
              <a:ea typeface="微软雅黑 Light" panose="020B0502040204020203" pitchFamily="34" charset="-122"/>
            </a:endParaRPr>
          </a:p>
          <a:p>
            <a:pPr>
              <a:lnSpc>
                <a:spcPct val="110000"/>
              </a:lnSpc>
            </a:pPr>
            <a:r>
              <a:rPr lang="en-US" altLang="zh-CN" sz="2400" b="0">
                <a:ea typeface="微软雅黑 Light" panose="020B0502040204020203" pitchFamily="34" charset="-122"/>
              </a:rPr>
              <a:t>        *data = *data+2;</a:t>
            </a:r>
            <a:endParaRPr lang="en-US" altLang="zh-CN" sz="2400" b="0">
              <a:ea typeface="微软雅黑 Light" panose="020B0502040204020203" pitchFamily="34" charset="-122"/>
            </a:endParaRPr>
          </a:p>
          <a:p>
            <a:pPr>
              <a:lnSpc>
                <a:spcPct val="110000"/>
              </a:lnSpc>
            </a:pPr>
            <a:r>
              <a:rPr lang="en-US" altLang="zh-CN" sz="2400" b="0">
                <a:ea typeface="微软雅黑 Light" panose="020B0502040204020203" pitchFamily="34" charset="-122"/>
              </a:rPr>
              <a:t>        </a:t>
            </a:r>
            <a:r>
              <a:rPr lang="en-US" altLang="zh-CN" sz="2400" b="0">
                <a:solidFill>
                  <a:srgbClr val="0000FF"/>
                </a:solidFill>
                <a:ea typeface="微软雅黑 Light" panose="020B0502040204020203" pitchFamily="34" charset="-122"/>
              </a:rPr>
              <a:t>// </a:t>
            </a:r>
            <a:r>
              <a:rPr lang="zh-CN" altLang="en-US" sz="2400" b="0">
                <a:solidFill>
                  <a:srgbClr val="0000FF"/>
                </a:solidFill>
                <a:ea typeface="微软雅黑 Light" panose="020B0502040204020203" pitchFamily="34" charset="-122"/>
              </a:rPr>
              <a:t>设置线程特定数据</a:t>
            </a:r>
            <a:endParaRPr lang="zh-CN" altLang="en-US" sz="2400" b="0">
              <a:solidFill>
                <a:srgbClr val="0000FF"/>
              </a:solidFill>
              <a:ea typeface="微软雅黑 Light" panose="020B0502040204020203" pitchFamily="34" charset="-122"/>
            </a:endParaRPr>
          </a:p>
          <a:p>
            <a:pPr>
              <a:lnSpc>
                <a:spcPct val="110000"/>
              </a:lnSpc>
            </a:pPr>
            <a:r>
              <a:rPr lang="zh-CN" altLang="en-US" sz="2400">
                <a:ea typeface="微软雅黑 Light" panose="020B0502040204020203" pitchFamily="34" charset="-122"/>
              </a:rPr>
              <a:t>        </a:t>
            </a:r>
            <a:r>
              <a:rPr lang="en-US" altLang="zh-CN" sz="2400">
                <a:ea typeface="微软雅黑 Light" panose="020B0502040204020203" pitchFamily="34" charset="-122"/>
              </a:rPr>
              <a:t>pthread_setspecific(key0, data);</a:t>
            </a:r>
            <a:endParaRPr lang="en-US" altLang="zh-CN" sz="2400">
              <a:ea typeface="微软雅黑 Light" panose="020B0502040204020203" pitchFamily="34" charset="-122"/>
            </a:endParaRPr>
          </a:p>
          <a:p>
            <a:pPr>
              <a:lnSpc>
                <a:spcPct val="110000"/>
              </a:lnSpc>
            </a:pPr>
            <a:r>
              <a:rPr lang="en-US" altLang="zh-CN" sz="2400" b="0">
                <a:ea typeface="微软雅黑 Light" panose="020B0502040204020203" pitchFamily="34" charset="-122"/>
              </a:rPr>
              <a:t>    </a:t>
            </a:r>
            <a:r>
              <a:rPr lang="en-US" altLang="zh-CN" sz="2400" b="0" smtClean="0">
                <a:ea typeface="微软雅黑 Light" panose="020B0502040204020203" pitchFamily="34" charset="-122"/>
              </a:rPr>
              <a:t>}</a:t>
            </a:r>
            <a:endParaRPr lang="en-US" altLang="zh-CN" sz="2400" b="0">
              <a:ea typeface="微软雅黑 Light" panose="020B0502040204020203" pitchFamily="34" charset="-122"/>
            </a:endParaRPr>
          </a:p>
          <a:p>
            <a:pPr>
              <a:lnSpc>
                <a:spcPct val="110000"/>
              </a:lnSpc>
            </a:pPr>
            <a:r>
              <a:rPr lang="en-US" altLang="zh-CN" sz="2400" b="0">
                <a:ea typeface="微软雅黑 Light" panose="020B0502040204020203" pitchFamily="34" charset="-122"/>
              </a:rPr>
              <a:t>    </a:t>
            </a:r>
            <a:r>
              <a:rPr lang="en-US" altLang="zh-CN" sz="2400" b="0">
                <a:solidFill>
                  <a:srgbClr val="0000FF"/>
                </a:solidFill>
                <a:ea typeface="微软雅黑 Light" panose="020B0502040204020203" pitchFamily="34" charset="-122"/>
              </a:rPr>
              <a:t>// </a:t>
            </a:r>
            <a:r>
              <a:rPr lang="zh-CN" altLang="en-US" sz="2400" b="0">
                <a:solidFill>
                  <a:srgbClr val="0000FF"/>
                </a:solidFill>
                <a:ea typeface="微软雅黑 Light" panose="020B0502040204020203" pitchFamily="34" charset="-122"/>
              </a:rPr>
              <a:t>获取并打印数据</a:t>
            </a:r>
            <a:endParaRPr lang="zh-CN" altLang="en-US" sz="2400" b="0">
              <a:solidFill>
                <a:srgbClr val="0000FF"/>
              </a:solidFill>
              <a:ea typeface="微软雅黑 Light" panose="020B0502040204020203" pitchFamily="34" charset="-122"/>
            </a:endParaRPr>
          </a:p>
          <a:p>
            <a:pPr>
              <a:lnSpc>
                <a:spcPct val="110000"/>
              </a:lnSpc>
            </a:pPr>
            <a:r>
              <a:rPr lang="zh-CN" altLang="en-US" sz="2400">
                <a:ea typeface="微软雅黑 Light" panose="020B0502040204020203" pitchFamily="34" charset="-122"/>
              </a:rPr>
              <a:t>    </a:t>
            </a:r>
            <a:r>
              <a:rPr lang="en-US" altLang="zh-CN" sz="2400">
                <a:ea typeface="微软雅黑 Light" panose="020B0502040204020203" pitchFamily="34" charset="-122"/>
              </a:rPr>
              <a:t>int* retrieved = (int*)pthread_getspecific(key0);</a:t>
            </a:r>
            <a:endParaRPr lang="en-US" altLang="zh-CN" sz="2400">
              <a:ea typeface="微软雅黑 Light" panose="020B0502040204020203" pitchFamily="34" charset="-122"/>
            </a:endParaRPr>
          </a:p>
          <a:p>
            <a:pPr>
              <a:lnSpc>
                <a:spcPct val="110000"/>
              </a:lnSpc>
            </a:pPr>
            <a:r>
              <a:rPr lang="en-US" altLang="zh-CN" sz="2400" b="0">
                <a:ea typeface="微软雅黑 Light" panose="020B0502040204020203" pitchFamily="34" charset="-122"/>
              </a:rPr>
              <a:t>    printf("Thread %ld (key0): Data = %d\n", pthread_self(), *</a:t>
            </a:r>
            <a:r>
              <a:rPr lang="en-US" altLang="zh-CN" sz="2400" b="0">
                <a:ea typeface="微软雅黑 Light" panose="020B0502040204020203" pitchFamily="34" charset="-122"/>
              </a:rPr>
              <a:t>retrieved</a:t>
            </a:r>
            <a:r>
              <a:rPr lang="en-US" altLang="zh-CN" sz="2400" b="0" smtClean="0">
                <a:ea typeface="微软雅黑 Light" panose="020B0502040204020203" pitchFamily="34" charset="-122"/>
              </a:rPr>
              <a:t>);</a:t>
            </a:r>
            <a:endParaRPr lang="en-US" altLang="zh-CN" sz="2400" b="0">
              <a:ea typeface="微软雅黑 Light" panose="020B0502040204020203" pitchFamily="34" charset="-122"/>
            </a:endParaRPr>
          </a:p>
          <a:p>
            <a:pPr>
              <a:lnSpc>
                <a:spcPct val="110000"/>
              </a:lnSpc>
            </a:pPr>
            <a:r>
              <a:rPr lang="en-US" altLang="zh-CN" sz="2400" b="0">
                <a:ea typeface="微软雅黑 Light" panose="020B0502040204020203" pitchFamily="34" charset="-122"/>
              </a:rPr>
              <a:t>    return </a:t>
            </a:r>
            <a:r>
              <a:rPr lang="en-US" altLang="zh-CN" sz="2400" b="0">
                <a:ea typeface="微软雅黑 Light" panose="020B0502040204020203" pitchFamily="34" charset="-122"/>
              </a:rPr>
              <a:t>NULL</a:t>
            </a:r>
            <a:r>
              <a:rPr lang="en-US" altLang="zh-CN" sz="2400" b="0" smtClean="0">
                <a:ea typeface="微软雅黑 Light" panose="020B0502040204020203" pitchFamily="34" charset="-122"/>
              </a:rPr>
              <a:t>;}</a:t>
            </a:r>
            <a:endParaRPr lang="en-US" altLang="zh-CN" sz="2400" b="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539552" y="188640"/>
            <a:ext cx="8064896" cy="6554167"/>
          </a:xfrm>
          <a:prstGeom prst="rect">
            <a:avLst/>
          </a:prstGeom>
        </p:spPr>
        <p:txBody>
          <a:bodyPr wrap="square">
            <a:spAutoFit/>
          </a:bodyPr>
          <a:lstStyle/>
          <a:p>
            <a:pPr>
              <a:lnSpc>
                <a:spcPct val="110000"/>
              </a:lnSpc>
            </a:pPr>
            <a:r>
              <a:rPr lang="en-US" altLang="zh-CN" sz="2400" b="0">
                <a:solidFill>
                  <a:srgbClr val="0000FF"/>
                </a:solidFill>
                <a:ea typeface="微软雅黑" panose="020B0503020204020204" pitchFamily="34" charset="-122"/>
              </a:rPr>
              <a:t>// </a:t>
            </a:r>
            <a:r>
              <a:rPr lang="zh-CN" altLang="en-US" sz="2400" b="0">
                <a:solidFill>
                  <a:srgbClr val="0000FF"/>
                </a:solidFill>
                <a:ea typeface="微软雅黑" panose="020B0503020204020204" pitchFamily="34" charset="-122"/>
              </a:rPr>
              <a:t>线程函数（后</a:t>
            </a:r>
            <a:r>
              <a:rPr lang="en-US" altLang="zh-CN" sz="2400" b="0">
                <a:solidFill>
                  <a:srgbClr val="0000FF"/>
                </a:solidFill>
                <a:ea typeface="微软雅黑" panose="020B0503020204020204" pitchFamily="34" charset="-122"/>
              </a:rPr>
              <a:t>3</a:t>
            </a:r>
            <a:r>
              <a:rPr lang="zh-CN" altLang="en-US" sz="2400" b="0">
                <a:solidFill>
                  <a:srgbClr val="0000FF"/>
                </a:solidFill>
                <a:ea typeface="微软雅黑" panose="020B0503020204020204" pitchFamily="34" charset="-122"/>
              </a:rPr>
              <a:t>个线程使用</a:t>
            </a:r>
            <a:r>
              <a:rPr lang="en-US" altLang="zh-CN" sz="2400" b="0">
                <a:solidFill>
                  <a:srgbClr val="0000FF"/>
                </a:solidFill>
                <a:ea typeface="微软雅黑" panose="020B0503020204020204" pitchFamily="34" charset="-122"/>
              </a:rPr>
              <a:t>key1</a:t>
            </a:r>
            <a:r>
              <a:rPr lang="zh-CN" altLang="en-US" sz="2400" b="0">
                <a:solidFill>
                  <a:srgbClr val="0000FF"/>
                </a:solidFill>
                <a:ea typeface="微软雅黑" panose="020B0503020204020204" pitchFamily="34" charset="-122"/>
              </a:rPr>
              <a:t>）</a:t>
            </a:r>
            <a:endParaRPr lang="zh-CN" altLang="en-US" sz="2400" b="0">
              <a:solidFill>
                <a:srgbClr val="0000FF"/>
              </a:solidFill>
              <a:ea typeface="微软雅黑" panose="020B0503020204020204" pitchFamily="34" charset="-122"/>
            </a:endParaRPr>
          </a:p>
          <a:p>
            <a:pPr>
              <a:lnSpc>
                <a:spcPct val="110000"/>
              </a:lnSpc>
            </a:pPr>
            <a:r>
              <a:rPr lang="en-US" altLang="zh-CN" sz="2400" b="0">
                <a:ea typeface="微软雅黑" panose="020B0503020204020204" pitchFamily="34" charset="-122"/>
              </a:rPr>
              <a:t>void* thread_func_key1(void* arg) {</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 </a:t>
            </a:r>
            <a:r>
              <a:rPr lang="zh-CN" altLang="en-US" sz="2400" b="0">
                <a:ea typeface="微软雅黑" panose="020B0503020204020204" pitchFamily="34" charset="-122"/>
              </a:rPr>
              <a:t>确保 </a:t>
            </a:r>
            <a:r>
              <a:rPr lang="en-US" altLang="zh-CN" sz="2400" b="0">
                <a:ea typeface="微软雅黑" panose="020B0503020204020204" pitchFamily="34" charset="-122"/>
              </a:rPr>
              <a:t>key1 </a:t>
            </a:r>
            <a:r>
              <a:rPr lang="zh-CN" altLang="en-US" sz="2400" b="0">
                <a:ea typeface="微软雅黑" panose="020B0503020204020204" pitchFamily="34" charset="-122"/>
              </a:rPr>
              <a:t>只创建一次</a:t>
            </a:r>
            <a:endParaRPr lang="zh-CN" altLang="en-US" sz="2400" b="0">
              <a:ea typeface="微软雅黑" panose="020B0503020204020204" pitchFamily="34" charset="-122"/>
            </a:endParaRPr>
          </a:p>
          <a:p>
            <a:pPr>
              <a:lnSpc>
                <a:spcPct val="110000"/>
              </a:lnSpc>
            </a:pPr>
            <a:r>
              <a:rPr lang="zh-CN" altLang="en-US" sz="2400" b="0">
                <a:ea typeface="微软雅黑" panose="020B0503020204020204" pitchFamily="34" charset="-122"/>
              </a:rPr>
              <a:t>    </a:t>
            </a:r>
            <a:r>
              <a:rPr lang="en-US" altLang="zh-CN" sz="2400" b="0">
                <a:ea typeface="微软雅黑" panose="020B0503020204020204" pitchFamily="34" charset="-122"/>
              </a:rPr>
              <a:t>pthread_once(&amp;key1_once, </a:t>
            </a:r>
            <a:r>
              <a:rPr lang="en-US" altLang="zh-CN" sz="2400" b="0">
                <a:ea typeface="微软雅黑" panose="020B0503020204020204" pitchFamily="34" charset="-122"/>
              </a:rPr>
              <a:t>create_key1</a:t>
            </a:r>
            <a:r>
              <a:rPr lang="en-US" altLang="zh-CN" sz="2400" b="0" smtClean="0">
                <a:ea typeface="微软雅黑" panose="020B0503020204020204" pitchFamily="34" charset="-122"/>
              </a:rPr>
              <a:t>);</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 </a:t>
            </a:r>
            <a:r>
              <a:rPr lang="zh-CN" altLang="en-US" sz="2400" b="0">
                <a:ea typeface="微软雅黑" panose="020B0503020204020204" pitchFamily="34" charset="-122"/>
              </a:rPr>
              <a:t>分配线程特定数据</a:t>
            </a:r>
            <a:endParaRPr lang="zh-CN" altLang="en-US" sz="2400" b="0">
              <a:ea typeface="微软雅黑" panose="020B0503020204020204" pitchFamily="34" charset="-122"/>
            </a:endParaRPr>
          </a:p>
          <a:p>
            <a:pPr>
              <a:lnSpc>
                <a:spcPct val="110000"/>
              </a:lnSpc>
            </a:pPr>
            <a:r>
              <a:rPr lang="zh-CN" altLang="en-US" sz="2400" b="0">
                <a:ea typeface="微软雅黑" panose="020B0503020204020204" pitchFamily="34" charset="-122"/>
              </a:rPr>
              <a:t>    </a:t>
            </a:r>
            <a:r>
              <a:rPr lang="en-US" altLang="zh-CN" sz="2400" b="0">
                <a:ea typeface="微软雅黑" panose="020B0503020204020204" pitchFamily="34" charset="-122"/>
              </a:rPr>
              <a:t>int* data = malloc(sizeof(int));</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*data = *(int*)</a:t>
            </a:r>
            <a:r>
              <a:rPr lang="en-US" altLang="zh-CN" sz="2400" b="0">
                <a:ea typeface="微软雅黑" panose="020B0503020204020204" pitchFamily="34" charset="-122"/>
              </a:rPr>
              <a:t>arg</a:t>
            </a:r>
            <a:r>
              <a:rPr lang="en-US" altLang="zh-CN" sz="2400" b="0" smtClean="0">
                <a:ea typeface="微软雅黑" panose="020B0503020204020204" pitchFamily="34" charset="-122"/>
              </a:rPr>
              <a:t>;</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 </a:t>
            </a:r>
            <a:r>
              <a:rPr lang="zh-CN" altLang="en-US" sz="2400" b="0">
                <a:ea typeface="微软雅黑" panose="020B0503020204020204" pitchFamily="34" charset="-122"/>
              </a:rPr>
              <a:t>设置线程特定数据</a:t>
            </a:r>
            <a:endParaRPr lang="zh-CN" altLang="en-US" sz="2400" b="0">
              <a:ea typeface="微软雅黑" panose="020B0503020204020204" pitchFamily="34" charset="-122"/>
            </a:endParaRPr>
          </a:p>
          <a:p>
            <a:pPr>
              <a:lnSpc>
                <a:spcPct val="110000"/>
              </a:lnSpc>
            </a:pPr>
            <a:r>
              <a:rPr lang="zh-CN" altLang="en-US" sz="2400" b="0">
                <a:ea typeface="微软雅黑" panose="020B0503020204020204" pitchFamily="34" charset="-122"/>
              </a:rPr>
              <a:t>    </a:t>
            </a:r>
            <a:r>
              <a:rPr lang="en-US" altLang="zh-CN" sz="2400">
                <a:ea typeface="微软雅黑" panose="020B0503020204020204" pitchFamily="34" charset="-122"/>
              </a:rPr>
              <a:t>pthread_setspecific(key1, data);</a:t>
            </a:r>
            <a:endParaRPr lang="en-US" altLang="zh-CN" sz="2400">
              <a:ea typeface="微软雅黑" panose="020B0503020204020204" pitchFamily="34" charset="-122"/>
            </a:endParaRPr>
          </a:p>
          <a:p>
            <a:pPr>
              <a:lnSpc>
                <a:spcPct val="110000"/>
              </a:lnSpc>
            </a:pPr>
            <a:r>
              <a:rPr lang="en-US" altLang="zh-CN" sz="2400" b="0">
                <a:ea typeface="微软雅黑" panose="020B0503020204020204" pitchFamily="34" charset="-122"/>
              </a:rPr>
              <a:t>    *data  = *data * 10;</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 </a:t>
            </a:r>
            <a:r>
              <a:rPr lang="zh-CN" altLang="en-US" sz="2400" b="0">
                <a:ea typeface="微软雅黑" panose="020B0503020204020204" pitchFamily="34" charset="-122"/>
              </a:rPr>
              <a:t>获取并打印数据</a:t>
            </a:r>
            <a:endParaRPr lang="zh-CN" altLang="en-US" sz="2400" b="0">
              <a:ea typeface="微软雅黑" panose="020B0503020204020204" pitchFamily="34" charset="-122"/>
            </a:endParaRPr>
          </a:p>
          <a:p>
            <a:pPr>
              <a:lnSpc>
                <a:spcPct val="110000"/>
              </a:lnSpc>
            </a:pPr>
            <a:r>
              <a:rPr lang="zh-CN" altLang="en-US" sz="2400" b="0">
                <a:ea typeface="微软雅黑" panose="020B0503020204020204" pitchFamily="34" charset="-122"/>
              </a:rPr>
              <a:t>    </a:t>
            </a:r>
            <a:r>
              <a:rPr lang="en-US" altLang="zh-CN" sz="2400" b="0">
                <a:ea typeface="微软雅黑" panose="020B0503020204020204" pitchFamily="34" charset="-122"/>
              </a:rPr>
              <a:t>int* retrieved = (int*)</a:t>
            </a:r>
            <a:r>
              <a:rPr lang="en-US" altLang="zh-CN" sz="2400">
                <a:ea typeface="微软雅黑" panose="020B0503020204020204" pitchFamily="34" charset="-122"/>
              </a:rPr>
              <a:t>pthread_getspecific(key1);</a:t>
            </a:r>
            <a:endParaRPr lang="en-US" altLang="zh-CN" sz="2400">
              <a:ea typeface="微软雅黑" panose="020B0503020204020204" pitchFamily="34" charset="-122"/>
            </a:endParaRPr>
          </a:p>
          <a:p>
            <a:pPr>
              <a:lnSpc>
                <a:spcPct val="110000"/>
              </a:lnSpc>
            </a:pPr>
            <a:r>
              <a:rPr lang="en-US" altLang="zh-CN" sz="2400" b="0">
                <a:ea typeface="微软雅黑" panose="020B0503020204020204" pitchFamily="34" charset="-122"/>
              </a:rPr>
              <a:t>    printf("Thread %ld (key1): Data = %d\n", pthread_self(), *</a:t>
            </a:r>
            <a:r>
              <a:rPr lang="en-US" altLang="zh-CN" sz="2400" b="0">
                <a:ea typeface="微软雅黑" panose="020B0503020204020204" pitchFamily="34" charset="-122"/>
              </a:rPr>
              <a:t>retrieved</a:t>
            </a:r>
            <a:r>
              <a:rPr lang="en-US" altLang="zh-CN" sz="2400" b="0" smtClean="0">
                <a:ea typeface="微软雅黑" panose="020B0503020204020204" pitchFamily="34" charset="-122"/>
              </a:rPr>
              <a:t>);</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return NULL;</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a:t>
            </a:r>
            <a:endParaRPr lang="en-US" altLang="zh-CN" sz="2400" b="0">
              <a:ea typeface="微软雅黑" panose="020B0503020204020204" pitchFamily="34" charset="-122"/>
            </a:endParaRPr>
          </a:p>
        </p:txBody>
      </p:sp>
    </p:spTree>
  </p:cSld>
  <p:clrMapOvr>
    <a:masterClrMapping/>
  </p:clrMapOvr>
  <p:transition spd="slow">
    <p:pull dir="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467544" y="-24487"/>
            <a:ext cx="8064896" cy="6592574"/>
          </a:xfrm>
          <a:prstGeom prst="rect">
            <a:avLst/>
          </a:prstGeom>
        </p:spPr>
        <p:txBody>
          <a:bodyPr wrap="square">
            <a:spAutoFit/>
          </a:bodyPr>
          <a:lstStyle/>
          <a:p>
            <a:pPr>
              <a:lnSpc>
                <a:spcPct val="110000"/>
              </a:lnSpc>
            </a:pPr>
            <a:r>
              <a:rPr lang="en-US" altLang="zh-CN" sz="2400" b="0" smtClean="0">
                <a:ea typeface="微软雅黑" panose="020B0503020204020204" pitchFamily="34" charset="-122"/>
              </a:rPr>
              <a:t>pthread_key_t </a:t>
            </a:r>
            <a:r>
              <a:rPr lang="en-US" altLang="zh-CN" sz="2400" b="0">
                <a:ea typeface="微软雅黑" panose="020B0503020204020204" pitchFamily="34" charset="-122"/>
              </a:rPr>
              <a:t>key0, </a:t>
            </a:r>
            <a:r>
              <a:rPr lang="en-US" altLang="zh-CN" sz="2400" b="0">
                <a:ea typeface="微软雅黑" panose="020B0503020204020204" pitchFamily="34" charset="-122"/>
              </a:rPr>
              <a:t>key1</a:t>
            </a:r>
            <a:r>
              <a:rPr lang="en-US" altLang="zh-CN" sz="2400" b="0" smtClean="0">
                <a:ea typeface="微软雅黑" panose="020B0503020204020204" pitchFamily="34" charset="-122"/>
              </a:rPr>
              <a:t>; </a:t>
            </a:r>
            <a:r>
              <a:rPr lang="en-US" altLang="zh-CN" sz="2400" b="0">
                <a:solidFill>
                  <a:srgbClr val="0000FF"/>
                </a:solidFill>
                <a:ea typeface="微软雅黑" panose="020B0503020204020204" pitchFamily="34" charset="-122"/>
              </a:rPr>
              <a:t>// </a:t>
            </a:r>
            <a:r>
              <a:rPr lang="zh-CN" altLang="en-US" sz="2400" b="0">
                <a:solidFill>
                  <a:srgbClr val="0000FF"/>
                </a:solidFill>
                <a:ea typeface="微软雅黑" panose="020B0503020204020204" pitchFamily="34" charset="-122"/>
              </a:rPr>
              <a:t>全局</a:t>
            </a:r>
            <a:r>
              <a:rPr lang="zh-CN" altLang="en-US" sz="2400" b="0" smtClean="0">
                <a:solidFill>
                  <a:srgbClr val="0000FF"/>
                </a:solidFill>
                <a:ea typeface="微软雅黑" panose="020B0503020204020204" pitchFamily="34" charset="-122"/>
              </a:rPr>
              <a:t>键</a:t>
            </a:r>
            <a:endParaRPr lang="en-US" altLang="zh-CN" sz="2400" b="0">
              <a:solidFill>
                <a:srgbClr val="0000FF"/>
              </a:solidFill>
              <a:ea typeface="微软雅黑" panose="020B0503020204020204" pitchFamily="34" charset="-122"/>
            </a:endParaRPr>
          </a:p>
          <a:p>
            <a:pPr>
              <a:lnSpc>
                <a:spcPct val="110000"/>
              </a:lnSpc>
            </a:pPr>
            <a:r>
              <a:rPr lang="en-US" altLang="zh-CN" sz="2400" b="0" smtClean="0">
                <a:ea typeface="微软雅黑" panose="020B0503020204020204" pitchFamily="34" charset="-122"/>
              </a:rPr>
              <a:t>pthread_once_t </a:t>
            </a:r>
            <a:r>
              <a:rPr lang="en-US" altLang="zh-CN" sz="2400" b="0">
                <a:ea typeface="微软雅黑" panose="020B0503020204020204" pitchFamily="34" charset="-122"/>
              </a:rPr>
              <a:t>key0_once = PTHREAD_ONCE_INIT;</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pthread_once_t key1_once = </a:t>
            </a:r>
            <a:r>
              <a:rPr lang="en-US" altLang="zh-CN" sz="2400" b="0">
                <a:ea typeface="微软雅黑" panose="020B0503020204020204" pitchFamily="34" charset="-122"/>
              </a:rPr>
              <a:t>PTHREAD_ONCE_INIT</a:t>
            </a:r>
            <a:r>
              <a:rPr lang="en-US" altLang="zh-CN" sz="2400" b="0" smtClean="0">
                <a:ea typeface="微软雅黑" panose="020B0503020204020204" pitchFamily="34" charset="-122"/>
              </a:rPr>
              <a:t>;</a:t>
            </a:r>
            <a:endParaRPr lang="en-US" altLang="zh-CN" sz="2400" b="0">
              <a:ea typeface="微软雅黑" panose="020B0503020204020204" pitchFamily="34" charset="-122"/>
            </a:endParaRPr>
          </a:p>
          <a:p>
            <a:pPr>
              <a:lnSpc>
                <a:spcPct val="110000"/>
              </a:lnSpc>
            </a:pPr>
            <a:r>
              <a:rPr lang="en-US" altLang="zh-CN" sz="2400" b="0" smtClean="0">
                <a:ea typeface="微软雅黑" panose="020B0503020204020204" pitchFamily="34" charset="-122"/>
              </a:rPr>
              <a:t>void </a:t>
            </a:r>
            <a:r>
              <a:rPr lang="en-US" altLang="zh-CN" sz="2400" b="0">
                <a:ea typeface="微软雅黑" panose="020B0503020204020204" pitchFamily="34" charset="-122"/>
              </a:rPr>
              <a:t>destructor(void* data</a:t>
            </a:r>
            <a:r>
              <a:rPr lang="en-US" altLang="zh-CN" sz="2400" b="0">
                <a:ea typeface="微软雅黑" panose="020B0503020204020204" pitchFamily="34" charset="-122"/>
              </a:rPr>
              <a:t>) </a:t>
            </a:r>
            <a:r>
              <a:rPr lang="en-US" altLang="zh-CN" sz="2400" b="0" smtClean="0">
                <a:ea typeface="微软雅黑" panose="020B0503020204020204" pitchFamily="34" charset="-122"/>
              </a:rPr>
              <a:t>{</a:t>
            </a:r>
            <a:r>
              <a:rPr lang="en-US" altLang="zh-CN" sz="2400" b="0">
                <a:ea typeface="微软雅黑" panose="020B0503020204020204" pitchFamily="34" charset="-122"/>
              </a:rPr>
              <a:t>// </a:t>
            </a:r>
            <a:r>
              <a:rPr lang="zh-CN" altLang="en-US" sz="2400" b="0">
                <a:ea typeface="微软雅黑" panose="020B0503020204020204" pitchFamily="34" charset="-122"/>
              </a:rPr>
              <a:t>析</a:t>
            </a:r>
            <a:r>
              <a:rPr lang="zh-CN" altLang="en-US" sz="2400" b="0">
                <a:ea typeface="微软雅黑" panose="020B0503020204020204" pitchFamily="34" charset="-122"/>
              </a:rPr>
              <a:t>构</a:t>
            </a:r>
            <a:r>
              <a:rPr lang="zh-CN" altLang="en-US" sz="2400" b="0" smtClean="0">
                <a:ea typeface="微软雅黑" panose="020B0503020204020204" pitchFamily="34" charset="-122"/>
              </a:rPr>
              <a:t>函数</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printf("destructor work in Thread %ld: Freeing data\n", pthread_self());</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free(data);</a:t>
            </a:r>
            <a:endParaRPr lang="en-US" altLang="zh-CN" sz="2400" b="0">
              <a:ea typeface="微软雅黑" panose="020B0503020204020204" pitchFamily="34" charset="-122"/>
            </a:endParaRPr>
          </a:p>
          <a:p>
            <a:pPr>
              <a:lnSpc>
                <a:spcPct val="110000"/>
              </a:lnSpc>
            </a:pPr>
            <a:r>
              <a:rPr lang="en-US" altLang="zh-CN" sz="2400" b="0" smtClean="0">
                <a:ea typeface="微软雅黑" panose="020B0503020204020204" pitchFamily="34" charset="-122"/>
              </a:rPr>
              <a:t>}</a:t>
            </a:r>
            <a:endParaRPr lang="en-US" altLang="zh-CN" sz="2400" b="0">
              <a:ea typeface="微软雅黑" panose="020B0503020204020204" pitchFamily="34" charset="-122"/>
            </a:endParaRPr>
          </a:p>
          <a:p>
            <a:pPr>
              <a:lnSpc>
                <a:spcPct val="110000"/>
              </a:lnSpc>
            </a:pPr>
            <a:r>
              <a:rPr lang="en-US" altLang="zh-CN" sz="2400" b="0" smtClean="0">
                <a:ea typeface="微软雅黑" panose="020B0503020204020204" pitchFamily="34" charset="-122"/>
              </a:rPr>
              <a:t>void </a:t>
            </a:r>
            <a:r>
              <a:rPr lang="en-US" altLang="zh-CN" sz="2400" b="0">
                <a:ea typeface="微软雅黑" panose="020B0503020204020204" pitchFamily="34" charset="-122"/>
              </a:rPr>
              <a:t>create_key0</a:t>
            </a:r>
            <a:r>
              <a:rPr lang="en-US" altLang="zh-CN" sz="2400" b="0">
                <a:ea typeface="微软雅黑" panose="020B0503020204020204" pitchFamily="34" charset="-122"/>
              </a:rPr>
              <a:t>() </a:t>
            </a:r>
            <a:r>
              <a:rPr lang="en-US" altLang="zh-CN" sz="2400" b="0" smtClean="0">
                <a:ea typeface="微软雅黑" panose="020B0503020204020204" pitchFamily="34" charset="-122"/>
              </a:rPr>
              <a:t>{</a:t>
            </a:r>
            <a:r>
              <a:rPr lang="en-US" altLang="zh-CN" sz="2400" b="0">
                <a:ea typeface="微软雅黑" panose="020B0503020204020204" pitchFamily="34" charset="-122"/>
              </a:rPr>
              <a:t>// </a:t>
            </a:r>
            <a:r>
              <a:rPr lang="zh-CN" altLang="en-US" sz="2400" b="0">
                <a:ea typeface="微软雅黑" panose="020B0503020204020204" pitchFamily="34" charset="-122"/>
              </a:rPr>
              <a:t>初始化 </a:t>
            </a:r>
            <a:r>
              <a:rPr lang="en-US" altLang="zh-CN" sz="2400" b="0">
                <a:ea typeface="微软雅黑" panose="020B0503020204020204" pitchFamily="34" charset="-122"/>
              </a:rPr>
              <a:t>key0 </a:t>
            </a:r>
            <a:r>
              <a:rPr lang="zh-CN" altLang="en-US" sz="2400" b="0">
                <a:ea typeface="微软雅黑" panose="020B0503020204020204" pitchFamily="34" charset="-122"/>
              </a:rPr>
              <a:t>的</a:t>
            </a:r>
            <a:r>
              <a:rPr lang="zh-CN" altLang="en-US" sz="2400" b="0" smtClean="0">
                <a:ea typeface="微软雅黑" panose="020B0503020204020204" pitchFamily="34" charset="-122"/>
              </a:rPr>
              <a:t>函数</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a:t>
            </a:r>
            <a:r>
              <a:rPr lang="en-US" altLang="zh-CN" sz="2400">
                <a:solidFill>
                  <a:srgbClr val="C00000"/>
                </a:solidFill>
                <a:ea typeface="微软雅黑" panose="020B0503020204020204" pitchFamily="34" charset="-122"/>
              </a:rPr>
              <a:t>pthread_key_create(&amp;key0, destructor);</a:t>
            </a:r>
            <a:endParaRPr lang="en-US" altLang="zh-CN" sz="2400">
              <a:solidFill>
                <a:srgbClr val="C00000"/>
              </a:solidFill>
              <a:ea typeface="微软雅黑" panose="020B0503020204020204" pitchFamily="34" charset="-122"/>
            </a:endParaRPr>
          </a:p>
          <a:p>
            <a:pPr>
              <a:lnSpc>
                <a:spcPct val="110000"/>
              </a:lnSpc>
            </a:pPr>
            <a:r>
              <a:rPr lang="en-US" altLang="zh-CN" sz="2400" b="0">
                <a:ea typeface="微软雅黑" panose="020B0503020204020204" pitchFamily="34" charset="-122"/>
              </a:rPr>
              <a:t>    printf("Key0 created by thread %ld\n", pthread_self());</a:t>
            </a:r>
            <a:endParaRPr lang="en-US" altLang="zh-CN" sz="2400" b="0">
              <a:ea typeface="微软雅黑" panose="020B0503020204020204" pitchFamily="34" charset="-122"/>
            </a:endParaRPr>
          </a:p>
          <a:p>
            <a:pPr>
              <a:lnSpc>
                <a:spcPct val="110000"/>
              </a:lnSpc>
            </a:pPr>
            <a:r>
              <a:rPr lang="en-US" altLang="zh-CN" sz="2400" b="0" smtClean="0">
                <a:ea typeface="微软雅黑" panose="020B0503020204020204" pitchFamily="34" charset="-122"/>
              </a:rPr>
              <a:t>}</a:t>
            </a:r>
            <a:endParaRPr lang="en-US" altLang="zh-CN" sz="2400" b="0">
              <a:ea typeface="微软雅黑" panose="020B0503020204020204" pitchFamily="34" charset="-122"/>
            </a:endParaRPr>
          </a:p>
          <a:p>
            <a:pPr>
              <a:lnSpc>
                <a:spcPct val="110000"/>
              </a:lnSpc>
            </a:pPr>
            <a:r>
              <a:rPr lang="en-US" altLang="zh-CN" sz="2400" b="0" smtClean="0">
                <a:ea typeface="微软雅黑" panose="020B0503020204020204" pitchFamily="34" charset="-122"/>
              </a:rPr>
              <a:t>void </a:t>
            </a:r>
            <a:r>
              <a:rPr lang="en-US" altLang="zh-CN" sz="2400" b="0">
                <a:ea typeface="微软雅黑" panose="020B0503020204020204" pitchFamily="34" charset="-122"/>
              </a:rPr>
              <a:t>create_key1</a:t>
            </a:r>
            <a:r>
              <a:rPr lang="en-US" altLang="zh-CN" sz="2400" b="0">
                <a:ea typeface="微软雅黑" panose="020B0503020204020204" pitchFamily="34" charset="-122"/>
              </a:rPr>
              <a:t>() </a:t>
            </a:r>
            <a:r>
              <a:rPr lang="en-US" altLang="zh-CN" sz="2400" b="0" smtClean="0">
                <a:ea typeface="微软雅黑" panose="020B0503020204020204" pitchFamily="34" charset="-122"/>
              </a:rPr>
              <a:t>{</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pthread_key_create(&amp;key1, destructor);</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    printf("Key1 created by thread %ld\n", pthread_self());</a:t>
            </a:r>
            <a:endParaRPr lang="en-US" altLang="zh-CN" sz="2400" b="0">
              <a:ea typeface="微软雅黑" panose="020B0503020204020204" pitchFamily="34" charset="-122"/>
            </a:endParaRPr>
          </a:p>
          <a:p>
            <a:pPr>
              <a:lnSpc>
                <a:spcPct val="110000"/>
              </a:lnSpc>
            </a:pPr>
            <a:r>
              <a:rPr lang="en-US" altLang="zh-CN" sz="2400" b="0">
                <a:ea typeface="微软雅黑" panose="020B0503020204020204" pitchFamily="34" charset="-122"/>
              </a:rPr>
              <a:t>}</a:t>
            </a:r>
            <a:endParaRPr lang="en-US" altLang="zh-CN" sz="2400" b="0">
              <a:ea typeface="微软雅黑" panose="020B0503020204020204" pitchFamily="34" charset="-122"/>
            </a:endParaRPr>
          </a:p>
        </p:txBody>
      </p:sp>
    </p:spTree>
  </p:cSld>
  <p:clrMapOvr>
    <a:masterClrMapping/>
  </p:clrMapOvr>
  <p:transition spd="slow">
    <p:pull dir="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6" name="Rectangle 2"/>
          <p:cNvSpPr>
            <a:spLocks noGrp="1"/>
          </p:cNvSpPr>
          <p:nvPr>
            <p:ph type="title"/>
          </p:nvPr>
        </p:nvSpPr>
        <p:spPr>
          <a:xfrm>
            <a:off x="1403648" y="116632"/>
            <a:ext cx="5343702" cy="607182"/>
          </a:xfrm>
        </p:spPr>
        <p:txBody>
          <a:bodyPr vert="horz" wrap="square" lIns="91440" tIns="45720" rIns="91440" bIns="45720" anchor="b" anchorCtr="0"/>
          <a:lstStyle/>
          <a:p>
            <a:pPr algn="ctr" eaLnBrk="1" hangingPunct="1"/>
            <a:r>
              <a:rPr lang="zh-CN" altLang="en-US" sz="2800" b="1" dirty="0">
                <a:ea typeface="微软雅黑" panose="020B0503020204020204" pitchFamily="34" charset="-122"/>
              </a:rPr>
              <a:t>改进后的多线程并发服务器</a:t>
            </a:r>
            <a:endParaRPr lang="zh-CN" altLang="en-US" sz="2800" b="1" dirty="0">
              <a:ea typeface="微软雅黑" panose="020B0503020204020204" pitchFamily="34" charset="-122"/>
            </a:endParaRPr>
          </a:p>
        </p:txBody>
      </p:sp>
      <p:sp>
        <p:nvSpPr>
          <p:cNvPr id="4" name="矩形 3"/>
          <p:cNvSpPr/>
          <p:nvPr/>
        </p:nvSpPr>
        <p:spPr>
          <a:xfrm>
            <a:off x="683568" y="1124744"/>
            <a:ext cx="8064896" cy="4893647"/>
          </a:xfrm>
          <a:prstGeom prst="rect">
            <a:avLst/>
          </a:prstGeom>
        </p:spPr>
        <p:txBody>
          <a:bodyPr wrap="square">
            <a:spAutoFit/>
          </a:bodyPr>
          <a:lstStyle/>
          <a:p>
            <a:pPr>
              <a:lnSpc>
                <a:spcPct val="130000"/>
              </a:lnSpc>
            </a:pPr>
            <a:r>
              <a:rPr lang="en-US" altLang="zh-CN" sz="2400">
                <a:ea typeface="微软雅黑" panose="020B0503020204020204" pitchFamily="34" charset="-122"/>
              </a:rPr>
              <a:t>pthread_key_t </a:t>
            </a:r>
            <a:r>
              <a:rPr lang="en-US" altLang="zh-CN" sz="2400">
                <a:ea typeface="微软雅黑" panose="020B0503020204020204" pitchFamily="34" charset="-122"/>
              </a:rPr>
              <a:t>key</a:t>
            </a:r>
            <a:r>
              <a:rPr lang="en-US" altLang="zh-CN" sz="2400" smtClean="0">
                <a:ea typeface="微软雅黑" panose="020B0503020204020204" pitchFamily="34" charset="-122"/>
              </a:rPr>
              <a:t>; </a:t>
            </a:r>
            <a:r>
              <a:rPr lang="en-US" altLang="zh-CN" sz="2400" smtClean="0">
                <a:solidFill>
                  <a:srgbClr val="0000FF"/>
                </a:solidFill>
                <a:ea typeface="微软雅黑" panose="020B0503020204020204" pitchFamily="34" charset="-122"/>
              </a:rPr>
              <a:t>//</a:t>
            </a:r>
            <a:r>
              <a:rPr lang="zh-CN" altLang="en-US" sz="2400" smtClean="0">
                <a:solidFill>
                  <a:srgbClr val="0000FF"/>
                </a:solidFill>
                <a:ea typeface="微软雅黑" panose="020B0503020204020204" pitchFamily="34" charset="-122"/>
              </a:rPr>
              <a:t>全局键</a:t>
            </a:r>
            <a:endParaRPr lang="en-US" altLang="zh-CN" sz="2400">
              <a:solidFill>
                <a:srgbClr val="0000FF"/>
              </a:solidFill>
              <a:ea typeface="微软雅黑" panose="020B0503020204020204" pitchFamily="34" charset="-122"/>
            </a:endParaRPr>
          </a:p>
          <a:p>
            <a:pPr>
              <a:lnSpc>
                <a:spcPct val="130000"/>
              </a:lnSpc>
            </a:pPr>
            <a:r>
              <a:rPr lang="en-US" altLang="zh-CN" sz="2400">
                <a:solidFill>
                  <a:srgbClr val="C00000"/>
                </a:solidFill>
                <a:ea typeface="微软雅黑" panose="020B0503020204020204" pitchFamily="34" charset="-122"/>
              </a:rPr>
              <a:t>pthread_once_t  once = PTHREAD_ONCE_INIT;</a:t>
            </a:r>
            <a:endParaRPr lang="en-US" altLang="zh-CN" sz="2400">
              <a:solidFill>
                <a:srgbClr val="C00000"/>
              </a:solidFill>
              <a:ea typeface="微软雅黑" panose="020B0503020204020204" pitchFamily="34" charset="-122"/>
            </a:endParaRPr>
          </a:p>
          <a:p>
            <a:pPr>
              <a:lnSpc>
                <a:spcPct val="130000"/>
              </a:lnSpc>
            </a:pPr>
            <a:r>
              <a:rPr lang="en-US" altLang="zh-CN" sz="2400">
                <a:ea typeface="微软雅黑" panose="020B0503020204020204" pitchFamily="34" charset="-122"/>
              </a:rPr>
              <a:t>void destructor(void* value) {</a:t>
            </a:r>
            <a:endParaRPr lang="en-US" altLang="zh-CN" sz="2400">
              <a:ea typeface="微软雅黑" panose="020B0503020204020204" pitchFamily="34" charset="-122"/>
            </a:endParaRPr>
          </a:p>
          <a:p>
            <a:pPr>
              <a:lnSpc>
                <a:spcPct val="130000"/>
              </a:lnSpc>
            </a:pPr>
            <a:r>
              <a:rPr lang="en-US" altLang="zh-CN" sz="2400">
                <a:ea typeface="微软雅黑" panose="020B0503020204020204" pitchFamily="34" charset="-122"/>
              </a:rPr>
              <a:t>    if (value != NULL) {</a:t>
            </a:r>
            <a:endParaRPr lang="en-US" altLang="zh-CN" sz="2400">
              <a:ea typeface="微软雅黑" panose="020B0503020204020204" pitchFamily="34" charset="-122"/>
            </a:endParaRPr>
          </a:p>
          <a:p>
            <a:pPr>
              <a:lnSpc>
                <a:spcPct val="130000"/>
              </a:lnSpc>
            </a:pPr>
            <a:r>
              <a:rPr lang="en-US" altLang="zh-CN" sz="2400">
                <a:ea typeface="微软雅黑" panose="020B0503020204020204" pitchFamily="34" charset="-122"/>
              </a:rPr>
              <a:t>        free(value);  </a:t>
            </a:r>
            <a:r>
              <a:rPr lang="en-US" altLang="zh-CN" sz="2400">
                <a:solidFill>
                  <a:srgbClr val="0000FF"/>
                </a:solidFill>
                <a:ea typeface="微软雅黑" panose="020B0503020204020204" pitchFamily="34" charset="-122"/>
              </a:rPr>
              <a:t>// </a:t>
            </a:r>
            <a:r>
              <a:rPr lang="zh-CN" altLang="en-US" sz="2400" smtClean="0">
                <a:solidFill>
                  <a:srgbClr val="0000FF"/>
                </a:solidFill>
                <a:ea typeface="微软雅黑" panose="020B0503020204020204" pitchFamily="34" charset="-122"/>
              </a:rPr>
              <a:t>释放线程特定数据内存</a:t>
            </a:r>
            <a:endParaRPr lang="zh-CN" altLang="en-US" sz="2400">
              <a:solidFill>
                <a:srgbClr val="0000FF"/>
              </a:solidFill>
              <a:ea typeface="微软雅黑" panose="020B0503020204020204" pitchFamily="34" charset="-122"/>
            </a:endParaRPr>
          </a:p>
          <a:p>
            <a:pPr>
              <a:lnSpc>
                <a:spcPct val="130000"/>
              </a:lnSpc>
            </a:pPr>
            <a:r>
              <a:rPr lang="zh-CN" altLang="en-US" sz="2400">
                <a:ea typeface="微软雅黑" panose="020B0503020204020204" pitchFamily="34" charset="-122"/>
              </a:rPr>
              <a:t>    </a:t>
            </a:r>
            <a:r>
              <a:rPr lang="en-US" altLang="zh-CN" sz="2400">
                <a:ea typeface="微软雅黑" panose="020B0503020204020204" pitchFamily="34" charset="-122"/>
              </a:rPr>
              <a:t>}</a:t>
            </a:r>
            <a:endParaRPr lang="en-US" altLang="zh-CN" sz="2400">
              <a:ea typeface="微软雅黑" panose="020B0503020204020204" pitchFamily="34" charset="-122"/>
            </a:endParaRPr>
          </a:p>
          <a:p>
            <a:pPr>
              <a:lnSpc>
                <a:spcPct val="130000"/>
              </a:lnSpc>
            </a:pPr>
            <a:r>
              <a:rPr lang="en-US" altLang="zh-CN" sz="2400">
                <a:ea typeface="微软雅黑" panose="020B0503020204020204" pitchFamily="34" charset="-122"/>
              </a:rPr>
              <a:t>}</a:t>
            </a:r>
            <a:endParaRPr lang="en-US" altLang="zh-CN" sz="2400">
              <a:ea typeface="微软雅黑" panose="020B0503020204020204" pitchFamily="34" charset="-122"/>
            </a:endParaRPr>
          </a:p>
          <a:p>
            <a:pPr>
              <a:lnSpc>
                <a:spcPct val="130000"/>
              </a:lnSpc>
            </a:pPr>
            <a:r>
              <a:rPr lang="en-US" altLang="zh-CN" sz="2400">
                <a:ea typeface="微软雅黑" panose="020B0503020204020204" pitchFamily="34" charset="-122"/>
              </a:rPr>
              <a:t>void create_key(){</a:t>
            </a:r>
            <a:endParaRPr lang="en-US" altLang="zh-CN" sz="2400">
              <a:ea typeface="微软雅黑" panose="020B0503020204020204" pitchFamily="34" charset="-122"/>
            </a:endParaRPr>
          </a:p>
          <a:p>
            <a:pPr>
              <a:lnSpc>
                <a:spcPct val="130000"/>
              </a:lnSpc>
            </a:pPr>
            <a:r>
              <a:rPr lang="en-US" altLang="zh-CN" sz="2400">
                <a:solidFill>
                  <a:srgbClr val="C00000"/>
                </a:solidFill>
                <a:ea typeface="微软雅黑" panose="020B0503020204020204" pitchFamily="34" charset="-122"/>
              </a:rPr>
              <a:t>    pthread_key_create(&amp;key,destructor);</a:t>
            </a:r>
            <a:endParaRPr lang="en-US" altLang="zh-CN" sz="2400">
              <a:solidFill>
                <a:srgbClr val="C00000"/>
              </a:solidFill>
              <a:ea typeface="微软雅黑" panose="020B0503020204020204" pitchFamily="34" charset="-122"/>
            </a:endParaRPr>
          </a:p>
          <a:p>
            <a:pPr>
              <a:lnSpc>
                <a:spcPct val="130000"/>
              </a:lnSpc>
            </a:pPr>
            <a:r>
              <a:rPr lang="en-US" altLang="zh-CN" sz="2400">
                <a:ea typeface="微软雅黑" panose="020B0503020204020204" pitchFamily="34" charset="-122"/>
              </a:rPr>
              <a:t>}</a:t>
            </a:r>
            <a:endParaRPr lang="zh-CN" altLang="en-US" sz="2400">
              <a:ea typeface="微软雅黑" panose="020B0503020204020204" pitchFamily="34" charset="-122"/>
            </a:endParaRPr>
          </a:p>
        </p:txBody>
      </p:sp>
    </p:spTree>
  </p:cSld>
  <p:clrMapOvr>
    <a:masterClrMapping/>
  </p:clrMapOvr>
  <p:transition spd="slow">
    <p:pull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vert="horz" wrap="square" lIns="91440" tIns="45720" rIns="91440" bIns="45720" anchor="b" anchorCtr="0"/>
          <a:lstStyle/>
          <a:p>
            <a:endParaRPr lang="zh-CN" altLang="en-US" dirty="0"/>
          </a:p>
        </p:txBody>
      </p:sp>
      <p:pic>
        <p:nvPicPr>
          <p:cNvPr id="22531" name="内容占位符 5"/>
          <p:cNvPicPr>
            <a:picLocks noGrp="1" noChangeAspect="1"/>
          </p:cNvPicPr>
          <p:nvPr>
            <p:ph idx="1"/>
          </p:nvPr>
        </p:nvPicPr>
        <p:blipFill>
          <a:blip r:embed="rId1"/>
          <a:srcRect/>
          <a:stretch>
            <a:fillRect/>
          </a:stretch>
        </p:blipFill>
        <p:spPr>
          <a:xfrm>
            <a:off x="123825" y="150813"/>
            <a:ext cx="8820150" cy="4743450"/>
          </a:xfrm>
        </p:spPr>
      </p:pic>
      <p:pic>
        <p:nvPicPr>
          <p:cNvPr id="7" name="图片 6"/>
          <p:cNvPicPr>
            <a:picLocks noChangeAspect="1"/>
          </p:cNvPicPr>
          <p:nvPr/>
        </p:nvPicPr>
        <p:blipFill>
          <a:blip r:embed="rId2"/>
          <a:stretch>
            <a:fillRect/>
          </a:stretch>
        </p:blipFill>
        <p:spPr>
          <a:xfrm>
            <a:off x="1150938" y="4797425"/>
            <a:ext cx="7021512" cy="1916113"/>
          </a:xfrm>
          <a:prstGeom prst="rect">
            <a:avLst/>
          </a:prstGeom>
          <a:noFill/>
          <a:ln w="9525">
            <a:noFill/>
          </a:ln>
        </p:spPr>
      </p:pic>
      <p:cxnSp>
        <p:nvCxnSpPr>
          <p:cNvPr id="3" name="曲线连接符 2"/>
          <p:cNvCxnSpPr/>
          <p:nvPr/>
        </p:nvCxnSpPr>
        <p:spPr bwMode="auto">
          <a:xfrm rot="5400000">
            <a:off x="5688013" y="4113213"/>
            <a:ext cx="1727200" cy="647700"/>
          </a:xfrm>
          <a:prstGeom prst="curvedConnector3">
            <a:avLst/>
          </a:prstGeom>
          <a:ln w="38100">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5" name="曲线连接符 14"/>
          <p:cNvCxnSpPr/>
          <p:nvPr/>
        </p:nvCxnSpPr>
        <p:spPr bwMode="auto">
          <a:xfrm rot="5400000">
            <a:off x="6646069" y="4390231"/>
            <a:ext cx="1728788" cy="647700"/>
          </a:xfrm>
          <a:prstGeom prst="curvedConnector3">
            <a:avLst/>
          </a:prstGeom>
          <a:ln w="38100">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6" name="Rectangle 2"/>
          <p:cNvSpPr>
            <a:spLocks noGrp="1"/>
          </p:cNvSpPr>
          <p:nvPr>
            <p:ph type="title"/>
          </p:nvPr>
        </p:nvSpPr>
        <p:spPr>
          <a:xfrm>
            <a:off x="1619672" y="116632"/>
            <a:ext cx="5343702" cy="607182"/>
          </a:xfrm>
        </p:spPr>
        <p:txBody>
          <a:bodyPr vert="horz" wrap="square" lIns="91440" tIns="45720" rIns="91440" bIns="45720" anchor="b" anchorCtr="0"/>
          <a:lstStyle/>
          <a:p>
            <a:pPr algn="ctr" eaLnBrk="1" hangingPunct="1"/>
            <a:r>
              <a:rPr lang="zh-CN" altLang="en-US" sz="2800" b="1" dirty="0">
                <a:ea typeface="微软雅黑" panose="020B0503020204020204" pitchFamily="34" charset="-122"/>
              </a:rPr>
              <a:t>改进后的多线程并发服务器</a:t>
            </a:r>
            <a:endParaRPr lang="zh-CN" altLang="en-US" sz="2800" b="1" dirty="0">
              <a:ea typeface="微软雅黑" panose="020B0503020204020204" pitchFamily="34" charset="-122"/>
            </a:endParaRPr>
          </a:p>
        </p:txBody>
      </p:sp>
      <p:sp>
        <p:nvSpPr>
          <p:cNvPr id="2" name="矩形 1"/>
          <p:cNvSpPr/>
          <p:nvPr/>
        </p:nvSpPr>
        <p:spPr>
          <a:xfrm>
            <a:off x="395536" y="836712"/>
            <a:ext cx="9144000" cy="6147901"/>
          </a:xfrm>
          <a:prstGeom prst="rect">
            <a:avLst/>
          </a:prstGeom>
        </p:spPr>
        <p:txBody>
          <a:bodyPr wrap="square">
            <a:spAutoFit/>
          </a:bodyPr>
          <a:lstStyle/>
          <a:p>
            <a:pPr>
              <a:lnSpc>
                <a:spcPct val="110000"/>
              </a:lnSpc>
            </a:pPr>
            <a:r>
              <a:rPr lang="en-US" altLang="zh-CN" sz="2400" b="0"/>
              <a:t>void save_cli_data(char* revbuf,int len, char* pdata){</a:t>
            </a:r>
            <a:endParaRPr lang="en-US" altLang="zh-CN" sz="2400" b="0"/>
          </a:p>
          <a:p>
            <a:pPr>
              <a:lnSpc>
                <a:spcPct val="110000"/>
              </a:lnSpc>
            </a:pPr>
            <a:r>
              <a:rPr lang="en-US" altLang="zh-CN" sz="2400" b="0"/>
              <a:t>    </a:t>
            </a:r>
            <a:r>
              <a:rPr lang="en-US" altLang="zh-CN" sz="2400">
                <a:solidFill>
                  <a:srgbClr val="C00000"/>
                </a:solidFill>
              </a:rPr>
              <a:t>pthread_once(&amp;once,create_key);</a:t>
            </a:r>
            <a:endParaRPr lang="en-US" altLang="zh-CN" sz="2400">
              <a:solidFill>
                <a:srgbClr val="C00000"/>
              </a:solidFill>
            </a:endParaRPr>
          </a:p>
          <a:p>
            <a:pPr>
              <a:lnSpc>
                <a:spcPct val="110000"/>
              </a:lnSpc>
            </a:pPr>
            <a:r>
              <a:rPr lang="en-US" altLang="zh-CN" sz="2400" b="0"/>
              <a:t>    int* count;</a:t>
            </a:r>
            <a:endParaRPr lang="en-US" altLang="zh-CN" sz="2400" b="0"/>
          </a:p>
          <a:p>
            <a:pPr>
              <a:lnSpc>
                <a:spcPct val="110000"/>
              </a:lnSpc>
            </a:pPr>
            <a:r>
              <a:rPr lang="en-US" altLang="zh-CN" sz="2400" b="0"/>
              <a:t>    if( (</a:t>
            </a:r>
            <a:r>
              <a:rPr lang="en-US" altLang="zh-CN" sz="2400">
                <a:solidFill>
                  <a:srgbClr val="C00000"/>
                </a:solidFill>
              </a:rPr>
              <a:t>count = (int*)</a:t>
            </a:r>
            <a:r>
              <a:rPr lang="en-US" altLang="zh-CN" sz="2400">
                <a:solidFill>
                  <a:srgbClr val="C00000"/>
                </a:solidFill>
              </a:rPr>
              <a:t>pthread_getspecific(key</a:t>
            </a:r>
            <a:r>
              <a:rPr lang="en-US" altLang="zh-CN" sz="2400" smtClean="0">
                <a:solidFill>
                  <a:srgbClr val="C00000"/>
                </a:solidFill>
              </a:rPr>
              <a:t>)</a:t>
            </a:r>
            <a:r>
              <a:rPr lang="en-US" altLang="zh-CN" sz="2400" b="0" smtClean="0"/>
              <a:t>)== NULL</a:t>
            </a:r>
            <a:r>
              <a:rPr lang="en-US" altLang="zh-CN" sz="2400" b="0"/>
              <a:t>){</a:t>
            </a:r>
            <a:endParaRPr lang="en-US" altLang="zh-CN" sz="2400" b="0"/>
          </a:p>
          <a:p>
            <a:pPr>
              <a:lnSpc>
                <a:spcPct val="110000"/>
              </a:lnSpc>
            </a:pPr>
            <a:r>
              <a:rPr lang="en-US" altLang="zh-CN" sz="2400" b="0"/>
              <a:t>        count = (int*)malloc(sizeof(int));</a:t>
            </a:r>
            <a:endParaRPr lang="en-US" altLang="zh-CN" sz="2400" b="0"/>
          </a:p>
          <a:p>
            <a:pPr>
              <a:lnSpc>
                <a:spcPct val="110000"/>
              </a:lnSpc>
            </a:pPr>
            <a:r>
              <a:rPr lang="en-US" altLang="zh-CN" sz="2400" b="0"/>
              <a:t>        *count = 0;</a:t>
            </a:r>
            <a:endParaRPr lang="en-US" altLang="zh-CN" sz="2400" b="0"/>
          </a:p>
          <a:p>
            <a:pPr>
              <a:lnSpc>
                <a:spcPct val="110000"/>
              </a:lnSpc>
            </a:pPr>
            <a:r>
              <a:rPr lang="en-US" altLang="zh-CN" sz="2400" b="0"/>
              <a:t>        </a:t>
            </a:r>
            <a:r>
              <a:rPr lang="en-US" altLang="zh-CN" sz="2400">
                <a:solidFill>
                  <a:srgbClr val="C00000"/>
                </a:solidFill>
              </a:rPr>
              <a:t>pthread_setspecific(key,count);</a:t>
            </a:r>
            <a:endParaRPr lang="en-US" altLang="zh-CN" sz="2400">
              <a:solidFill>
                <a:srgbClr val="C00000"/>
              </a:solidFill>
            </a:endParaRPr>
          </a:p>
          <a:p>
            <a:pPr>
              <a:lnSpc>
                <a:spcPct val="110000"/>
              </a:lnSpc>
            </a:pPr>
            <a:r>
              <a:rPr lang="en-US" altLang="zh-CN" sz="2400" b="0"/>
              <a:t>    }</a:t>
            </a:r>
            <a:endParaRPr lang="en-US" altLang="zh-CN" sz="2400" b="0"/>
          </a:p>
          <a:p>
            <a:pPr>
              <a:lnSpc>
                <a:spcPct val="110000"/>
              </a:lnSpc>
            </a:pPr>
            <a:r>
              <a:rPr lang="en-US" altLang="zh-CN" sz="2400" b="0"/>
              <a:t>    int i = 0;</a:t>
            </a:r>
            <a:endParaRPr lang="en-US" altLang="zh-CN" sz="2400" b="0"/>
          </a:p>
          <a:p>
            <a:pPr>
              <a:lnSpc>
                <a:spcPct val="110000"/>
              </a:lnSpc>
            </a:pPr>
            <a:r>
              <a:rPr lang="en-US" altLang="zh-CN" sz="2400" b="0"/>
              <a:t>    while(i &lt; len){</a:t>
            </a:r>
            <a:endParaRPr lang="en-US" altLang="zh-CN" sz="2400" b="0"/>
          </a:p>
          <a:p>
            <a:pPr>
              <a:lnSpc>
                <a:spcPct val="110000"/>
              </a:lnSpc>
            </a:pPr>
            <a:r>
              <a:rPr lang="en-US" altLang="zh-CN" sz="2400"/>
              <a:t>        pdata[(*count)++] = revbuf[i++];</a:t>
            </a:r>
            <a:endParaRPr lang="en-US" altLang="zh-CN" sz="2400"/>
          </a:p>
          <a:p>
            <a:pPr>
              <a:lnSpc>
                <a:spcPct val="110000"/>
              </a:lnSpc>
            </a:pPr>
            <a:r>
              <a:rPr lang="en-US" altLang="zh-CN" sz="2400" b="0"/>
              <a:t>    }</a:t>
            </a:r>
            <a:endParaRPr lang="en-US" altLang="zh-CN" sz="2400" b="0"/>
          </a:p>
          <a:p>
            <a:pPr>
              <a:lnSpc>
                <a:spcPct val="110000"/>
              </a:lnSpc>
            </a:pPr>
            <a:r>
              <a:rPr lang="en-US" altLang="zh-CN" sz="2400" b="0"/>
              <a:t>    pdata[*count] = '\0';</a:t>
            </a:r>
            <a:endParaRPr lang="en-US" altLang="zh-CN" sz="2400" b="0"/>
          </a:p>
          <a:p>
            <a:pPr>
              <a:lnSpc>
                <a:spcPct val="110000"/>
              </a:lnSpc>
            </a:pPr>
            <a:r>
              <a:rPr lang="en-US" altLang="zh-CN" sz="2400" b="0"/>
              <a:t>    printf("thread: %ld %s\n",pthread_self(),pdata);</a:t>
            </a:r>
            <a:endParaRPr lang="en-US" altLang="zh-CN" sz="2400" b="0"/>
          </a:p>
          <a:p>
            <a:pPr>
              <a:lnSpc>
                <a:spcPct val="110000"/>
              </a:lnSpc>
            </a:pPr>
            <a:r>
              <a:rPr lang="en-US" altLang="zh-CN" sz="2400" b="0"/>
              <a:t>}</a:t>
            </a:r>
            <a:endParaRPr lang="en-US" altLang="zh-CN" sz="2400" b="0"/>
          </a:p>
        </p:txBody>
      </p:sp>
    </p:spTree>
  </p:cSld>
  <p:clrMapOvr>
    <a:masterClrMapping/>
  </p:clrMapOvr>
  <p:transition spd="slow">
    <p:pull dir="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07504" y="116632"/>
            <a:ext cx="5311600" cy="3223539"/>
          </a:xfrm>
          <a:prstGeom prst="rect">
            <a:avLst/>
          </a:prstGeom>
        </p:spPr>
      </p:pic>
      <p:pic>
        <p:nvPicPr>
          <p:cNvPr id="5" name="图片 4"/>
          <p:cNvPicPr>
            <a:picLocks noChangeAspect="1"/>
          </p:cNvPicPr>
          <p:nvPr/>
        </p:nvPicPr>
        <p:blipFill>
          <a:blip r:embed="rId2"/>
          <a:stretch>
            <a:fillRect/>
          </a:stretch>
        </p:blipFill>
        <p:spPr>
          <a:xfrm>
            <a:off x="107504" y="3473624"/>
            <a:ext cx="5334462" cy="2339543"/>
          </a:xfrm>
          <a:prstGeom prst="rect">
            <a:avLst/>
          </a:prstGeom>
        </p:spPr>
      </p:pic>
      <p:pic>
        <p:nvPicPr>
          <p:cNvPr id="6" name="图片 5"/>
          <p:cNvPicPr>
            <a:picLocks noChangeAspect="1"/>
          </p:cNvPicPr>
          <p:nvPr/>
        </p:nvPicPr>
        <p:blipFill>
          <a:blip r:embed="rId3"/>
          <a:stretch>
            <a:fillRect/>
          </a:stretch>
        </p:blipFill>
        <p:spPr>
          <a:xfrm>
            <a:off x="2195736" y="825353"/>
            <a:ext cx="5166808" cy="5029636"/>
          </a:xfrm>
          <a:prstGeom prst="rect">
            <a:avLst/>
          </a:prstGeom>
        </p:spPr>
      </p:pic>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p:cNvSpPr>
          <p:nvPr>
            <p:ph type="title"/>
          </p:nvPr>
        </p:nvSpPr>
        <p:spPr>
          <a:xfrm>
            <a:off x="1150938" y="898525"/>
            <a:ext cx="7793037" cy="777875"/>
          </a:xfrm>
        </p:spPr>
        <p:txBody>
          <a:bodyPr vert="horz" wrap="square" lIns="91440" tIns="45720" rIns="91440" bIns="45720" anchor="b" anchorCtr="0"/>
          <a:lstStyle/>
          <a:p>
            <a:pPr algn="ctr" eaLnBrk="1" hangingPunct="1"/>
            <a:r>
              <a:rPr lang="zh-CN" altLang="en-US" dirty="0"/>
              <a:t>说明</a:t>
            </a:r>
            <a:endParaRPr lang="zh-CN" altLang="en-US" dirty="0"/>
          </a:p>
        </p:txBody>
      </p:sp>
      <p:sp>
        <p:nvSpPr>
          <p:cNvPr id="168963" name="Rectangle 3"/>
          <p:cNvSpPr>
            <a:spLocks noGrp="1"/>
          </p:cNvSpPr>
          <p:nvPr>
            <p:ph idx="1"/>
          </p:nvPr>
        </p:nvSpPr>
        <p:spPr>
          <a:xfrm>
            <a:off x="611560" y="2060575"/>
            <a:ext cx="8132390" cy="4114800"/>
          </a:xfrm>
        </p:spPr>
        <p:txBody>
          <a:bodyPr vert="horz" wrap="square" lIns="91440" tIns="45720" rIns="91440" bIns="45720" anchor="t" anchorCtr="0"/>
          <a:lstStyle/>
          <a:p>
            <a:pPr eaLnBrk="1" hangingPunct="1">
              <a:lnSpc>
                <a:spcPct val="130000"/>
              </a:lnSpc>
            </a:pPr>
            <a:r>
              <a:rPr lang="zh-CN" altLang="en-US" sz="2800" dirty="0">
                <a:latin typeface="微软雅黑 Light" panose="020B0502040204020203" pitchFamily="34" charset="-122"/>
                <a:ea typeface="微软雅黑 Light" panose="020B0502040204020203" pitchFamily="34" charset="-122"/>
              </a:rPr>
              <a:t>从运行结果来，因为使用了</a:t>
            </a:r>
            <a:r>
              <a:rPr lang="en-US" altLang="zh-CN" sz="2800" dirty="0">
                <a:latin typeface="微软雅黑 Light" panose="020B0502040204020203" pitchFamily="34" charset="-122"/>
                <a:ea typeface="微软雅黑 Light" panose="020B0502040204020203" pitchFamily="34" charset="-122"/>
              </a:rPr>
              <a:t>TSD,</a:t>
            </a:r>
            <a:r>
              <a:rPr lang="zh-CN" altLang="en-US" sz="2800" dirty="0">
                <a:latin typeface="微软雅黑 Light" panose="020B0502040204020203" pitchFamily="34" charset="-122"/>
                <a:ea typeface="微软雅黑 Light" panose="020B0502040204020203" pitchFamily="34" charset="-122"/>
              </a:rPr>
              <a:t>结果完全正确。尽管</a:t>
            </a:r>
            <a:r>
              <a:rPr lang="en-US" altLang="zh-CN" sz="2800" dirty="0">
                <a:latin typeface="微软雅黑 Light" panose="020B0502040204020203" pitchFamily="34" charset="-122"/>
                <a:ea typeface="微软雅黑 Light" panose="020B0502040204020203" pitchFamily="34" charset="-122"/>
              </a:rPr>
              <a:t>TSD</a:t>
            </a:r>
            <a:r>
              <a:rPr lang="zh-CN" altLang="en-US" sz="2800" dirty="0">
                <a:latin typeface="微软雅黑 Light" panose="020B0502040204020203" pitchFamily="34" charset="-122"/>
                <a:ea typeface="微软雅黑 Light" panose="020B0502040204020203" pitchFamily="34" charset="-122"/>
              </a:rPr>
              <a:t>实现略微有些复杂，但却是将一个非线程安全函数转化为线程安全常用的方法。另外一种常用的方法是：通过使用函数的参变量来取代静态变量，这种方法虽然简单，但需要改变函数的原型，同时，函数的调用者还需要为这些变量分配相应的空间并初始化。</a:t>
            </a:r>
            <a:endParaRPr lang="zh-CN" altLang="en-US" sz="28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2"/>
          <p:cNvSpPr>
            <a:spLocks noGrp="1"/>
          </p:cNvSpPr>
          <p:nvPr>
            <p:ph type="title"/>
          </p:nvPr>
        </p:nvSpPr>
        <p:spPr>
          <a:xfrm>
            <a:off x="1331640" y="836712"/>
            <a:ext cx="6120680" cy="607182"/>
          </a:xfrm>
        </p:spPr>
        <p:txBody>
          <a:bodyPr vert="horz" wrap="square" lIns="91440" tIns="45720" rIns="91440" bIns="45720" anchor="b" anchorCtr="0"/>
          <a:lstStyle/>
          <a:p>
            <a:pPr algn="ctr" eaLnBrk="1" hangingPunct="1"/>
            <a:r>
              <a:rPr lang="zh-CN" altLang="en-US" sz="2800" b="1" smtClean="0">
                <a:ea typeface="微软雅黑" panose="020B0503020204020204" pitchFamily="34" charset="-122"/>
              </a:rPr>
              <a:t>使用多种技术的</a:t>
            </a:r>
            <a:r>
              <a:rPr lang="zh-CN" altLang="en-US" sz="2800" b="1" smtClean="0">
                <a:ea typeface="微软雅黑" panose="020B0503020204020204" pitchFamily="34" charset="-122"/>
              </a:rPr>
              <a:t>多</a:t>
            </a:r>
            <a:r>
              <a:rPr lang="zh-CN" altLang="en-US" sz="2800" b="1" dirty="0">
                <a:ea typeface="微软雅黑" panose="020B0503020204020204" pitchFamily="34" charset="-122"/>
              </a:rPr>
              <a:t>线程并发服务器</a:t>
            </a:r>
            <a:endParaRPr lang="zh-CN" altLang="en-US" sz="2800" b="1" dirty="0">
              <a:ea typeface="微软雅黑" panose="020B0503020204020204" pitchFamily="34" charset="-122"/>
            </a:endParaRPr>
          </a:p>
        </p:txBody>
      </p:sp>
      <p:sp>
        <p:nvSpPr>
          <p:cNvPr id="5" name="矩形 4"/>
          <p:cNvSpPr/>
          <p:nvPr/>
        </p:nvSpPr>
        <p:spPr>
          <a:xfrm>
            <a:off x="1691680" y="1916832"/>
            <a:ext cx="6408712" cy="1292662"/>
          </a:xfrm>
          <a:prstGeom prst="rect">
            <a:avLst/>
          </a:prstGeom>
        </p:spPr>
        <p:txBody>
          <a:bodyPr wrap="square">
            <a:spAutoFit/>
          </a:bodyPr>
          <a:lstStyle/>
          <a:p>
            <a:pPr>
              <a:lnSpc>
                <a:spcPct val="150000"/>
              </a:lnSpc>
            </a:pPr>
            <a:r>
              <a:rPr lang="zh-CN" altLang="en-US" sz="2600" smtClean="0">
                <a:ea typeface="微软雅黑" panose="020B0503020204020204" pitchFamily="34" charset="-122"/>
              </a:rPr>
              <a:t>程序结构</a:t>
            </a:r>
            <a:r>
              <a:rPr lang="zh-CN" altLang="en-US" sz="2600">
                <a:ea typeface="微软雅黑" panose="020B0503020204020204" pitchFamily="34" charset="-122"/>
              </a:rPr>
              <a:t>：</a:t>
            </a:r>
            <a:r>
              <a:rPr lang="en-US" altLang="zh-CN" sz="2600" smtClean="0">
                <a:ea typeface="微软雅黑" panose="020B0503020204020204" pitchFamily="34" charset="-122"/>
              </a:rPr>
              <a:t>threadcomplex.pdf</a:t>
            </a:r>
            <a:endParaRPr lang="en-US" altLang="zh-CN" sz="2600" smtClean="0">
              <a:ea typeface="微软雅黑" panose="020B0503020204020204" pitchFamily="34" charset="-122"/>
            </a:endParaRPr>
          </a:p>
          <a:p>
            <a:pPr>
              <a:lnSpc>
                <a:spcPct val="150000"/>
              </a:lnSpc>
            </a:pPr>
            <a:r>
              <a:rPr lang="zh-CN" altLang="en-US" sz="2600" smtClean="0">
                <a:ea typeface="微软雅黑" panose="020B0503020204020204" pitchFamily="34" charset="-122"/>
              </a:rPr>
              <a:t>代码：</a:t>
            </a:r>
            <a:r>
              <a:rPr lang="en-US" altLang="zh-CN" sz="2600" smtClean="0">
                <a:ea typeface="微软雅黑" panose="020B0503020204020204" pitchFamily="34" charset="-122"/>
              </a:rPr>
              <a:t>threadcomplex.c</a:t>
            </a:r>
            <a:endParaRPr lang="zh-CN" altLang="en-US" sz="2600">
              <a:ea typeface="微软雅黑" panose="020B0503020204020204" pitchFamily="34" charset="-122"/>
            </a:endParaRPr>
          </a:p>
        </p:txBody>
      </p:sp>
    </p:spTree>
  </p:cSld>
  <p:clrMapOvr>
    <a:masterClrMapping/>
  </p:clrMapOvr>
  <p:transition spd="slow">
    <p:pull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1547813" y="765175"/>
            <a:ext cx="5688012" cy="762000"/>
          </a:xfrm>
        </p:spPr>
        <p:txBody>
          <a:bodyPr vert="horz" wrap="square" lIns="91440" tIns="45720" rIns="91440" bIns="45720" anchor="b" anchorCtr="0"/>
          <a:lstStyle/>
          <a:p>
            <a:pPr eaLnBrk="1" hangingPunct="1"/>
            <a:r>
              <a:rPr lang="zh-CN" altLang="en-US" dirty="0"/>
              <a:t>创建进程（</a:t>
            </a:r>
            <a:r>
              <a:rPr lang="en-US" altLang="zh-CN" dirty="0"/>
              <a:t>cont.</a:t>
            </a:r>
            <a:r>
              <a:rPr lang="zh-CN" altLang="en-US" dirty="0"/>
              <a:t>）</a:t>
            </a:r>
            <a:endParaRPr lang="zh-CN" altLang="en-US" dirty="0"/>
          </a:p>
        </p:txBody>
      </p:sp>
      <p:sp>
        <p:nvSpPr>
          <p:cNvPr id="23555" name="Rectangle 3"/>
          <p:cNvSpPr>
            <a:spLocks noGrp="1"/>
          </p:cNvSpPr>
          <p:nvPr>
            <p:ph idx="1"/>
          </p:nvPr>
        </p:nvSpPr>
        <p:spPr>
          <a:xfrm>
            <a:off x="250825" y="2078038"/>
            <a:ext cx="8540750" cy="4230687"/>
          </a:xfrm>
          <a:solidFill>
            <a:schemeClr val="bg1">
              <a:alpha val="100000"/>
            </a:schemeClr>
          </a:solidFill>
        </p:spPr>
        <p:txBody>
          <a:bodyPr vert="horz" wrap="square" lIns="91440" tIns="45720" rIns="91440" bIns="45720" anchor="t" anchorCtr="0"/>
          <a:lstStyle/>
          <a:p>
            <a:pPr eaLnBrk="1" hangingPunct="1">
              <a:buNone/>
            </a:pPr>
            <a:r>
              <a:rPr lang="en-US" altLang="zh-CN" sz="2400" b="1" dirty="0"/>
              <a:t>#include &lt;sys/types.h&gt;</a:t>
            </a:r>
            <a:endParaRPr lang="en-US" altLang="zh-CN" sz="2400" b="1" dirty="0"/>
          </a:p>
          <a:p>
            <a:pPr eaLnBrk="1" hangingPunct="1">
              <a:buNone/>
            </a:pPr>
            <a:r>
              <a:rPr lang="en-US" altLang="zh-CN" sz="2400" b="1" dirty="0"/>
              <a:t>#include &lt;unistd.h&gt;</a:t>
            </a:r>
            <a:endParaRPr lang="en-US" altLang="zh-CN" sz="2400" b="1" dirty="0"/>
          </a:p>
          <a:p>
            <a:pPr eaLnBrk="1" hangingPunct="1">
              <a:buNone/>
            </a:pPr>
            <a:r>
              <a:rPr lang="en-US" altLang="zh-CN" sz="2400" b="1" dirty="0"/>
              <a:t>pid_t  vfork(void);</a:t>
            </a:r>
            <a:endParaRPr lang="en-US" altLang="zh-CN" sz="2400" b="1" dirty="0"/>
          </a:p>
          <a:p>
            <a:pPr eaLnBrk="1" hangingPunct="1">
              <a:buNone/>
            </a:pPr>
            <a:endParaRPr lang="en-US" altLang="zh-CN" sz="2400" b="1" dirty="0"/>
          </a:p>
          <a:p>
            <a:pPr eaLnBrk="1" hangingPunct="1"/>
            <a:r>
              <a:rPr lang="zh-CN" altLang="en-US" sz="2400" b="1" dirty="0"/>
              <a:t>是完全共享的创建，</a:t>
            </a:r>
            <a:r>
              <a:rPr lang="zh-CN" altLang="en-US" sz="2400" b="1" dirty="0">
                <a:solidFill>
                  <a:srgbClr val="FF0000"/>
                </a:solidFill>
                <a:latin typeface="微软雅黑" panose="020B0503020204020204" pitchFamily="34" charset="-122"/>
                <a:ea typeface="微软雅黑" panose="020B0503020204020204" pitchFamily="34" charset="-122"/>
              </a:rPr>
              <a:t>新老进程共享同样的资源</a:t>
            </a:r>
            <a:r>
              <a:rPr lang="zh-CN" altLang="en-US" sz="2400" b="1" dirty="0"/>
              <a:t>，完全没有拷贝。</a:t>
            </a:r>
            <a:endParaRPr lang="zh-CN" altLang="en-US" sz="2400" b="1" dirty="0"/>
          </a:p>
          <a:p>
            <a:pPr eaLnBrk="1" hangingPunct="1"/>
            <a:r>
              <a:rPr lang="zh-CN" altLang="en-US" sz="2400" b="1" dirty="0"/>
              <a:t>当使用</a:t>
            </a:r>
            <a:r>
              <a:rPr lang="en-US" altLang="zh-CN" sz="2400" b="1" dirty="0"/>
              <a:t>vfork()</a:t>
            </a:r>
            <a:r>
              <a:rPr lang="zh-CN" altLang="en-US" sz="2400" b="1" dirty="0"/>
              <a:t>创建新进程时，</a:t>
            </a:r>
            <a:r>
              <a:rPr lang="zh-CN" altLang="en-US" sz="2400" b="1" dirty="0">
                <a:solidFill>
                  <a:srgbClr val="0000FF"/>
                </a:solidFill>
                <a:latin typeface="微软雅黑" panose="020B0503020204020204" pitchFamily="34" charset="-122"/>
                <a:ea typeface="微软雅黑" panose="020B0503020204020204" pitchFamily="34" charset="-122"/>
              </a:rPr>
              <a:t>父进程将被暂时阻塞</a:t>
            </a:r>
            <a:r>
              <a:rPr lang="zh-CN" altLang="en-US" sz="2400" b="1" dirty="0"/>
              <a:t>，而子进程则可以借用父进程的地址空间。这个奇特状态将持续直到子进程退出，至此父进程才继续执行。 </a:t>
            </a:r>
            <a:r>
              <a:rPr lang="zh-CN" altLang="en-US" sz="2400" b="1" dirty="0">
                <a:solidFill>
                  <a:srgbClr val="FF0000"/>
                </a:solidFill>
                <a:latin typeface="微软雅黑" panose="020B0503020204020204" pitchFamily="34" charset="-122"/>
                <a:ea typeface="微软雅黑" panose="020B0503020204020204" pitchFamily="34" charset="-122"/>
              </a:rPr>
              <a:t>因此，子进程需小心处理共享变量。</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pull dir="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578" name="Rectangle 4"/>
          <p:cNvSpPr>
            <a:spLocks noRot="1"/>
          </p:cNvSpPr>
          <p:nvPr/>
        </p:nvSpPr>
        <p:spPr>
          <a:xfrm>
            <a:off x="323850" y="0"/>
            <a:ext cx="8540750" cy="6426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eaLnBrk="1" hangingPunct="1">
              <a:buNone/>
            </a:pPr>
            <a:r>
              <a:rPr lang="en-US" altLang="zh-CN" sz="2400" dirty="0"/>
              <a:t>int main(void)   {</a:t>
            </a:r>
            <a:endParaRPr lang="en-US" altLang="zh-CN" sz="2400" dirty="0"/>
          </a:p>
          <a:p>
            <a:pPr marL="342900" lvl="0" indent="-342900" eaLnBrk="1" hangingPunct="1">
              <a:buNone/>
            </a:pPr>
            <a:r>
              <a:rPr lang="en-US" altLang="zh-CN" sz="2400" dirty="0"/>
              <a:t>    pid_t   pid;   int status;</a:t>
            </a:r>
            <a:endParaRPr lang="en-US" altLang="zh-CN" sz="2400" dirty="0"/>
          </a:p>
          <a:p>
            <a:pPr marL="342900" lvl="0" indent="-342900" eaLnBrk="1" hangingPunct="1">
              <a:buNone/>
            </a:pPr>
            <a:r>
              <a:rPr lang="en-US" altLang="zh-CN" sz="2400" dirty="0"/>
              <a:t>    if ((pid =vfork()) == 0){</a:t>
            </a:r>
            <a:endParaRPr lang="en-US" altLang="zh-CN" sz="2400" dirty="0"/>
          </a:p>
          <a:p>
            <a:pPr marL="342900" lvl="0" indent="-342900" eaLnBrk="1" hangingPunct="1">
              <a:buNone/>
            </a:pPr>
            <a:r>
              <a:rPr lang="en-US" altLang="zh-CN" sz="2400" dirty="0"/>
              <a:t>        printf("child running.\n");</a:t>
            </a:r>
            <a:endParaRPr lang="en-US" altLang="zh-CN" sz="2400" dirty="0"/>
          </a:p>
          <a:p>
            <a:pPr marL="342900" lvl="0" indent="-342900" eaLnBrk="1" hangingPunct="1">
              <a:buNone/>
            </a:pPr>
            <a:r>
              <a:rPr lang="en-US" altLang="zh-CN" sz="2400" dirty="0"/>
              <a:t>        printf("child sleeping.\n");</a:t>
            </a:r>
            <a:endParaRPr lang="en-US" altLang="zh-CN" sz="2400" dirty="0"/>
          </a:p>
          <a:p>
            <a:pPr marL="342900" lvl="0" indent="-342900" eaLnBrk="1" hangingPunct="1">
              <a:buNone/>
            </a:pPr>
            <a:r>
              <a:rPr lang="en-US" altLang="zh-CN" sz="2400" dirty="0"/>
              <a:t>        printf("child dead.\n");</a:t>
            </a:r>
            <a:endParaRPr lang="en-US" altLang="zh-CN" sz="2400" dirty="0"/>
          </a:p>
          <a:p>
            <a:pPr marL="342900" lvl="0" indent="-342900" eaLnBrk="1" hangingPunct="1">
              <a:buNone/>
            </a:pPr>
            <a:r>
              <a:rPr lang="en-US" altLang="zh-CN" sz="2400" dirty="0"/>
              <a:t>        exit(0);</a:t>
            </a:r>
            <a:endParaRPr lang="en-US" altLang="zh-CN" sz="2400" dirty="0"/>
          </a:p>
          <a:p>
            <a:pPr marL="342900" lvl="0" indent="-342900" eaLnBrk="1" hangingPunct="1">
              <a:buNone/>
            </a:pPr>
            <a:r>
              <a:rPr lang="en-US" altLang="zh-CN" sz="2400" dirty="0"/>
              <a:t>    }else if ( pid &gt; 0){</a:t>
            </a:r>
            <a:endParaRPr lang="en-US" altLang="zh-CN" sz="2400" dirty="0"/>
          </a:p>
          <a:p>
            <a:pPr marL="342900" lvl="0" indent="-342900" eaLnBrk="1" hangingPunct="1">
              <a:buNone/>
            </a:pPr>
            <a:r>
              <a:rPr lang="en-US" altLang="zh-CN" sz="2400" dirty="0"/>
              <a:t>        printf("parent running .\n");</a:t>
            </a:r>
            <a:endParaRPr lang="en-US" altLang="zh-CN" sz="2400" dirty="0"/>
          </a:p>
          <a:p>
            <a:pPr marL="342900" lvl="0" indent="-342900" eaLnBrk="1" hangingPunct="1">
              <a:buNone/>
            </a:pPr>
            <a:r>
              <a:rPr lang="en-US" altLang="zh-CN" sz="2400" dirty="0"/>
              <a:t>	    wait(&amp;status);</a:t>
            </a:r>
            <a:endParaRPr lang="en-US" altLang="zh-CN" sz="2400" dirty="0"/>
          </a:p>
          <a:p>
            <a:pPr marL="342900" lvl="0" indent="-342900" eaLnBrk="1" hangingPunct="1">
              <a:buNone/>
            </a:pPr>
            <a:r>
              <a:rPr lang="en-US" altLang="zh-CN" sz="2400" dirty="0"/>
              <a:t>	    printf("parent exit\n");</a:t>
            </a:r>
            <a:endParaRPr lang="en-US" altLang="zh-CN" sz="2400" dirty="0"/>
          </a:p>
          <a:p>
            <a:pPr marL="342900" lvl="0" indent="-342900" eaLnBrk="1" hangingPunct="1">
              <a:buNone/>
            </a:pPr>
            <a:r>
              <a:rPr lang="en-US" altLang="zh-CN" sz="2400" dirty="0"/>
              <a:t>        exit(0);</a:t>
            </a:r>
            <a:endParaRPr lang="en-US" altLang="zh-CN" sz="2400" dirty="0"/>
          </a:p>
          <a:p>
            <a:pPr marL="342900" lvl="0" indent="-342900" eaLnBrk="1" hangingPunct="1">
              <a:buNone/>
            </a:pPr>
            <a:r>
              <a:rPr lang="en-US" altLang="zh-CN" sz="2400" dirty="0"/>
              <a:t>    }  else    {</a:t>
            </a:r>
            <a:endParaRPr lang="en-US" altLang="zh-CN" sz="2400" dirty="0"/>
          </a:p>
          <a:p>
            <a:pPr marL="342900" lvl="0" indent="-342900" eaLnBrk="1" hangingPunct="1">
              <a:buNone/>
            </a:pPr>
            <a:r>
              <a:rPr lang="en-US" altLang="zh-CN" sz="2400" dirty="0"/>
              <a:t>        printf("fork error.\n");</a:t>
            </a:r>
            <a:endParaRPr lang="en-US" altLang="zh-CN" sz="2400" dirty="0"/>
          </a:p>
          <a:p>
            <a:pPr marL="342900" lvl="0" indent="-342900" eaLnBrk="1" hangingPunct="1">
              <a:buNone/>
            </a:pPr>
            <a:r>
              <a:rPr lang="en-US" altLang="zh-CN" sz="2400" dirty="0"/>
              <a:t>        exit(1);}}</a:t>
            </a:r>
            <a:endParaRPr lang="en-US" altLang="zh-CN" sz="2400" dirty="0"/>
          </a:p>
        </p:txBody>
      </p:sp>
    </p:spTree>
  </p:cSld>
  <p:clrMapOvr>
    <a:masterClrMapping/>
  </p:clrMapOvr>
  <p:transition spd="slow">
    <p:pull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6"/>
          <p:cNvSpPr txBox="1"/>
          <p:nvPr/>
        </p:nvSpPr>
        <p:spPr>
          <a:xfrm>
            <a:off x="838200" y="304800"/>
            <a:ext cx="5638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Times New Roman" panose="02020603050405020304" pitchFamily="18" charset="0"/>
              </a:rPr>
              <a:t>运行的结果：</a:t>
            </a:r>
            <a:endParaRPr lang="zh-CN" altLang="en-US" sz="2400" dirty="0">
              <a:latin typeface="Times New Roman" panose="02020603050405020304" pitchFamily="18" charset="0"/>
            </a:endParaRPr>
          </a:p>
        </p:txBody>
      </p:sp>
      <p:pic>
        <p:nvPicPr>
          <p:cNvPr id="25603" name="图片 1"/>
          <p:cNvPicPr>
            <a:picLocks noChangeAspect="1"/>
          </p:cNvPicPr>
          <p:nvPr/>
        </p:nvPicPr>
        <p:blipFill>
          <a:blip r:embed="rId1"/>
          <a:stretch>
            <a:fillRect/>
          </a:stretch>
        </p:blipFill>
        <p:spPr>
          <a:xfrm>
            <a:off x="539750" y="2133600"/>
            <a:ext cx="7920038" cy="4319588"/>
          </a:xfrm>
          <a:prstGeom prst="rect">
            <a:avLst/>
          </a:prstGeom>
          <a:noFill/>
          <a:ln w="9525">
            <a:noFill/>
          </a:ln>
        </p:spPr>
      </p:pic>
    </p:spTree>
  </p:cSld>
  <p:clrMapOvr>
    <a:masterClrMapping/>
  </p:clrMapOvr>
  <p:transition spd="slow">
    <p:pull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vert="horz" wrap="square" lIns="91440" tIns="45720" rIns="91440" bIns="45720" anchor="b" anchorCtr="0"/>
          <a:lstStyle/>
          <a:p>
            <a:pPr algn="ctr"/>
            <a:r>
              <a:rPr lang="en-US" altLang="zh-CN" dirty="0"/>
              <a:t>fork</a:t>
            </a:r>
            <a:r>
              <a:rPr lang="zh-CN" altLang="en-US" dirty="0"/>
              <a:t>与</a:t>
            </a:r>
            <a:r>
              <a:rPr lang="en-US" altLang="zh-CN" dirty="0"/>
              <a:t>vfork</a:t>
            </a:r>
            <a:r>
              <a:rPr lang="zh-CN" altLang="en-US" dirty="0"/>
              <a:t>之比较</a:t>
            </a:r>
            <a:endParaRPr lang="zh-CN" altLang="en-US" dirty="0"/>
          </a:p>
        </p:txBody>
      </p:sp>
      <p:sp>
        <p:nvSpPr>
          <p:cNvPr id="26627" name="内容占位符 2"/>
          <p:cNvSpPr>
            <a:spLocks noGrp="1"/>
          </p:cNvSpPr>
          <p:nvPr>
            <p:ph idx="1"/>
          </p:nvPr>
        </p:nvSpPr>
        <p:spPr/>
        <p:txBody>
          <a:bodyPr vert="horz" wrap="square" lIns="91440" tIns="45720" rIns="91440" bIns="45720" anchor="t" anchorCtr="0"/>
          <a:lstStyle/>
          <a:p>
            <a:r>
              <a:rPr lang="en-US" altLang="zh-CN" dirty="0"/>
              <a:t>fork()</a:t>
            </a:r>
            <a:r>
              <a:rPr lang="zh-CN" altLang="en-US" dirty="0"/>
              <a:t> 子进程拷贝父进程的数据段、代码段</a:t>
            </a:r>
            <a:r>
              <a:rPr lang="en-US" altLang="zh-CN" dirty="0"/>
              <a:t>……</a:t>
            </a:r>
            <a:r>
              <a:rPr lang="zh-CN" altLang="en-US" dirty="0"/>
              <a:t>，但</a:t>
            </a:r>
            <a:r>
              <a:rPr lang="en-US" altLang="zh-CN" dirty="0"/>
              <a:t>vfork()</a:t>
            </a:r>
            <a:r>
              <a:rPr lang="zh-CN" altLang="en-US" dirty="0"/>
              <a:t> </a:t>
            </a:r>
            <a:r>
              <a:rPr lang="zh-CN" altLang="en-US" b="1" dirty="0">
                <a:solidFill>
                  <a:srgbClr val="FF0000"/>
                </a:solidFill>
                <a:latin typeface="微软雅黑" panose="020B0503020204020204" pitchFamily="34" charset="-122"/>
                <a:ea typeface="微软雅黑" panose="020B0503020204020204" pitchFamily="34" charset="-122"/>
              </a:rPr>
              <a:t>子进程与父进程共享数据段</a:t>
            </a:r>
            <a:r>
              <a:rPr lang="zh-CN" altLang="en-US" dirty="0">
                <a:solidFill>
                  <a:srgbClr val="4D4D4D"/>
                </a:solidFill>
                <a:latin typeface="-apple-system"/>
              </a:rPr>
              <a:t>。</a:t>
            </a:r>
            <a:endParaRPr lang="en-US" altLang="zh-CN" dirty="0">
              <a:solidFill>
                <a:srgbClr val="4D4D4D"/>
              </a:solidFill>
              <a:latin typeface="-apple-system"/>
            </a:endParaRPr>
          </a:p>
          <a:p>
            <a:r>
              <a:rPr lang="en-US" altLang="zh-CN" dirty="0"/>
              <a:t>fork ()</a:t>
            </a:r>
            <a:r>
              <a:rPr lang="zh-CN" altLang="en-US" dirty="0"/>
              <a:t>父子进程的执行次序不确定</a:t>
            </a:r>
            <a:r>
              <a:rPr lang="en-US" altLang="zh-CN" dirty="0"/>
              <a:t>,</a:t>
            </a:r>
            <a:r>
              <a:rPr lang="zh-CN" altLang="en-US" dirty="0"/>
              <a:t> </a:t>
            </a:r>
            <a:r>
              <a:rPr lang="en-US" altLang="zh-CN" b="1" dirty="0">
                <a:solidFill>
                  <a:srgbClr val="FF0000"/>
                </a:solidFill>
                <a:latin typeface="微软雅黑" panose="020B0503020204020204" pitchFamily="34" charset="-122"/>
                <a:ea typeface="微软雅黑" panose="020B0503020204020204" pitchFamily="34" charset="-122"/>
              </a:rPr>
              <a:t>vfork </a:t>
            </a:r>
            <a:r>
              <a:rPr lang="zh-CN" altLang="en-US" b="1" dirty="0">
                <a:solidFill>
                  <a:srgbClr val="FF0000"/>
                </a:solidFill>
                <a:latin typeface="微软雅黑" panose="020B0503020204020204" pitchFamily="34" charset="-122"/>
                <a:ea typeface="微软雅黑" panose="020B0503020204020204" pitchFamily="34" charset="-122"/>
              </a:rPr>
              <a:t>保证子进程先运行，</a:t>
            </a:r>
            <a:r>
              <a:rPr lang="zh-CN" altLang="en-US" dirty="0"/>
              <a:t>在调用</a:t>
            </a:r>
            <a:r>
              <a:rPr lang="en-US" altLang="zh-CN" dirty="0"/>
              <a:t>exec </a:t>
            </a:r>
            <a:r>
              <a:rPr lang="zh-CN" altLang="en-US" dirty="0"/>
              <a:t>或</a:t>
            </a:r>
            <a:r>
              <a:rPr lang="en-US" altLang="zh-CN" dirty="0"/>
              <a:t>exit </a:t>
            </a:r>
            <a:r>
              <a:rPr lang="zh-CN" altLang="en-US" dirty="0"/>
              <a:t>之前与父进程数据是共享的</a:t>
            </a:r>
            <a:r>
              <a:rPr lang="en-US" altLang="zh-CN" dirty="0"/>
              <a:t>,</a:t>
            </a:r>
            <a:r>
              <a:rPr lang="zh-CN" altLang="en-US" dirty="0"/>
              <a:t>在它调用</a:t>
            </a:r>
            <a:r>
              <a:rPr lang="en-US" altLang="zh-CN" dirty="0"/>
              <a:t>exec</a:t>
            </a:r>
            <a:r>
              <a:rPr lang="zh-CN" altLang="en-US" dirty="0"/>
              <a:t>或</a:t>
            </a:r>
            <a:r>
              <a:rPr lang="en-US" altLang="zh-CN" dirty="0"/>
              <a:t>exit </a:t>
            </a:r>
            <a:r>
              <a:rPr lang="zh-CN" altLang="en-US" dirty="0"/>
              <a:t>之后父进程才可能被调度运行</a:t>
            </a:r>
            <a:r>
              <a:rPr lang="zh-CN" altLang="en-US" dirty="0">
                <a:solidFill>
                  <a:srgbClr val="4D4D4D"/>
                </a:solidFill>
                <a:latin typeface="-apple-system"/>
              </a:rPr>
              <a:t>。</a:t>
            </a:r>
            <a:endParaRPr lang="en-US" altLang="zh-CN"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p:cNvSpPr>
          <p:nvPr>
            <p:ph type="body" sz="half" idx="1"/>
          </p:nvPr>
        </p:nvSpPr>
        <p:spPr>
          <a:xfrm>
            <a:off x="1182688" y="2017713"/>
            <a:ext cx="4408487" cy="4114800"/>
          </a:xfrm>
        </p:spPr>
        <p:txBody>
          <a:bodyPr vert="horz" wrap="square" lIns="91440" tIns="45720" rIns="91440" bIns="45720" anchor="t" anchorCtr="0"/>
          <a:lstStyle/>
          <a:p>
            <a:pPr eaLnBrk="1" hangingPunct="1">
              <a:buClr>
                <a:schemeClr val="folHlink"/>
              </a:buClr>
              <a:buSzPct val="60000"/>
              <a:buFont typeface="Wingdings" panose="05000000000000000000" pitchFamily="2" charset="2"/>
              <a:buNone/>
            </a:pPr>
            <a:r>
              <a:rPr lang="zh-CN" altLang="en-US" dirty="0"/>
              <a:t>目录</a:t>
            </a:r>
            <a:endParaRPr lang="zh-CN" altLang="en-US" dirty="0"/>
          </a:p>
          <a:p>
            <a:pPr eaLnBrk="1" hangingPunct="1">
              <a:buClr>
                <a:schemeClr val="folHlink"/>
              </a:buClr>
              <a:buSzPct val="60000"/>
              <a:buFont typeface="Wingdings" panose="05000000000000000000" pitchFamily="2" charset="2"/>
            </a:pPr>
            <a:r>
              <a:rPr lang="zh-CN" altLang="en-US" dirty="0"/>
              <a:t>服务器分类技术</a:t>
            </a:r>
            <a:endParaRPr lang="zh-CN" altLang="en-US" dirty="0"/>
          </a:p>
          <a:p>
            <a:pPr eaLnBrk="1" hangingPunct="1">
              <a:buClr>
                <a:schemeClr val="folHlink"/>
              </a:buClr>
              <a:buSzPct val="60000"/>
              <a:buFont typeface="Wingdings" panose="05000000000000000000" pitchFamily="2" charset="2"/>
            </a:pPr>
            <a:r>
              <a:rPr lang="zh-CN" altLang="en-US" dirty="0"/>
              <a:t>进程与线程</a:t>
            </a:r>
            <a:endParaRPr lang="zh-CN" altLang="en-US" dirty="0"/>
          </a:p>
          <a:p>
            <a:pPr eaLnBrk="1" hangingPunct="1">
              <a:buClr>
                <a:schemeClr val="folHlink"/>
              </a:buClr>
              <a:buSzPct val="60000"/>
              <a:buFont typeface="Wingdings" panose="05000000000000000000" pitchFamily="2" charset="2"/>
            </a:pPr>
            <a:r>
              <a:rPr lang="zh-CN" altLang="en-US" dirty="0"/>
              <a:t>多进程服务器</a:t>
            </a:r>
            <a:endParaRPr lang="zh-CN" altLang="en-US" dirty="0"/>
          </a:p>
          <a:p>
            <a:pPr eaLnBrk="1" hangingPunct="1">
              <a:buClr>
                <a:schemeClr val="folHlink"/>
              </a:buClr>
              <a:buSzPct val="60000"/>
              <a:buFont typeface="Wingdings" panose="05000000000000000000" pitchFamily="2" charset="2"/>
            </a:pPr>
            <a:r>
              <a:rPr lang="zh-CN" altLang="en-US" dirty="0"/>
              <a:t>多线程服务器</a:t>
            </a:r>
            <a:endParaRPr lang="zh-CN" altLang="en-US" dirty="0"/>
          </a:p>
          <a:p>
            <a:pPr eaLnBrk="1" hangingPunct="1">
              <a:buClr>
                <a:schemeClr val="folHlink"/>
              </a:buClr>
              <a:buSzPct val="60000"/>
              <a:buFont typeface="Wingdings" panose="05000000000000000000" pitchFamily="2" charset="2"/>
            </a:pPr>
            <a:endParaRPr lang="en-US" altLang="zh-CN" dirty="0"/>
          </a:p>
        </p:txBody>
      </p:sp>
      <p:sp>
        <p:nvSpPr>
          <p:cNvPr id="7171" name="Rectangle 5"/>
          <p:cNvSpPr/>
          <p:nvPr/>
        </p:nvSpPr>
        <p:spPr>
          <a:xfrm>
            <a:off x="381000" y="914400"/>
            <a:ext cx="7467600" cy="762000"/>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4400" dirty="0">
                <a:solidFill>
                  <a:schemeClr val="tx2"/>
                </a:solidFill>
                <a:latin typeface="Arial Black" panose="020B0A04020102020204" pitchFamily="34" charset="0"/>
              </a:rPr>
              <a:t>并发服务器</a:t>
            </a:r>
            <a:endParaRPr lang="zh-CN" altLang="en-US" sz="4400" dirty="0">
              <a:solidFill>
                <a:schemeClr val="tx2"/>
              </a:solidFill>
              <a:latin typeface="Arial Black" panose="020B0A04020102020204" pitchFamily="34" charset="0"/>
            </a:endParaRPr>
          </a:p>
        </p:txBody>
      </p:sp>
    </p:spTree>
  </p:cSld>
  <p:clrMapOvr>
    <a:masterClrMapping/>
  </p:clrMapOvr>
  <p:transition spd="slow">
    <p:pull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vert="horz" wrap="square" lIns="91440" tIns="45720" rIns="91440" bIns="45720" anchor="b" anchorCtr="0"/>
          <a:lstStyle/>
          <a:p>
            <a:r>
              <a:rPr lang="en-US" altLang="zh-CN" dirty="0"/>
              <a:t>fork</a:t>
            </a:r>
            <a:r>
              <a:rPr lang="zh-CN" altLang="en-US" dirty="0"/>
              <a:t>与</a:t>
            </a:r>
            <a:r>
              <a:rPr lang="en-US" altLang="zh-CN" dirty="0"/>
              <a:t>vfork</a:t>
            </a:r>
            <a:r>
              <a:rPr lang="zh-CN" altLang="en-US" dirty="0"/>
              <a:t>之比较（续一）</a:t>
            </a:r>
            <a:endParaRPr lang="zh-CN" altLang="en-US" dirty="0"/>
          </a:p>
        </p:txBody>
      </p:sp>
      <p:pic>
        <p:nvPicPr>
          <p:cNvPr id="28675" name="内容占位符 3"/>
          <p:cNvPicPr>
            <a:picLocks noGrp="1" noChangeAspect="1"/>
          </p:cNvPicPr>
          <p:nvPr>
            <p:ph idx="1"/>
          </p:nvPr>
        </p:nvPicPr>
        <p:blipFill>
          <a:blip r:embed="rId1"/>
          <a:srcRect/>
          <a:stretch>
            <a:fillRect/>
          </a:stretch>
        </p:blipFill>
        <p:spPr>
          <a:xfrm>
            <a:off x="539750" y="1844675"/>
            <a:ext cx="7488238" cy="4608513"/>
          </a:xfrm>
        </p:spPr>
      </p:pic>
      <p:sp>
        <p:nvSpPr>
          <p:cNvPr id="5" name="AutoShape 8"/>
          <p:cNvSpPr>
            <a:spLocks noChangeArrowheads="1"/>
          </p:cNvSpPr>
          <p:nvPr/>
        </p:nvSpPr>
        <p:spPr bwMode="auto">
          <a:xfrm>
            <a:off x="971868" y="2967038"/>
            <a:ext cx="7566025" cy="1308100"/>
          </a:xfrm>
          <a:prstGeom prst="wedgeRoundRectCallout">
            <a:avLst>
              <a:gd name="adj1" fmla="val -27729"/>
              <a:gd name="adj2" fmla="val 47791"/>
              <a:gd name="adj3" fmla="val 16667"/>
            </a:avLst>
          </a:prstGeom>
          <a:solidFill>
            <a:schemeClr val="bg1"/>
          </a:solidFill>
          <a:ln w="9525" algn="ctr">
            <a:solidFill>
              <a:schemeClr val="tx1"/>
            </a:solidFill>
            <a:miter lim="800000"/>
          </a:ln>
          <a:effectLst/>
        </p:spPr>
        <p:txBody>
          <a:bodyPr lIns="92075" tIns="46038" rIns="92075" bIns="46038"/>
          <a:lstStyle>
            <a:lvl1pPr>
              <a:defRPr>
                <a:solidFill>
                  <a:schemeClr val="tx1"/>
                </a:solidFill>
                <a:latin typeface="Arial" panose="020B0604020202020204" pitchFamily="34" charset="0"/>
                <a:ea typeface="宋体" panose="02010600030101010101" pitchFamily="2" charset="-122"/>
              </a:defRPr>
            </a:lvl1pPr>
            <a:lvl2pPr marL="922655">
              <a:defRPr>
                <a:solidFill>
                  <a:schemeClr val="tx1"/>
                </a:solidFill>
                <a:latin typeface="Arial" panose="020B0604020202020204" pitchFamily="34" charset="0"/>
                <a:ea typeface="宋体" panose="02010600030101010101" pitchFamily="2" charset="-122"/>
              </a:defRPr>
            </a:lvl2pPr>
            <a:lvl3pPr marL="110172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15000"/>
              </a:spcBef>
              <a:spcAft>
                <a:spcPct val="0"/>
              </a:spcAft>
              <a:buClrTx/>
              <a:buSzTx/>
              <a:buFontTx/>
              <a:buNone/>
              <a:defRPr/>
            </a:pPr>
            <a:endParaRPr kumimoji="1" lang="zh-CN" altLang="en-US" sz="1800" b="1" i="0" u="none" strike="noStrike" kern="1200" cap="none" spc="0" normalizeH="0" baseline="0" noProof="0">
              <a:ln>
                <a:noFill/>
              </a:ln>
              <a:solidFill>
                <a:srgbClr val="000099"/>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pic>
        <p:nvPicPr>
          <p:cNvPr id="6" name="图片 5"/>
          <p:cNvPicPr>
            <a:picLocks noChangeAspect="1"/>
          </p:cNvPicPr>
          <p:nvPr/>
        </p:nvPicPr>
        <p:blipFill>
          <a:blip r:embed="rId2"/>
          <a:stretch>
            <a:fillRect/>
          </a:stretch>
        </p:blipFill>
        <p:spPr>
          <a:xfrm>
            <a:off x="1187133" y="2997200"/>
            <a:ext cx="7566025" cy="12080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vert="horz" wrap="square" lIns="91440" tIns="45720" rIns="91440" bIns="45720" anchor="b" anchorCtr="0"/>
          <a:lstStyle/>
          <a:p>
            <a:r>
              <a:rPr lang="en-US" altLang="zh-CN" dirty="0"/>
              <a:t>fork</a:t>
            </a:r>
            <a:r>
              <a:rPr lang="zh-CN" altLang="en-US" dirty="0"/>
              <a:t>与</a:t>
            </a:r>
            <a:r>
              <a:rPr lang="en-US" altLang="zh-CN" dirty="0"/>
              <a:t>vfork</a:t>
            </a:r>
            <a:r>
              <a:rPr lang="zh-CN" altLang="en-US" dirty="0"/>
              <a:t>之比较（续二）</a:t>
            </a:r>
            <a:endParaRPr lang="zh-CN" altLang="en-US" dirty="0"/>
          </a:p>
        </p:txBody>
      </p:sp>
      <p:pic>
        <p:nvPicPr>
          <p:cNvPr id="29699" name="内容占位符 3"/>
          <p:cNvPicPr>
            <a:picLocks noGrp="1" noChangeAspect="1"/>
          </p:cNvPicPr>
          <p:nvPr>
            <p:ph idx="1"/>
          </p:nvPr>
        </p:nvPicPr>
        <p:blipFill>
          <a:blip r:embed="rId1"/>
          <a:srcRect/>
          <a:stretch>
            <a:fillRect/>
          </a:stretch>
        </p:blipFill>
        <p:spPr>
          <a:xfrm>
            <a:off x="755650" y="1773238"/>
            <a:ext cx="7920038" cy="4968875"/>
          </a:xfrm>
        </p:spPr>
      </p:pic>
      <p:pic>
        <p:nvPicPr>
          <p:cNvPr id="5" name="图片 4"/>
          <p:cNvPicPr>
            <a:picLocks noChangeAspect="1"/>
          </p:cNvPicPr>
          <p:nvPr/>
        </p:nvPicPr>
        <p:blipFill>
          <a:blip r:embed="rId2"/>
          <a:stretch>
            <a:fillRect/>
          </a:stretch>
        </p:blipFill>
        <p:spPr>
          <a:xfrm>
            <a:off x="3851275" y="1916113"/>
            <a:ext cx="4897438" cy="19446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vert="horz" wrap="square" lIns="91440" tIns="45720" rIns="91440" bIns="45720" anchor="b" anchorCtr="0"/>
          <a:lstStyle/>
          <a:p>
            <a:r>
              <a:rPr lang="en-US" altLang="zh-CN" dirty="0"/>
              <a:t>fork</a:t>
            </a:r>
            <a:r>
              <a:rPr lang="zh-CN" altLang="en-US" dirty="0"/>
              <a:t>与</a:t>
            </a:r>
            <a:r>
              <a:rPr lang="en-US" altLang="zh-CN" dirty="0"/>
              <a:t>vfork</a:t>
            </a:r>
            <a:r>
              <a:rPr lang="zh-CN" altLang="en-US" dirty="0"/>
              <a:t>之比较（续三）</a:t>
            </a:r>
            <a:endParaRPr lang="zh-CN" altLang="en-US" dirty="0"/>
          </a:p>
        </p:txBody>
      </p:sp>
      <p:pic>
        <p:nvPicPr>
          <p:cNvPr id="30723" name="内容占位符 5"/>
          <p:cNvPicPr>
            <a:picLocks noGrp="1" noChangeAspect="1"/>
          </p:cNvPicPr>
          <p:nvPr>
            <p:ph idx="1"/>
          </p:nvPr>
        </p:nvPicPr>
        <p:blipFill>
          <a:blip r:embed="rId1"/>
          <a:srcRect/>
          <a:stretch>
            <a:fillRect/>
          </a:stretch>
        </p:blipFill>
        <p:spPr>
          <a:xfrm>
            <a:off x="827088" y="1916113"/>
            <a:ext cx="7345362" cy="4537075"/>
          </a:xfrm>
        </p:spPr>
      </p:pic>
      <p:pic>
        <p:nvPicPr>
          <p:cNvPr id="7" name="图片 6"/>
          <p:cNvPicPr>
            <a:picLocks noChangeAspect="1"/>
          </p:cNvPicPr>
          <p:nvPr/>
        </p:nvPicPr>
        <p:blipFill>
          <a:blip r:embed="rId2"/>
          <a:stretch>
            <a:fillRect/>
          </a:stretch>
        </p:blipFill>
        <p:spPr>
          <a:xfrm>
            <a:off x="4067175" y="1844675"/>
            <a:ext cx="4537075" cy="21605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595313" y="765175"/>
            <a:ext cx="7793037" cy="777875"/>
          </a:xfrm>
        </p:spPr>
        <p:txBody>
          <a:bodyPr vert="horz" wrap="square" lIns="91440" tIns="45720" rIns="91440" bIns="45720" anchor="b" anchorCtr="0"/>
          <a:lstStyle/>
          <a:p>
            <a:pPr algn="ctr" eaLnBrk="1" hangingPunct="1"/>
            <a:r>
              <a:rPr lang="zh-CN" altLang="en-US" b="1" dirty="0"/>
              <a:t>终止进程</a:t>
            </a:r>
            <a:endParaRPr lang="zh-CN" altLang="en-US" b="1" dirty="0"/>
          </a:p>
        </p:txBody>
      </p:sp>
      <p:sp>
        <p:nvSpPr>
          <p:cNvPr id="31747" name="Rectangle 3"/>
          <p:cNvSpPr>
            <a:spLocks noGrp="1"/>
          </p:cNvSpPr>
          <p:nvPr>
            <p:ph idx="1"/>
          </p:nvPr>
        </p:nvSpPr>
        <p:spPr>
          <a:xfrm>
            <a:off x="392430" y="1484630"/>
            <a:ext cx="8650605" cy="4800600"/>
          </a:xfrm>
          <a:solidFill>
            <a:schemeClr val="bg1">
              <a:alpha val="100000"/>
            </a:schemeClr>
          </a:solidFill>
        </p:spPr>
        <p:txBody>
          <a:bodyPr vert="horz" wrap="square" lIns="91440" tIns="45720" rIns="91440" bIns="45720" anchor="t" anchorCtr="0"/>
          <a:lstStyle/>
          <a:p>
            <a:pPr eaLnBrk="1" latinLnBrk="0" hangingPunct="1">
              <a:lnSpc>
                <a:spcPct val="110000"/>
              </a:lnSpc>
              <a:spcBef>
                <a:spcPts val="0"/>
              </a:spcBef>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进程的终止存在两个可能：</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父进程先于子进程终止（</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init</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进程领养）</a:t>
            </a:r>
            <a:endPar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子进程先于父进程终止</a:t>
            </a:r>
            <a:endPar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10000"/>
              </a:lnSpc>
              <a:spcBef>
                <a:spcPts val="0"/>
              </a:spcBef>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对于后者，系统内核为子进程保留一定的状态信息：进程</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ID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、终止状态、</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CPU</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时间等；当父进程调用</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wait</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或</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waitpid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函数时，获取这些信息，同时系统内核可以释放终止进程所使用的存储空间等；（什么叫“僵尸进程”？）</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10000"/>
              </a:lnSpc>
              <a:spcBef>
                <a:spcPts val="0"/>
              </a:spcBef>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当子进程正常或异常终止时，系统内核向其父进程发送</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SIGCHLD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信号；缺省情况下，父进程忽略该信号，或者提供一个该信号发生时即被调用的函数。</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slow">
    <p:pull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a:xfrm>
            <a:off x="1116013" y="620713"/>
            <a:ext cx="7793037" cy="777875"/>
          </a:xfrm>
        </p:spPr>
        <p:txBody>
          <a:bodyPr vert="horz" wrap="square" lIns="91440" tIns="45720" rIns="91440" bIns="45720" anchor="b" anchorCtr="0"/>
          <a:lstStyle/>
          <a:p>
            <a:pPr algn="ctr" eaLnBrk="1" hangingPunct="1"/>
            <a:r>
              <a:rPr lang="zh-CN" altLang="en-US" b="1" dirty="0"/>
              <a:t>获取子进程终止信息</a:t>
            </a:r>
            <a:endParaRPr lang="zh-CN" altLang="en-US" b="1" dirty="0"/>
          </a:p>
        </p:txBody>
      </p:sp>
      <p:sp>
        <p:nvSpPr>
          <p:cNvPr id="33795" name="Rectangle 3"/>
          <p:cNvSpPr>
            <a:spLocks noGrp="1"/>
          </p:cNvSpPr>
          <p:nvPr>
            <p:ph idx="1"/>
          </p:nvPr>
        </p:nvSpPr>
        <p:spPr>
          <a:xfrm>
            <a:off x="539750" y="1700213"/>
            <a:ext cx="8540750" cy="4967287"/>
          </a:xfrm>
          <a:solidFill>
            <a:schemeClr val="bg1">
              <a:alpha val="100000"/>
            </a:schemeClr>
          </a:solidFill>
        </p:spPr>
        <p:txBody>
          <a:bodyPr vert="horz" wrap="square" lIns="91440" tIns="45720" rIns="91440" bIns="45720" anchor="t" anchorCtr="0"/>
          <a:lstStyle/>
          <a:p>
            <a:pPr eaLnBrk="1" hangingPunct="1">
              <a:lnSpc>
                <a:spcPct val="90000"/>
              </a:lnSpc>
              <a:buNone/>
            </a:pPr>
            <a:r>
              <a:rPr lang="en-US" altLang="zh-CN" sz="2400" b="1" dirty="0"/>
              <a:t>#include &lt;sys/types.h&gt;</a:t>
            </a:r>
            <a:endParaRPr lang="en-US" altLang="zh-CN" sz="2400" b="1" dirty="0"/>
          </a:p>
          <a:p>
            <a:pPr eaLnBrk="1" hangingPunct="1">
              <a:lnSpc>
                <a:spcPct val="90000"/>
              </a:lnSpc>
              <a:buNone/>
            </a:pPr>
            <a:r>
              <a:rPr lang="en-US" altLang="zh-CN" sz="2400" b="1" dirty="0"/>
              <a:t>#include &lt;sys/wait.h&gt;</a:t>
            </a:r>
            <a:endParaRPr lang="en-US" altLang="zh-CN" sz="2400" b="1" dirty="0"/>
          </a:p>
          <a:p>
            <a:pPr eaLnBrk="1" hangingPunct="1">
              <a:lnSpc>
                <a:spcPct val="90000"/>
              </a:lnSpc>
              <a:buNone/>
            </a:pPr>
            <a:r>
              <a:rPr lang="en-US" altLang="zh-CN" sz="2400" b="1" dirty="0"/>
              <a:t>pid_t wait(int *stat_loc);</a:t>
            </a:r>
            <a:endParaRPr lang="en-US" altLang="zh-CN" sz="2400" b="1" dirty="0"/>
          </a:p>
          <a:p>
            <a:pPr eaLnBrk="1" hangingPunct="1">
              <a:lnSpc>
                <a:spcPct val="90000"/>
              </a:lnSpc>
              <a:buNone/>
            </a:pPr>
            <a:r>
              <a:rPr lang="en-US" altLang="zh-CN" sz="2400" b="1" dirty="0"/>
              <a:t>    </a:t>
            </a:r>
            <a:r>
              <a:rPr lang="zh-CN" altLang="en-US" sz="2400" b="1" dirty="0"/>
              <a:t>返回：终止子进程的</a:t>
            </a:r>
            <a:r>
              <a:rPr lang="en-US" altLang="zh-CN" sz="2400" b="1" dirty="0"/>
              <a:t>ID</a:t>
            </a:r>
            <a:r>
              <a:rPr lang="zh-CN" altLang="en-US" sz="2400" b="1" dirty="0"/>
              <a:t>－成功；</a:t>
            </a:r>
            <a:r>
              <a:rPr lang="en-US" altLang="zh-CN" sz="2400" b="1" dirty="0"/>
              <a:t>-1</a:t>
            </a:r>
            <a:r>
              <a:rPr lang="zh-CN" altLang="en-US" sz="2400" b="1" dirty="0"/>
              <a:t>－出错；</a:t>
            </a:r>
            <a:r>
              <a:rPr lang="en-US" altLang="zh-CN" sz="2400" b="1" dirty="0"/>
              <a:t>stat_loc</a:t>
            </a:r>
            <a:r>
              <a:rPr lang="zh-CN" altLang="en-US" sz="2400" b="1" dirty="0"/>
              <a:t>存储子进程的终止状态（一个整数）；</a:t>
            </a:r>
            <a:endParaRPr lang="zh-CN" altLang="en-US" sz="2400" b="1" dirty="0"/>
          </a:p>
          <a:p>
            <a:pPr eaLnBrk="1" hangingPunct="1">
              <a:lnSpc>
                <a:spcPct val="90000"/>
              </a:lnSpc>
              <a:buNone/>
            </a:pPr>
            <a:endParaRPr lang="zh-CN" altLang="en-US" sz="2400" b="1" dirty="0"/>
          </a:p>
          <a:p>
            <a:pPr eaLnBrk="1" hangingPunct="1">
              <a:lnSpc>
                <a:spcPct val="90000"/>
              </a:lnSpc>
            </a:pPr>
            <a:r>
              <a:rPr lang="zh-CN" altLang="en-US" sz="2800" b="1" dirty="0"/>
              <a:t>如果没有终止的子进程，但是有一个或多个正在执行的子进程，则该函数将阻塞，直到有一个子进程终止或者</a:t>
            </a:r>
            <a:r>
              <a:rPr lang="en-US" altLang="zh-CN" sz="2800" b="1" dirty="0"/>
              <a:t>wait</a:t>
            </a:r>
            <a:r>
              <a:rPr lang="zh-CN" altLang="en-US" sz="2800" b="1" dirty="0"/>
              <a:t>被信号中断时，</a:t>
            </a:r>
            <a:r>
              <a:rPr lang="en-US" altLang="zh-CN" sz="2800" b="1" dirty="0"/>
              <a:t>wait</a:t>
            </a:r>
            <a:r>
              <a:rPr lang="zh-CN" altLang="en-US" sz="2800" b="1" dirty="0"/>
              <a:t>返回。</a:t>
            </a:r>
            <a:endParaRPr lang="zh-CN" altLang="en-US" sz="2800" b="1" dirty="0"/>
          </a:p>
          <a:p>
            <a:pPr eaLnBrk="1" hangingPunct="1">
              <a:lnSpc>
                <a:spcPct val="90000"/>
              </a:lnSpc>
            </a:pPr>
            <a:r>
              <a:rPr lang="zh-CN" altLang="en-US" sz="2800" b="1" dirty="0"/>
              <a:t>当调用该函数时，如果有一个子进程已经终止，则该系统调用立即返回，并释放子进程所有资源。</a:t>
            </a:r>
            <a:endParaRPr lang="zh-CN" altLang="en-US" sz="2800" b="1" dirty="0"/>
          </a:p>
        </p:txBody>
      </p:sp>
    </p:spTree>
  </p:cSld>
  <p:clrMapOvr>
    <a:masterClrMapping/>
  </p:clrMapOvr>
  <p:transition spd="slow">
    <p:pull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a:xfrm>
            <a:off x="1157288" y="506413"/>
            <a:ext cx="6813550" cy="974725"/>
          </a:xfrm>
        </p:spPr>
        <p:txBody>
          <a:bodyPr vert="horz" wrap="square" lIns="91440" tIns="45720" rIns="91440" bIns="45720" anchor="b" anchorCtr="0"/>
          <a:lstStyle/>
          <a:p>
            <a:pPr algn="ctr" eaLnBrk="1" hangingPunct="1"/>
            <a:r>
              <a:rPr lang="zh-CN" altLang="en-US" b="1" dirty="0"/>
              <a:t>获取子进程终止信息</a:t>
            </a:r>
            <a:endParaRPr lang="zh-CN" altLang="en-US" b="1" dirty="0"/>
          </a:p>
        </p:txBody>
      </p:sp>
      <p:sp>
        <p:nvSpPr>
          <p:cNvPr id="34819" name="Rectangle 3"/>
          <p:cNvSpPr>
            <a:spLocks noGrp="1"/>
          </p:cNvSpPr>
          <p:nvPr>
            <p:ph idx="1"/>
          </p:nvPr>
        </p:nvSpPr>
        <p:spPr>
          <a:xfrm>
            <a:off x="755650" y="1939925"/>
            <a:ext cx="7543800" cy="533400"/>
          </a:xfrm>
        </p:spPr>
        <p:txBody>
          <a:bodyPr vert="horz" wrap="square" lIns="91440" tIns="45720" rIns="91440" bIns="45720" anchor="t" anchorCtr="0"/>
          <a:lstStyle/>
          <a:p>
            <a:pPr eaLnBrk="1" hangingPunct="1">
              <a:lnSpc>
                <a:spcPct val="90000"/>
              </a:lnSpc>
              <a:buNone/>
            </a:pPr>
            <a:r>
              <a:rPr lang="zh-CN" altLang="en-US" dirty="0"/>
              <a:t>使用</a:t>
            </a:r>
            <a:r>
              <a:rPr lang="en-US" altLang="zh-CN" dirty="0"/>
              <a:t>wait</a:t>
            </a:r>
            <a:r>
              <a:rPr lang="zh-CN" altLang="en-US" dirty="0"/>
              <a:t>（）函数可能会出现一个问题</a:t>
            </a:r>
            <a:endParaRPr lang="zh-CN" altLang="en-US" dirty="0"/>
          </a:p>
        </p:txBody>
      </p:sp>
      <p:sp>
        <p:nvSpPr>
          <p:cNvPr id="34820" name="Text Box 24"/>
          <p:cNvSpPr txBox="1"/>
          <p:nvPr/>
        </p:nvSpPr>
        <p:spPr>
          <a:xfrm>
            <a:off x="5708650" y="2549525"/>
            <a:ext cx="1447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SIGCHLD</a:t>
            </a:r>
            <a:endParaRPr lang="en-US" altLang="zh-CN" sz="1800" b="1" dirty="0">
              <a:latin typeface="Times New Roman" panose="02020603050405020304" pitchFamily="18" charset="0"/>
            </a:endParaRPr>
          </a:p>
        </p:txBody>
      </p:sp>
      <p:grpSp>
        <p:nvGrpSpPr>
          <p:cNvPr id="34821" name="Group 27"/>
          <p:cNvGrpSpPr/>
          <p:nvPr/>
        </p:nvGrpSpPr>
        <p:grpSpPr>
          <a:xfrm>
            <a:off x="1289050" y="2549525"/>
            <a:ext cx="7010400" cy="2895600"/>
            <a:chOff x="1008" y="1248"/>
            <a:chExt cx="4416" cy="1824"/>
          </a:xfrm>
        </p:grpSpPr>
        <p:sp>
          <p:nvSpPr>
            <p:cNvPr id="34823" name="Rectangle 4"/>
            <p:cNvSpPr/>
            <p:nvPr/>
          </p:nvSpPr>
          <p:spPr>
            <a:xfrm>
              <a:off x="1008" y="1872"/>
              <a:ext cx="960" cy="43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b="1" dirty="0">
                  <a:latin typeface="Times New Roman" panose="02020603050405020304" pitchFamily="18" charset="0"/>
                </a:rPr>
                <a:t>服务器父进程</a:t>
              </a:r>
              <a:endParaRPr lang="zh-CN" altLang="en-US" sz="1800" b="1" dirty="0">
                <a:latin typeface="Times New Roman" panose="02020603050405020304" pitchFamily="18" charset="0"/>
              </a:endParaRPr>
            </a:p>
          </p:txBody>
        </p:sp>
        <p:sp>
          <p:nvSpPr>
            <p:cNvPr id="34824" name="Rectangle 5"/>
            <p:cNvSpPr/>
            <p:nvPr/>
          </p:nvSpPr>
          <p:spPr>
            <a:xfrm>
              <a:off x="2160" y="1872"/>
              <a:ext cx="960" cy="43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b="1" dirty="0">
                  <a:latin typeface="Times New Roman" panose="02020603050405020304" pitchFamily="18" charset="0"/>
                </a:rPr>
                <a:t>服务器子进程</a:t>
              </a:r>
              <a:endParaRPr lang="zh-CN" altLang="en-US" sz="1800" b="1" dirty="0">
                <a:latin typeface="Times New Roman" panose="02020603050405020304" pitchFamily="18" charset="0"/>
              </a:endParaRPr>
            </a:p>
          </p:txBody>
        </p:sp>
        <p:sp>
          <p:nvSpPr>
            <p:cNvPr id="34825" name="Rectangle 6"/>
            <p:cNvSpPr/>
            <p:nvPr/>
          </p:nvSpPr>
          <p:spPr>
            <a:xfrm>
              <a:off x="3360" y="1872"/>
              <a:ext cx="960" cy="43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b="1" dirty="0">
                  <a:latin typeface="Times New Roman" panose="02020603050405020304" pitchFamily="18" charset="0"/>
                </a:rPr>
                <a:t>服务器子进程</a:t>
              </a:r>
              <a:endParaRPr lang="zh-CN" altLang="en-US" sz="1800" b="1" dirty="0">
                <a:latin typeface="Times New Roman" panose="02020603050405020304" pitchFamily="18" charset="0"/>
              </a:endParaRPr>
            </a:p>
          </p:txBody>
        </p:sp>
        <p:sp>
          <p:nvSpPr>
            <p:cNvPr id="34826" name="Rectangle 7"/>
            <p:cNvSpPr/>
            <p:nvPr/>
          </p:nvSpPr>
          <p:spPr>
            <a:xfrm>
              <a:off x="4464" y="1872"/>
              <a:ext cx="960" cy="43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b="1" dirty="0">
                  <a:latin typeface="Times New Roman" panose="02020603050405020304" pitchFamily="18" charset="0"/>
                </a:rPr>
                <a:t>服务器子进程</a:t>
              </a:r>
              <a:endParaRPr lang="zh-CN" altLang="en-US" sz="1800" b="1" dirty="0">
                <a:latin typeface="Times New Roman" panose="02020603050405020304" pitchFamily="18" charset="0"/>
              </a:endParaRPr>
            </a:p>
          </p:txBody>
        </p:sp>
        <p:sp>
          <p:nvSpPr>
            <p:cNvPr id="34827" name="Rectangle 8"/>
            <p:cNvSpPr/>
            <p:nvPr/>
          </p:nvSpPr>
          <p:spPr>
            <a:xfrm>
              <a:off x="1680" y="2640"/>
              <a:ext cx="3456" cy="43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latin typeface="Times New Roman" panose="02020603050405020304" pitchFamily="18" charset="0"/>
                </a:rPr>
                <a:t>客户</a:t>
              </a:r>
              <a:endParaRPr lang="zh-CN" altLang="en-US" sz="2400" b="1" dirty="0">
                <a:latin typeface="Times New Roman" panose="02020603050405020304" pitchFamily="18" charset="0"/>
              </a:endParaRPr>
            </a:p>
          </p:txBody>
        </p:sp>
        <p:sp>
          <p:nvSpPr>
            <p:cNvPr id="34828" name="Line 9"/>
            <p:cNvSpPr/>
            <p:nvPr/>
          </p:nvSpPr>
          <p:spPr>
            <a:xfrm flipV="1">
              <a:off x="2640" y="2304"/>
              <a:ext cx="0" cy="336"/>
            </a:xfrm>
            <a:prstGeom prst="line">
              <a:avLst/>
            </a:prstGeom>
            <a:ln w="9525" cap="flat" cmpd="sng">
              <a:solidFill>
                <a:schemeClr val="tx1"/>
              </a:solidFill>
              <a:prstDash val="solid"/>
              <a:headEnd type="none" w="med" len="med"/>
              <a:tailEnd type="triangle" w="med" len="med"/>
            </a:ln>
          </p:spPr>
        </p:sp>
        <p:sp>
          <p:nvSpPr>
            <p:cNvPr id="34829" name="Line 10"/>
            <p:cNvSpPr/>
            <p:nvPr/>
          </p:nvSpPr>
          <p:spPr>
            <a:xfrm flipV="1">
              <a:off x="3792" y="2304"/>
              <a:ext cx="0" cy="336"/>
            </a:xfrm>
            <a:prstGeom prst="line">
              <a:avLst/>
            </a:prstGeom>
            <a:ln w="9525" cap="flat" cmpd="sng">
              <a:solidFill>
                <a:schemeClr val="tx1"/>
              </a:solidFill>
              <a:prstDash val="solid"/>
              <a:headEnd type="none" w="med" len="med"/>
              <a:tailEnd type="triangle" w="med" len="med"/>
            </a:ln>
          </p:spPr>
        </p:sp>
        <p:sp>
          <p:nvSpPr>
            <p:cNvPr id="34830" name="Line 11"/>
            <p:cNvSpPr/>
            <p:nvPr/>
          </p:nvSpPr>
          <p:spPr>
            <a:xfrm flipV="1">
              <a:off x="4704" y="2304"/>
              <a:ext cx="0" cy="336"/>
            </a:xfrm>
            <a:prstGeom prst="line">
              <a:avLst/>
            </a:prstGeom>
            <a:ln w="9525" cap="flat" cmpd="sng">
              <a:solidFill>
                <a:schemeClr val="tx1"/>
              </a:solidFill>
              <a:prstDash val="solid"/>
              <a:headEnd type="none" w="med" len="med"/>
              <a:tailEnd type="triangle" w="med" len="med"/>
            </a:ln>
          </p:spPr>
        </p:sp>
        <p:sp>
          <p:nvSpPr>
            <p:cNvPr id="34831" name="Text Box 12"/>
            <p:cNvSpPr txBox="1"/>
            <p:nvPr/>
          </p:nvSpPr>
          <p:spPr>
            <a:xfrm>
              <a:off x="2592" y="2400"/>
              <a:ext cx="57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FIN</a:t>
              </a:r>
              <a:endParaRPr lang="en-US" altLang="zh-CN" sz="1800" b="1" dirty="0">
                <a:latin typeface="Times New Roman" panose="02020603050405020304" pitchFamily="18" charset="0"/>
              </a:endParaRPr>
            </a:p>
          </p:txBody>
        </p:sp>
        <p:sp>
          <p:nvSpPr>
            <p:cNvPr id="34832" name="Text Box 13"/>
            <p:cNvSpPr txBox="1"/>
            <p:nvPr/>
          </p:nvSpPr>
          <p:spPr>
            <a:xfrm>
              <a:off x="3600" y="2400"/>
              <a:ext cx="57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FIN</a:t>
              </a:r>
              <a:endParaRPr lang="en-US" altLang="zh-CN" sz="1800" b="1" dirty="0">
                <a:latin typeface="Times New Roman" panose="02020603050405020304" pitchFamily="18" charset="0"/>
              </a:endParaRPr>
            </a:p>
          </p:txBody>
        </p:sp>
        <p:sp>
          <p:nvSpPr>
            <p:cNvPr id="34833" name="Text Box 14"/>
            <p:cNvSpPr txBox="1"/>
            <p:nvPr/>
          </p:nvSpPr>
          <p:spPr>
            <a:xfrm>
              <a:off x="4272" y="2400"/>
              <a:ext cx="57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FIN</a:t>
              </a:r>
              <a:endParaRPr lang="en-US" altLang="zh-CN" sz="1800" b="1" dirty="0">
                <a:latin typeface="Times New Roman" panose="02020603050405020304" pitchFamily="18" charset="0"/>
              </a:endParaRPr>
            </a:p>
          </p:txBody>
        </p:sp>
        <p:sp>
          <p:nvSpPr>
            <p:cNvPr id="34834" name="Line 15"/>
            <p:cNvSpPr/>
            <p:nvPr/>
          </p:nvSpPr>
          <p:spPr>
            <a:xfrm flipV="1">
              <a:off x="2592" y="1680"/>
              <a:ext cx="0" cy="192"/>
            </a:xfrm>
            <a:prstGeom prst="line">
              <a:avLst/>
            </a:prstGeom>
            <a:ln w="9525" cap="flat" cmpd="sng">
              <a:solidFill>
                <a:schemeClr val="tx1"/>
              </a:solidFill>
              <a:prstDash val="solid"/>
              <a:headEnd type="none" w="med" len="med"/>
              <a:tailEnd type="none" w="med" len="med"/>
            </a:ln>
          </p:spPr>
        </p:sp>
        <p:sp>
          <p:nvSpPr>
            <p:cNvPr id="34835" name="Line 16"/>
            <p:cNvSpPr/>
            <p:nvPr/>
          </p:nvSpPr>
          <p:spPr>
            <a:xfrm flipH="1">
              <a:off x="1824" y="1680"/>
              <a:ext cx="768" cy="0"/>
            </a:xfrm>
            <a:prstGeom prst="line">
              <a:avLst/>
            </a:prstGeom>
            <a:ln w="9525" cap="flat" cmpd="sng">
              <a:solidFill>
                <a:schemeClr val="tx1"/>
              </a:solidFill>
              <a:prstDash val="solid"/>
              <a:headEnd type="none" w="med" len="med"/>
              <a:tailEnd type="none" w="med" len="med"/>
            </a:ln>
          </p:spPr>
        </p:sp>
        <p:sp>
          <p:nvSpPr>
            <p:cNvPr id="34836" name="Line 17"/>
            <p:cNvSpPr/>
            <p:nvPr/>
          </p:nvSpPr>
          <p:spPr>
            <a:xfrm>
              <a:off x="1812" y="1680"/>
              <a:ext cx="0" cy="192"/>
            </a:xfrm>
            <a:prstGeom prst="line">
              <a:avLst/>
            </a:prstGeom>
            <a:ln w="9525" cap="flat" cmpd="sng">
              <a:solidFill>
                <a:schemeClr val="tx1"/>
              </a:solidFill>
              <a:prstDash val="solid"/>
              <a:headEnd type="none" w="med" len="med"/>
              <a:tailEnd type="triangle" w="med" len="med"/>
            </a:ln>
          </p:spPr>
        </p:sp>
        <p:sp>
          <p:nvSpPr>
            <p:cNvPr id="34837" name="Line 18"/>
            <p:cNvSpPr/>
            <p:nvPr/>
          </p:nvSpPr>
          <p:spPr>
            <a:xfrm flipV="1">
              <a:off x="3744" y="1440"/>
              <a:ext cx="0" cy="432"/>
            </a:xfrm>
            <a:prstGeom prst="line">
              <a:avLst/>
            </a:prstGeom>
            <a:ln w="9525" cap="flat" cmpd="sng">
              <a:solidFill>
                <a:schemeClr val="tx1"/>
              </a:solidFill>
              <a:prstDash val="solid"/>
              <a:headEnd type="none" w="med" len="med"/>
              <a:tailEnd type="none" w="med" len="med"/>
            </a:ln>
          </p:spPr>
        </p:sp>
        <p:sp>
          <p:nvSpPr>
            <p:cNvPr id="34838" name="Line 19"/>
            <p:cNvSpPr/>
            <p:nvPr/>
          </p:nvSpPr>
          <p:spPr>
            <a:xfrm flipH="1">
              <a:off x="1392" y="1440"/>
              <a:ext cx="2352" cy="0"/>
            </a:xfrm>
            <a:prstGeom prst="line">
              <a:avLst/>
            </a:prstGeom>
            <a:ln w="9525" cap="flat" cmpd="sng">
              <a:solidFill>
                <a:schemeClr val="tx1"/>
              </a:solidFill>
              <a:prstDash val="solid"/>
              <a:headEnd type="none" w="med" len="med"/>
              <a:tailEnd type="none" w="med" len="med"/>
            </a:ln>
          </p:spPr>
        </p:sp>
        <p:sp>
          <p:nvSpPr>
            <p:cNvPr id="34839" name="Line 20"/>
            <p:cNvSpPr/>
            <p:nvPr/>
          </p:nvSpPr>
          <p:spPr>
            <a:xfrm>
              <a:off x="1392" y="1440"/>
              <a:ext cx="0" cy="432"/>
            </a:xfrm>
            <a:prstGeom prst="line">
              <a:avLst/>
            </a:prstGeom>
            <a:ln w="9525" cap="flat" cmpd="sng">
              <a:solidFill>
                <a:schemeClr val="tx1"/>
              </a:solidFill>
              <a:prstDash val="solid"/>
              <a:headEnd type="none" w="med" len="med"/>
              <a:tailEnd type="triangle" w="med" len="med"/>
            </a:ln>
          </p:spPr>
        </p:sp>
        <p:sp>
          <p:nvSpPr>
            <p:cNvPr id="34840" name="Line 21"/>
            <p:cNvSpPr/>
            <p:nvPr/>
          </p:nvSpPr>
          <p:spPr>
            <a:xfrm flipV="1">
              <a:off x="4800" y="1248"/>
              <a:ext cx="0" cy="624"/>
            </a:xfrm>
            <a:prstGeom prst="line">
              <a:avLst/>
            </a:prstGeom>
            <a:ln w="9525" cap="flat" cmpd="sng">
              <a:solidFill>
                <a:schemeClr val="tx1"/>
              </a:solidFill>
              <a:prstDash val="solid"/>
              <a:headEnd type="none" w="med" len="med"/>
              <a:tailEnd type="none" w="med" len="med"/>
            </a:ln>
          </p:spPr>
        </p:sp>
        <p:sp>
          <p:nvSpPr>
            <p:cNvPr id="34841" name="Line 22"/>
            <p:cNvSpPr/>
            <p:nvPr/>
          </p:nvSpPr>
          <p:spPr>
            <a:xfrm flipH="1">
              <a:off x="1104" y="1248"/>
              <a:ext cx="3696" cy="0"/>
            </a:xfrm>
            <a:prstGeom prst="line">
              <a:avLst/>
            </a:prstGeom>
            <a:ln w="9525" cap="flat" cmpd="sng">
              <a:solidFill>
                <a:schemeClr val="tx1"/>
              </a:solidFill>
              <a:prstDash val="solid"/>
              <a:headEnd type="none" w="med" len="med"/>
              <a:tailEnd type="none" w="med" len="med"/>
            </a:ln>
          </p:spPr>
        </p:sp>
        <p:sp>
          <p:nvSpPr>
            <p:cNvPr id="34842" name="Line 23"/>
            <p:cNvSpPr/>
            <p:nvPr/>
          </p:nvSpPr>
          <p:spPr>
            <a:xfrm>
              <a:off x="1104" y="1248"/>
              <a:ext cx="0" cy="624"/>
            </a:xfrm>
            <a:prstGeom prst="line">
              <a:avLst/>
            </a:prstGeom>
            <a:ln w="9525" cap="flat" cmpd="sng">
              <a:solidFill>
                <a:schemeClr val="tx1"/>
              </a:solidFill>
              <a:prstDash val="solid"/>
              <a:headEnd type="none" w="med" len="med"/>
              <a:tailEnd type="triangle" w="med" len="med"/>
            </a:ln>
          </p:spPr>
        </p:sp>
        <p:sp>
          <p:nvSpPr>
            <p:cNvPr id="34843" name="Text Box 25"/>
            <p:cNvSpPr txBox="1"/>
            <p:nvPr/>
          </p:nvSpPr>
          <p:spPr>
            <a:xfrm>
              <a:off x="2784" y="1392"/>
              <a:ext cx="91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SIGCHLD</a:t>
              </a:r>
              <a:endParaRPr lang="en-US" altLang="zh-CN" sz="1800" b="1" dirty="0">
                <a:latin typeface="Times New Roman" panose="02020603050405020304" pitchFamily="18" charset="0"/>
              </a:endParaRPr>
            </a:p>
          </p:txBody>
        </p:sp>
        <p:sp>
          <p:nvSpPr>
            <p:cNvPr id="34844" name="Text Box 26"/>
            <p:cNvSpPr txBox="1"/>
            <p:nvPr/>
          </p:nvSpPr>
          <p:spPr>
            <a:xfrm>
              <a:off x="1824" y="1584"/>
              <a:ext cx="91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en-US" altLang="zh-CN" sz="1800" b="1" dirty="0">
                  <a:latin typeface="Times New Roman" panose="02020603050405020304" pitchFamily="18" charset="0"/>
                </a:rPr>
                <a:t>SIGCHLD</a:t>
              </a:r>
              <a:endParaRPr lang="en-US" altLang="zh-CN" sz="1800" b="1" dirty="0">
                <a:latin typeface="Times New Roman" panose="02020603050405020304" pitchFamily="18" charset="0"/>
              </a:endParaRPr>
            </a:p>
          </p:txBody>
        </p:sp>
      </p:grpSp>
      <p:sp>
        <p:nvSpPr>
          <p:cNvPr id="34822" name="Text Box 28"/>
          <p:cNvSpPr txBox="1"/>
          <p:nvPr/>
        </p:nvSpPr>
        <p:spPr>
          <a:xfrm>
            <a:off x="846138" y="5554663"/>
            <a:ext cx="782955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50000"/>
              </a:spcBef>
              <a:buClrTx/>
              <a:buSzTx/>
              <a:buFontTx/>
              <a:buNone/>
            </a:pPr>
            <a:r>
              <a:rPr lang="zh-CN" altLang="en-US" sz="2400" b="1" dirty="0">
                <a:latin typeface="Times New Roman" panose="02020603050405020304" pitchFamily="18" charset="0"/>
              </a:rPr>
              <a:t>由于</a:t>
            </a:r>
            <a:r>
              <a:rPr lang="en-US" altLang="zh-CN" sz="2400" b="1" dirty="0">
                <a:latin typeface="Times New Roman" panose="02020603050405020304" pitchFamily="18" charset="0"/>
              </a:rPr>
              <a:t>linux</a:t>
            </a:r>
            <a:r>
              <a:rPr lang="zh-CN" altLang="en-US" sz="2400" b="1" dirty="0">
                <a:latin typeface="Times New Roman" panose="02020603050405020304" pitchFamily="18" charset="0"/>
              </a:rPr>
              <a:t>信号不排队，在</a:t>
            </a:r>
            <a:r>
              <a:rPr lang="en-US" altLang="zh-CN" sz="2400" b="1" dirty="0">
                <a:latin typeface="Times New Roman" panose="02020603050405020304" pitchFamily="18" charset="0"/>
              </a:rPr>
              <a:t>SIGCHLD</a:t>
            </a:r>
            <a:r>
              <a:rPr lang="zh-CN" altLang="en-US" sz="2400" b="1" dirty="0">
                <a:latin typeface="Times New Roman" panose="02020603050405020304" pitchFamily="18" charset="0"/>
              </a:rPr>
              <a:t>信号同时到来后，信号处理程序中调用了</a:t>
            </a:r>
            <a:r>
              <a:rPr lang="en-US" altLang="zh-CN" sz="2400" b="1" dirty="0">
                <a:latin typeface="Times New Roman" panose="02020603050405020304" pitchFamily="18" charset="0"/>
              </a:rPr>
              <a:t>wait</a:t>
            </a:r>
            <a:r>
              <a:rPr lang="zh-CN" altLang="en-US" sz="2400" b="1" dirty="0">
                <a:latin typeface="Times New Roman" panose="02020603050405020304" pitchFamily="18" charset="0"/>
              </a:rPr>
              <a:t>函数，其只执行一次，这样将留下</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个僵尸进程。可以使用</a:t>
            </a:r>
            <a:r>
              <a:rPr lang="en-US" altLang="zh-CN" sz="2400" b="1" dirty="0">
                <a:latin typeface="Times New Roman" panose="02020603050405020304" pitchFamily="18" charset="0"/>
              </a:rPr>
              <a:t>waitpid</a:t>
            </a:r>
            <a:r>
              <a:rPr lang="zh-CN" altLang="en-US" sz="2400" b="1" dirty="0">
                <a:latin typeface="Times New Roman" panose="02020603050405020304" pitchFamily="18" charset="0"/>
              </a:rPr>
              <a:t>函数解决这个问题。</a:t>
            </a:r>
            <a:endParaRPr lang="zh-CN" altLang="en-US" sz="2400" b="1" dirty="0">
              <a:latin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a:xfrm>
            <a:off x="1258888" y="476250"/>
            <a:ext cx="6813550" cy="974725"/>
          </a:xfrm>
        </p:spPr>
        <p:txBody>
          <a:bodyPr vert="horz" wrap="square" lIns="91440" tIns="45720" rIns="91440" bIns="45720" anchor="b" anchorCtr="0"/>
          <a:lstStyle/>
          <a:p>
            <a:pPr algn="ctr" eaLnBrk="1" hangingPunct="1"/>
            <a:r>
              <a:rPr lang="zh-CN" altLang="en-US" b="1" dirty="0"/>
              <a:t>获取子进程终止信息</a:t>
            </a:r>
            <a:endParaRPr lang="zh-CN" altLang="en-US" b="1" dirty="0"/>
          </a:p>
        </p:txBody>
      </p:sp>
      <p:sp>
        <p:nvSpPr>
          <p:cNvPr id="35843" name="Rectangle 3"/>
          <p:cNvSpPr>
            <a:spLocks noGrp="1"/>
          </p:cNvSpPr>
          <p:nvPr>
            <p:ph idx="1"/>
          </p:nvPr>
        </p:nvSpPr>
        <p:spPr>
          <a:xfrm>
            <a:off x="255905" y="1916430"/>
            <a:ext cx="8589645" cy="4800600"/>
          </a:xfrm>
        </p:spPr>
        <p:txBody>
          <a:bodyPr vert="horz" wrap="square" lIns="91440" tIns="45720" rIns="91440" bIns="45720" anchor="t" anchorCtr="0"/>
          <a:lstStyle/>
          <a:p>
            <a:pPr eaLnBrk="1" latinLnBrk="0" hangingPunct="1">
              <a:lnSpc>
                <a:spcPct val="110000"/>
              </a:lnSpc>
              <a:spcBef>
                <a:spcPts val="0"/>
              </a:spcBef>
              <a:buNone/>
            </a:pPr>
            <a:r>
              <a:rPr lang="en-US" altLang="zh-CN" sz="2400" b="1" dirty="0">
                <a:solidFill>
                  <a:schemeClr val="tx1"/>
                </a:solidFill>
                <a:uFillTx/>
                <a:ea typeface="微软雅黑 Light" panose="020B0502040204020203" pitchFamily="34" charset="-122"/>
              </a:rPr>
              <a:t>pid_t waitpid(pid_t pid, int *stat_loc, int options);</a:t>
            </a:r>
            <a:endParaRPr lang="en-US" altLang="zh-CN" sz="2400" b="1" dirty="0">
              <a:solidFill>
                <a:schemeClr val="tx1"/>
              </a:solidFill>
              <a:uFillTx/>
              <a:ea typeface="微软雅黑 Light" panose="020B0502040204020203" pitchFamily="34" charset="-122"/>
            </a:endParaRPr>
          </a:p>
          <a:p>
            <a:pPr eaLnBrk="1" latinLnBrk="0" hangingPunct="1">
              <a:lnSpc>
                <a:spcPct val="110000"/>
              </a:lnSpc>
              <a:spcBef>
                <a:spcPts val="0"/>
              </a:spcBef>
              <a:buNone/>
            </a:pPr>
            <a:r>
              <a:rPr lang="en-US" altLang="zh-CN" sz="2400" b="1" dirty="0">
                <a:solidFill>
                  <a:schemeClr val="tx1"/>
                </a:solidFill>
                <a:uFillTx/>
                <a:ea typeface="微软雅黑 Light" panose="020B0502040204020203" pitchFamily="34" charset="-122"/>
              </a:rPr>
              <a:t>         </a:t>
            </a:r>
            <a:r>
              <a:rPr lang="zh-CN" altLang="en-US" sz="2400" b="1" dirty="0">
                <a:solidFill>
                  <a:schemeClr val="tx1"/>
                </a:solidFill>
                <a:uFillTx/>
                <a:ea typeface="微软雅黑 Light" panose="020B0502040204020203" pitchFamily="34" charset="-122"/>
              </a:rPr>
              <a:t>返回：终止子进程的</a:t>
            </a:r>
            <a:r>
              <a:rPr lang="en-US" altLang="zh-CN" sz="2400" b="1" dirty="0">
                <a:solidFill>
                  <a:schemeClr val="tx1"/>
                </a:solidFill>
                <a:uFillTx/>
                <a:ea typeface="微软雅黑 Light" panose="020B0502040204020203" pitchFamily="34" charset="-122"/>
              </a:rPr>
              <a:t>ID</a:t>
            </a:r>
            <a:r>
              <a:rPr lang="zh-CN" altLang="en-US" sz="2400" b="1" dirty="0">
                <a:solidFill>
                  <a:schemeClr val="tx1"/>
                </a:solidFill>
                <a:uFillTx/>
                <a:ea typeface="微软雅黑 Light" panose="020B0502040204020203" pitchFamily="34" charset="-122"/>
              </a:rPr>
              <a:t>－成功；</a:t>
            </a:r>
            <a:r>
              <a:rPr lang="en-US" altLang="zh-CN" sz="2400" b="1" dirty="0">
                <a:solidFill>
                  <a:schemeClr val="tx1"/>
                </a:solidFill>
                <a:uFillTx/>
                <a:ea typeface="微软雅黑 Light" panose="020B0502040204020203" pitchFamily="34" charset="-122"/>
              </a:rPr>
              <a:t>-1</a:t>
            </a:r>
            <a:r>
              <a:rPr lang="zh-CN" altLang="en-US" sz="2400" b="1" dirty="0">
                <a:solidFill>
                  <a:schemeClr val="tx1"/>
                </a:solidFill>
                <a:uFillTx/>
                <a:ea typeface="微软雅黑 Light" panose="020B0502040204020203" pitchFamily="34" charset="-122"/>
              </a:rPr>
              <a:t>－出错；</a:t>
            </a:r>
            <a:r>
              <a:rPr lang="en-US" altLang="zh-CN" sz="2400" b="1" dirty="0">
                <a:solidFill>
                  <a:schemeClr val="tx1"/>
                </a:solidFill>
                <a:uFillTx/>
                <a:ea typeface="微软雅黑 Light" panose="020B0502040204020203" pitchFamily="34" charset="-122"/>
              </a:rPr>
              <a:t>stat_loc</a:t>
            </a:r>
            <a:r>
              <a:rPr lang="zh-CN" altLang="en-US" sz="2400" b="1" dirty="0">
                <a:solidFill>
                  <a:schemeClr val="tx1"/>
                </a:solidFill>
                <a:uFillTx/>
                <a:ea typeface="微软雅黑 Light" panose="020B0502040204020203" pitchFamily="34" charset="-122"/>
              </a:rPr>
              <a:t>存储子进程的终止状态；</a:t>
            </a:r>
            <a:endParaRPr lang="zh-CN" altLang="en-US"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当</a:t>
            </a:r>
            <a:r>
              <a:rPr lang="en-US" altLang="zh-CN" sz="2400" b="1" dirty="0">
                <a:solidFill>
                  <a:schemeClr val="tx1"/>
                </a:solidFill>
                <a:uFillTx/>
                <a:ea typeface="微软雅黑 Light" panose="020B0502040204020203" pitchFamily="34" charset="-122"/>
              </a:rPr>
              <a:t>pid=-1,option=0</a:t>
            </a:r>
            <a:r>
              <a:rPr lang="zh-CN" altLang="en-US" sz="2400" b="1" dirty="0">
                <a:solidFill>
                  <a:schemeClr val="tx1"/>
                </a:solidFill>
                <a:uFillTx/>
                <a:ea typeface="微软雅黑 Light" panose="020B0502040204020203" pitchFamily="34" charset="-122"/>
              </a:rPr>
              <a:t>时，该函数等同于</a:t>
            </a:r>
            <a:r>
              <a:rPr lang="en-US" altLang="zh-CN" sz="2400" b="1" dirty="0">
                <a:solidFill>
                  <a:schemeClr val="tx1"/>
                </a:solidFill>
                <a:uFillTx/>
                <a:ea typeface="微软雅黑 Light" panose="020B0502040204020203" pitchFamily="34" charset="-122"/>
              </a:rPr>
              <a:t>wait</a:t>
            </a:r>
            <a:r>
              <a:rPr lang="zh-CN" altLang="en-US" sz="2400" b="1" dirty="0">
                <a:solidFill>
                  <a:schemeClr val="tx1"/>
                </a:solidFill>
                <a:uFillTx/>
                <a:ea typeface="微软雅黑 Light" panose="020B0502040204020203" pitchFamily="34" charset="-122"/>
              </a:rPr>
              <a:t>，否则由参数</a:t>
            </a:r>
            <a:r>
              <a:rPr lang="en-US" altLang="zh-CN" sz="2400" b="1" dirty="0">
                <a:solidFill>
                  <a:schemeClr val="tx1"/>
                </a:solidFill>
                <a:uFillTx/>
                <a:ea typeface="微软雅黑 Light" panose="020B0502040204020203" pitchFamily="34" charset="-122"/>
              </a:rPr>
              <a:t>pid</a:t>
            </a:r>
            <a:r>
              <a:rPr lang="zh-CN" altLang="en-US" sz="2400" b="1" dirty="0">
                <a:solidFill>
                  <a:schemeClr val="tx1"/>
                </a:solidFill>
                <a:uFillTx/>
                <a:ea typeface="微软雅黑 Light" panose="020B0502040204020203" pitchFamily="34" charset="-122"/>
              </a:rPr>
              <a:t>和</a:t>
            </a:r>
            <a:r>
              <a:rPr lang="en-US" altLang="zh-CN" sz="2400" b="1" dirty="0">
                <a:solidFill>
                  <a:schemeClr val="tx1"/>
                </a:solidFill>
                <a:uFillTx/>
                <a:ea typeface="微软雅黑 Light" panose="020B0502040204020203" pitchFamily="34" charset="-122"/>
              </a:rPr>
              <a:t>option</a:t>
            </a:r>
            <a:r>
              <a:rPr lang="zh-CN" altLang="en-US" sz="2400" b="1" dirty="0">
                <a:solidFill>
                  <a:schemeClr val="tx1"/>
                </a:solidFill>
                <a:uFillTx/>
                <a:ea typeface="微软雅黑 Light" panose="020B0502040204020203" pitchFamily="34" charset="-122"/>
              </a:rPr>
              <a:t>共同决定函数行为，其中</a:t>
            </a:r>
            <a:r>
              <a:rPr lang="en-US" altLang="zh-CN" sz="2400" b="1" dirty="0">
                <a:solidFill>
                  <a:schemeClr val="tx1"/>
                </a:solidFill>
                <a:uFillTx/>
                <a:ea typeface="微软雅黑 Light" panose="020B0502040204020203" pitchFamily="34" charset="-122"/>
              </a:rPr>
              <a:t>pid</a:t>
            </a:r>
            <a:r>
              <a:rPr lang="zh-CN" altLang="en-US" sz="2400" b="1" dirty="0">
                <a:solidFill>
                  <a:schemeClr val="tx1"/>
                </a:solidFill>
                <a:uFillTx/>
                <a:ea typeface="微软雅黑 Light" panose="020B0502040204020203" pitchFamily="34" charset="-122"/>
              </a:rPr>
              <a:t>参数意义如下：</a:t>
            </a:r>
            <a:endParaRPr lang="zh-CN" altLang="en-US" sz="2400" b="1" dirty="0">
              <a:solidFill>
                <a:schemeClr val="tx1"/>
              </a:solidFill>
              <a:uFillTx/>
              <a:ea typeface="微软雅黑 Light" panose="020B0502040204020203" pitchFamily="34" charset="-122"/>
            </a:endParaRPr>
          </a:p>
          <a:p>
            <a:pPr lvl="1" eaLnBrk="1" latinLnBrk="0" hangingPunct="1">
              <a:lnSpc>
                <a:spcPct val="110000"/>
              </a:lnSpc>
              <a:spcBef>
                <a:spcPts val="0"/>
              </a:spcBef>
            </a:pPr>
            <a:r>
              <a:rPr lang="en-US" altLang="zh-CN" sz="2400" b="1" dirty="0">
                <a:solidFill>
                  <a:schemeClr val="tx1"/>
                </a:solidFill>
                <a:uFillTx/>
                <a:ea typeface="微软雅黑 Light" panose="020B0502040204020203" pitchFamily="34" charset="-122"/>
              </a:rPr>
              <a:t>-1</a:t>
            </a:r>
            <a:r>
              <a:rPr lang="zh-CN" altLang="en-US" sz="2400" b="1" dirty="0">
                <a:solidFill>
                  <a:schemeClr val="tx1"/>
                </a:solidFill>
                <a:uFillTx/>
                <a:ea typeface="微软雅黑 Light" panose="020B0502040204020203" pitchFamily="34" charset="-122"/>
              </a:rPr>
              <a:t>：要求知道任何一个子进程的返回状态（等待第一个终止的子进程）；</a:t>
            </a:r>
            <a:endParaRPr lang="zh-CN" altLang="en-US" sz="2400" b="1" dirty="0">
              <a:solidFill>
                <a:schemeClr val="tx1"/>
              </a:solidFill>
              <a:uFillTx/>
              <a:ea typeface="微软雅黑 Light" panose="020B0502040204020203" pitchFamily="34" charset="-122"/>
            </a:endParaRPr>
          </a:p>
          <a:p>
            <a:pPr lvl="1" eaLnBrk="1" latinLnBrk="0" hangingPunct="1">
              <a:lnSpc>
                <a:spcPct val="110000"/>
              </a:lnSpc>
              <a:spcBef>
                <a:spcPts val="0"/>
              </a:spcBef>
            </a:pPr>
            <a:r>
              <a:rPr lang="en-US" altLang="zh-CN" sz="2400" b="1" dirty="0">
                <a:solidFill>
                  <a:schemeClr val="tx1"/>
                </a:solidFill>
                <a:uFillTx/>
                <a:ea typeface="微软雅黑 Light" panose="020B0502040204020203" pitchFamily="34" charset="-122"/>
              </a:rPr>
              <a:t>&gt;0</a:t>
            </a:r>
            <a:r>
              <a:rPr lang="zh-CN" altLang="en-US" sz="2400" b="1" dirty="0">
                <a:solidFill>
                  <a:schemeClr val="tx1"/>
                </a:solidFill>
                <a:uFillTx/>
                <a:ea typeface="微软雅黑 Light" panose="020B0502040204020203" pitchFamily="34" charset="-122"/>
              </a:rPr>
              <a:t>：要求知道进程号为</a:t>
            </a:r>
            <a:r>
              <a:rPr lang="en-US" altLang="zh-CN" sz="2400" b="1" dirty="0">
                <a:solidFill>
                  <a:schemeClr val="tx1"/>
                </a:solidFill>
                <a:uFillTx/>
                <a:ea typeface="微软雅黑 Light" panose="020B0502040204020203" pitchFamily="34" charset="-122"/>
              </a:rPr>
              <a:t>pid</a:t>
            </a:r>
            <a:r>
              <a:rPr lang="zh-CN" altLang="en-US" sz="2400" b="1" dirty="0">
                <a:solidFill>
                  <a:schemeClr val="tx1"/>
                </a:solidFill>
                <a:uFillTx/>
                <a:ea typeface="微软雅黑 Light" panose="020B0502040204020203" pitchFamily="34" charset="-122"/>
              </a:rPr>
              <a:t>的子进程的状态；</a:t>
            </a:r>
            <a:endParaRPr lang="zh-CN" altLang="en-US" sz="2400" b="1" dirty="0">
              <a:solidFill>
                <a:schemeClr val="tx1"/>
              </a:solidFill>
              <a:uFillTx/>
              <a:ea typeface="微软雅黑 Light" panose="020B0502040204020203" pitchFamily="34" charset="-122"/>
            </a:endParaRPr>
          </a:p>
          <a:p>
            <a:pPr lvl="1" eaLnBrk="1" latinLnBrk="0" hangingPunct="1">
              <a:lnSpc>
                <a:spcPct val="110000"/>
              </a:lnSpc>
              <a:spcBef>
                <a:spcPts val="0"/>
              </a:spcBef>
            </a:pPr>
            <a:r>
              <a:rPr lang="en-US" altLang="zh-CN" sz="2400" b="1" dirty="0">
                <a:solidFill>
                  <a:schemeClr val="tx1"/>
                </a:solidFill>
                <a:uFillTx/>
                <a:ea typeface="微软雅黑 Light" panose="020B0502040204020203" pitchFamily="34" charset="-122"/>
              </a:rPr>
              <a:t>&lt;-1:</a:t>
            </a:r>
            <a:r>
              <a:rPr lang="zh-CN" altLang="en-US" sz="2400" b="1" dirty="0">
                <a:solidFill>
                  <a:schemeClr val="tx1"/>
                </a:solidFill>
                <a:uFillTx/>
                <a:ea typeface="微软雅黑 Light" panose="020B0502040204020203" pitchFamily="34" charset="-122"/>
              </a:rPr>
              <a:t>要求知道进程号为</a:t>
            </a:r>
            <a:r>
              <a:rPr lang="en-US" altLang="zh-CN" sz="2400" b="1" dirty="0">
                <a:solidFill>
                  <a:schemeClr val="tx1"/>
                </a:solidFill>
                <a:uFillTx/>
                <a:ea typeface="微软雅黑 Light" panose="020B0502040204020203" pitchFamily="34" charset="-122"/>
              </a:rPr>
              <a:t>pid</a:t>
            </a:r>
            <a:r>
              <a:rPr lang="zh-CN" altLang="en-US" sz="2400" b="1" dirty="0">
                <a:solidFill>
                  <a:schemeClr val="tx1"/>
                </a:solidFill>
                <a:uFillTx/>
                <a:ea typeface="微软雅黑 Light" panose="020B0502040204020203" pitchFamily="34" charset="-122"/>
              </a:rPr>
              <a:t>的绝对值的子进程的终止状态 </a:t>
            </a:r>
            <a:endParaRPr lang="zh-CN" altLang="en-US"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en-US" altLang="zh-CN" sz="2400" b="1" dirty="0">
                <a:solidFill>
                  <a:schemeClr val="tx1"/>
                </a:solidFill>
                <a:uFillTx/>
                <a:ea typeface="微软雅黑 Light" panose="020B0502040204020203" pitchFamily="34" charset="-122"/>
              </a:rPr>
              <a:t>Options</a:t>
            </a:r>
            <a:r>
              <a:rPr lang="zh-CN" altLang="en-US" sz="2400" b="1" dirty="0">
                <a:solidFill>
                  <a:schemeClr val="tx1"/>
                </a:solidFill>
                <a:uFillTx/>
                <a:ea typeface="微软雅黑 Light" panose="020B0502040204020203" pitchFamily="34" charset="-122"/>
              </a:rPr>
              <a:t>最常用的选项是</a:t>
            </a:r>
            <a:r>
              <a:rPr lang="en-US" altLang="zh-CN" sz="2400" b="1" dirty="0">
                <a:solidFill>
                  <a:schemeClr val="tx1"/>
                </a:solidFill>
                <a:uFillTx/>
                <a:ea typeface="微软雅黑 Light" panose="020B0502040204020203" pitchFamily="34" charset="-122"/>
              </a:rPr>
              <a:t>WNOHANG,</a:t>
            </a:r>
            <a:r>
              <a:rPr lang="zh-CN" altLang="en-US" sz="2400" b="1" dirty="0">
                <a:solidFill>
                  <a:schemeClr val="tx1"/>
                </a:solidFill>
                <a:uFillTx/>
                <a:ea typeface="微软雅黑 Light" panose="020B0502040204020203" pitchFamily="34" charset="-122"/>
              </a:rPr>
              <a:t>它通知内核在没有已终止进程时不要阻塞。</a:t>
            </a:r>
            <a:endParaRPr lang="zh-CN" altLang="en-US" sz="2400" b="1" dirty="0">
              <a:solidFill>
                <a:schemeClr val="tx1"/>
              </a:solidFill>
              <a:uFillTx/>
              <a:ea typeface="微软雅黑 Light" panose="020B0502040204020203" pitchFamily="34" charset="-122"/>
            </a:endParaRPr>
          </a:p>
        </p:txBody>
      </p:sp>
    </p:spTree>
  </p:cSld>
  <p:clrMapOvr>
    <a:masterClrMapping/>
  </p:clrMapOvr>
  <p:transition spd="slow">
    <p:pull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a:xfrm>
            <a:off x="1150938" y="587375"/>
            <a:ext cx="7793037" cy="777875"/>
          </a:xfrm>
        </p:spPr>
        <p:txBody>
          <a:bodyPr vert="horz" wrap="square" lIns="91440" tIns="45720" rIns="91440" bIns="45720" anchor="b" anchorCtr="0"/>
          <a:lstStyle/>
          <a:p>
            <a:pPr eaLnBrk="1" hangingPunct="1"/>
            <a:r>
              <a:rPr lang="zh-CN" altLang="en-US" b="1" dirty="0"/>
              <a:t>获取子进程终止信息（</a:t>
            </a:r>
            <a:r>
              <a:rPr lang="en-US" altLang="zh-CN" b="1" dirty="0"/>
              <a:t>cont.</a:t>
            </a:r>
            <a:r>
              <a:rPr lang="zh-CN" altLang="en-US" b="1" dirty="0"/>
              <a:t>）</a:t>
            </a:r>
            <a:endParaRPr lang="zh-CN" altLang="en-US" b="1" dirty="0"/>
          </a:p>
        </p:txBody>
      </p:sp>
      <p:sp>
        <p:nvSpPr>
          <p:cNvPr id="37891" name="Rectangle 3"/>
          <p:cNvSpPr>
            <a:spLocks noGrp="1"/>
          </p:cNvSpPr>
          <p:nvPr>
            <p:ph idx="1"/>
          </p:nvPr>
        </p:nvSpPr>
        <p:spPr>
          <a:xfrm>
            <a:off x="755650" y="1989138"/>
            <a:ext cx="7543800" cy="4495800"/>
          </a:xfrm>
        </p:spPr>
        <p:txBody>
          <a:bodyPr vert="horz" wrap="square" lIns="91440" tIns="45720" rIns="91440" bIns="45720" anchor="t" anchorCtr="0"/>
          <a:lstStyle/>
          <a:p>
            <a:pPr eaLnBrk="1" hangingPunct="1"/>
            <a:r>
              <a:rPr lang="zh-CN" altLang="en-US" sz="2800" b="1" dirty="0"/>
              <a:t>调用</a:t>
            </a:r>
            <a:r>
              <a:rPr lang="en-US" altLang="zh-CN" sz="2800" b="1" dirty="0"/>
              <a:t>wait</a:t>
            </a:r>
            <a:r>
              <a:rPr lang="zh-CN" altLang="en-US" sz="2800" b="1" dirty="0"/>
              <a:t>或</a:t>
            </a:r>
            <a:r>
              <a:rPr lang="en-US" altLang="zh-CN" sz="2800" b="1" dirty="0"/>
              <a:t>waitpid</a:t>
            </a:r>
            <a:r>
              <a:rPr lang="zh-CN" altLang="en-US" sz="2800" b="1" dirty="0"/>
              <a:t>函数时，正常情况下，可能会有以下几种情况：</a:t>
            </a:r>
            <a:endParaRPr lang="zh-CN" altLang="en-US" sz="2800" b="1" dirty="0"/>
          </a:p>
          <a:p>
            <a:pPr lvl="1" eaLnBrk="1" hangingPunct="1"/>
            <a:r>
              <a:rPr lang="zh-CN" altLang="en-US" b="1" dirty="0"/>
              <a:t>阻塞（如果其所有子进程都还在运行）；</a:t>
            </a:r>
            <a:endParaRPr lang="zh-CN" altLang="en-US" b="1" dirty="0"/>
          </a:p>
          <a:p>
            <a:pPr lvl="1" eaLnBrk="1" hangingPunct="1"/>
            <a:r>
              <a:rPr lang="zh-CN" altLang="en-US" b="1" dirty="0"/>
              <a:t>获得子进程的终止状态并立即返回（如果一个子进程已终止，正等待父进程存取其终止状态）；</a:t>
            </a:r>
            <a:endParaRPr lang="zh-CN" altLang="en-US" b="1" dirty="0"/>
          </a:p>
          <a:p>
            <a:pPr lvl="1" eaLnBrk="1" hangingPunct="1"/>
            <a:r>
              <a:rPr lang="zh-CN" altLang="en-US" b="1" dirty="0"/>
              <a:t>出错立即返回（如果它没有任何子进程）</a:t>
            </a:r>
            <a:endParaRPr lang="zh-CN" altLang="en-US" b="1" dirty="0"/>
          </a:p>
          <a:p>
            <a:pPr eaLnBrk="1" hangingPunct="1">
              <a:buNone/>
            </a:pPr>
            <a:endParaRPr lang="en-US" altLang="zh-CN" sz="2800" b="1" dirty="0"/>
          </a:p>
        </p:txBody>
      </p:sp>
    </p:spTree>
  </p:cSld>
  <p:clrMapOvr>
    <a:masterClrMapping/>
  </p:clrMapOvr>
  <p:transition spd="slow">
    <p:pull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38915" name="Rectangle 3"/>
          <p:cNvSpPr>
            <a:spLocks noGrp="1"/>
          </p:cNvSpPr>
          <p:nvPr>
            <p:ph idx="1"/>
          </p:nvPr>
        </p:nvSpPr>
        <p:spPr>
          <a:xfrm>
            <a:off x="395288" y="2017713"/>
            <a:ext cx="8559800" cy="4114800"/>
          </a:xfrm>
        </p:spPr>
        <p:txBody>
          <a:bodyPr vert="horz" wrap="square" lIns="91440" tIns="45720" rIns="91440" bIns="45720" anchor="t" anchorCtr="0"/>
          <a:lstStyle/>
          <a:p>
            <a:pPr marL="609600" indent="-609600" eaLnBrk="1" hangingPunct="1">
              <a:buNone/>
            </a:pPr>
            <a:r>
              <a:rPr lang="en-US" altLang="zh-CN" dirty="0"/>
              <a:t>pid_t pid;</a:t>
            </a:r>
            <a:endParaRPr lang="en-US" altLang="zh-CN" dirty="0"/>
          </a:p>
          <a:p>
            <a:pPr marL="609600" indent="-609600" eaLnBrk="1" hangingPunct="1">
              <a:buNone/>
            </a:pPr>
            <a:r>
              <a:rPr lang="en-US" altLang="zh-CN" dirty="0"/>
              <a:t>int stat;</a:t>
            </a:r>
            <a:endParaRPr lang="en-US" altLang="zh-CN" dirty="0"/>
          </a:p>
          <a:p>
            <a:pPr marL="609600" indent="-609600" eaLnBrk="1" hangingPunct="1">
              <a:buNone/>
            </a:pPr>
            <a:r>
              <a:rPr lang="en-US" altLang="zh-CN" dirty="0"/>
              <a:t>while((pid=waitpid(-1,&amp;stat,WNOHANG))&gt;0)</a:t>
            </a:r>
            <a:endParaRPr lang="en-US" altLang="zh-CN" dirty="0"/>
          </a:p>
          <a:p>
            <a:pPr marL="609600" indent="-609600" eaLnBrk="1" hangingPunct="1">
              <a:buNone/>
            </a:pPr>
            <a:r>
              <a:rPr lang="en-US" altLang="zh-CN" dirty="0"/>
              <a:t>printf(</a:t>
            </a:r>
            <a:r>
              <a:rPr lang="en-US" altLang="zh-CN" dirty="0">
                <a:latin typeface="Arial" panose="020B0604020202020204" pitchFamily="34" charset="0"/>
              </a:rPr>
              <a:t>“</a:t>
            </a:r>
            <a:r>
              <a:rPr lang="en-US" altLang="zh-CN" dirty="0"/>
              <a:t>child %d terminated\n</a:t>
            </a:r>
            <a:r>
              <a:rPr lang="en-US" altLang="zh-CN" dirty="0">
                <a:latin typeface="Arial" panose="020B0604020202020204" pitchFamily="34" charset="0"/>
              </a:rPr>
              <a:t>”</a:t>
            </a:r>
            <a:r>
              <a:rPr lang="en-US" altLang="zh-CN" dirty="0"/>
              <a:t>,pid);</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a:xfrm>
            <a:off x="827088" y="508000"/>
            <a:ext cx="7793037" cy="777875"/>
          </a:xfrm>
        </p:spPr>
        <p:txBody>
          <a:bodyPr vert="horz" wrap="square" lIns="91440" tIns="45720" rIns="91440" bIns="45720" anchor="b" anchorCtr="0"/>
          <a:lstStyle/>
          <a:p>
            <a:pPr algn="ctr" eaLnBrk="1" hangingPunct="1"/>
            <a:r>
              <a:rPr lang="en-US" altLang="zh-CN" dirty="0"/>
              <a:t>waitpid</a:t>
            </a:r>
            <a:r>
              <a:rPr lang="zh-CN" altLang="en-US" dirty="0"/>
              <a:t>函数用法</a:t>
            </a:r>
            <a:endParaRPr lang="zh-CN" altLang="en-US" dirty="0"/>
          </a:p>
        </p:txBody>
      </p:sp>
      <p:sp>
        <p:nvSpPr>
          <p:cNvPr id="39939" name="Rectangle 3"/>
          <p:cNvSpPr>
            <a:spLocks noGrp="1"/>
          </p:cNvSpPr>
          <p:nvPr>
            <p:ph idx="1"/>
          </p:nvPr>
        </p:nvSpPr>
        <p:spPr>
          <a:xfrm>
            <a:off x="1042988" y="1844675"/>
            <a:ext cx="7399337" cy="4495800"/>
          </a:xfrm>
        </p:spPr>
        <p:txBody>
          <a:bodyPr vert="horz" wrap="square" lIns="91440" tIns="45720" rIns="91440" bIns="45720" anchor="t" anchorCtr="0"/>
          <a:lstStyle/>
          <a:p>
            <a:pPr marL="609600" indent="-609600" eaLnBrk="1" hangingPunct="1">
              <a:lnSpc>
                <a:spcPct val="80000"/>
              </a:lnSpc>
              <a:buNone/>
            </a:pPr>
            <a:r>
              <a:rPr lang="en-US" altLang="zh-CN" sz="2400" b="1" dirty="0"/>
              <a:t>pid_t pid;</a:t>
            </a:r>
            <a:endParaRPr lang="en-US" altLang="zh-CN" sz="2400" b="1" dirty="0"/>
          </a:p>
          <a:p>
            <a:pPr marL="609600" indent="-609600" eaLnBrk="1" hangingPunct="1">
              <a:lnSpc>
                <a:spcPct val="80000"/>
              </a:lnSpc>
              <a:buNone/>
            </a:pPr>
            <a:r>
              <a:rPr lang="en-US" altLang="zh-CN" sz="2400" b="1" dirty="0"/>
              <a:t>if ((pid=fork()) &gt; 0)   	/* parent process */</a:t>
            </a:r>
            <a:endParaRPr lang="en-US" altLang="zh-CN" sz="2400" b="1" dirty="0"/>
          </a:p>
          <a:p>
            <a:pPr marL="609600" indent="-609600" eaLnBrk="1" hangingPunct="1">
              <a:lnSpc>
                <a:spcPct val="80000"/>
              </a:lnSpc>
              <a:buNone/>
            </a:pPr>
            <a:r>
              <a:rPr lang="en-US" altLang="zh-CN" sz="2400" b="1" dirty="0"/>
              <a:t>{</a:t>
            </a:r>
            <a:endParaRPr lang="en-US" altLang="zh-CN" sz="2400" b="1" dirty="0"/>
          </a:p>
          <a:p>
            <a:pPr marL="609600" indent="-609600" eaLnBrk="1" hangingPunct="1">
              <a:lnSpc>
                <a:spcPct val="80000"/>
              </a:lnSpc>
              <a:buNone/>
            </a:pPr>
            <a:r>
              <a:rPr lang="en-US" altLang="zh-CN" sz="2400" b="1" dirty="0"/>
              <a:t>	int 	child_status;</a:t>
            </a:r>
            <a:endParaRPr lang="en-US" altLang="zh-CN" sz="2400" b="1" dirty="0"/>
          </a:p>
          <a:p>
            <a:pPr marL="609600" indent="-609600" eaLnBrk="1" hangingPunct="1">
              <a:lnSpc>
                <a:spcPct val="80000"/>
              </a:lnSpc>
              <a:buNone/>
            </a:pPr>
            <a:r>
              <a:rPr lang="en-US" altLang="zh-CN" sz="2400" b="1" dirty="0"/>
              <a:t>        waitpid(pid, &amp;child_status, 0);</a:t>
            </a:r>
            <a:endParaRPr lang="en-US" altLang="zh-CN" sz="2400" b="1" dirty="0"/>
          </a:p>
          <a:p>
            <a:pPr marL="609600" indent="-609600" eaLnBrk="1" hangingPunct="1">
              <a:lnSpc>
                <a:spcPct val="80000"/>
              </a:lnSpc>
              <a:buNone/>
            </a:pPr>
            <a:r>
              <a:rPr lang="en-US" altLang="zh-CN" sz="2400" b="1" dirty="0"/>
              <a:t>}else if ( pid == 0 ) {      	/* child process */</a:t>
            </a:r>
            <a:endParaRPr lang="en-US" altLang="zh-CN" sz="2400" b="1" dirty="0"/>
          </a:p>
          <a:p>
            <a:pPr marL="609600" indent="-609600" eaLnBrk="1" hangingPunct="1">
              <a:lnSpc>
                <a:spcPct val="80000"/>
              </a:lnSpc>
              <a:buNone/>
            </a:pPr>
            <a:r>
              <a:rPr lang="en-US" altLang="zh-CN" sz="2400" b="1" dirty="0"/>
              <a:t>	exit(0);</a:t>
            </a:r>
            <a:endParaRPr lang="en-US" altLang="zh-CN" sz="2400" b="1" dirty="0"/>
          </a:p>
          <a:p>
            <a:pPr marL="609600" indent="-609600" eaLnBrk="1" hangingPunct="1">
              <a:lnSpc>
                <a:spcPct val="80000"/>
              </a:lnSpc>
              <a:buNone/>
            </a:pPr>
            <a:r>
              <a:rPr lang="en-US" altLang="zh-CN" sz="2400" b="1" dirty="0"/>
              <a:t>}else {				/* fork error */</a:t>
            </a:r>
            <a:endParaRPr lang="en-US" altLang="zh-CN" sz="2400" b="1" dirty="0"/>
          </a:p>
          <a:p>
            <a:pPr marL="609600" indent="-609600" eaLnBrk="1" hangingPunct="1">
              <a:lnSpc>
                <a:spcPct val="80000"/>
              </a:lnSpc>
              <a:buNone/>
            </a:pPr>
            <a:r>
              <a:rPr lang="en-US" altLang="zh-CN" sz="2400" b="1" dirty="0"/>
              <a:t>	printf(</a:t>
            </a:r>
            <a:r>
              <a:rPr lang="en-US" altLang="zh-CN" sz="2400" b="1" dirty="0">
                <a:latin typeface="Arial" panose="020B0604020202020204" pitchFamily="34" charset="0"/>
              </a:rPr>
              <a:t>“</a:t>
            </a:r>
            <a:r>
              <a:rPr lang="en-US" altLang="zh-CN" sz="2400" b="1" dirty="0"/>
              <a:t>fork error.\n</a:t>
            </a:r>
            <a:r>
              <a:rPr lang="en-US" altLang="zh-CN" sz="2400" b="1" dirty="0">
                <a:latin typeface="Arial" panose="020B0604020202020204" pitchFamily="34" charset="0"/>
              </a:rPr>
              <a:t>”</a:t>
            </a:r>
            <a:r>
              <a:rPr lang="en-US" altLang="zh-CN" sz="2400" b="1" dirty="0"/>
              <a:t>);</a:t>
            </a:r>
            <a:endParaRPr lang="en-US" altLang="zh-CN" sz="2400" b="1" dirty="0"/>
          </a:p>
          <a:p>
            <a:pPr marL="609600" indent="-609600" eaLnBrk="1" hangingPunct="1">
              <a:lnSpc>
                <a:spcPct val="80000"/>
              </a:lnSpc>
              <a:buNone/>
            </a:pPr>
            <a:r>
              <a:rPr lang="en-US" altLang="zh-CN" sz="2400" b="1" dirty="0"/>
              <a:t>	exit(1);</a:t>
            </a:r>
            <a:endParaRPr lang="en-US" altLang="zh-CN" sz="2400" b="1" dirty="0"/>
          </a:p>
          <a:p>
            <a:pPr marL="609600" indent="-609600" eaLnBrk="1" hangingPunct="1">
              <a:lnSpc>
                <a:spcPct val="80000"/>
              </a:lnSpc>
              <a:buNone/>
            </a:pPr>
            <a:r>
              <a:rPr lang="en-US" altLang="zh-CN" sz="2400" b="1" dirty="0"/>
              <a:t>}</a:t>
            </a:r>
            <a:endParaRPr lang="en-US" altLang="zh-CN" sz="2400" b="1" dirty="0"/>
          </a:p>
        </p:txBody>
      </p:sp>
    </p:spTree>
  </p:cSld>
  <p:clrMapOvr>
    <a:masterClrMapping/>
  </p:clrMapOvr>
  <p:transition spd="slow">
    <p:pull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a:xfrm>
            <a:off x="1150938" y="508000"/>
            <a:ext cx="7793037" cy="777875"/>
          </a:xfrm>
        </p:spPr>
        <p:txBody>
          <a:bodyPr vert="horz" wrap="square" lIns="91440" tIns="45720" rIns="91440" bIns="45720" anchor="b" anchorCtr="0"/>
          <a:lstStyle/>
          <a:p>
            <a:pPr eaLnBrk="1" hangingPunct="1"/>
            <a:r>
              <a:rPr lang="zh-CN" altLang="en-US" dirty="0"/>
              <a:t>服务器分类</a:t>
            </a:r>
            <a:endParaRPr lang="zh-CN" altLang="en-US" dirty="0"/>
          </a:p>
        </p:txBody>
      </p:sp>
      <p:sp>
        <p:nvSpPr>
          <p:cNvPr id="8195" name="Rectangle 3"/>
          <p:cNvSpPr>
            <a:spLocks noGrp="1"/>
          </p:cNvSpPr>
          <p:nvPr>
            <p:ph idx="1"/>
          </p:nvPr>
        </p:nvSpPr>
        <p:spPr>
          <a:xfrm>
            <a:off x="755650" y="1844675"/>
            <a:ext cx="7543800" cy="4724400"/>
          </a:xfrm>
        </p:spPr>
        <p:txBody>
          <a:bodyPr vert="horz" wrap="square" lIns="91440" tIns="45720" rIns="91440" bIns="45720" anchor="t" anchorCtr="0"/>
          <a:lstStyle/>
          <a:p>
            <a:pPr eaLnBrk="1" hangingPunct="1"/>
            <a:r>
              <a:rPr lang="zh-CN" altLang="en-US" dirty="0"/>
              <a:t>按连接类型分类</a:t>
            </a:r>
            <a:endParaRPr lang="zh-CN" altLang="en-US" dirty="0"/>
          </a:p>
          <a:p>
            <a:pPr lvl="1" eaLnBrk="1" hangingPunct="1"/>
            <a:r>
              <a:rPr lang="zh-CN" altLang="en-US" dirty="0"/>
              <a:t>面向连接的服务器（如</a:t>
            </a:r>
            <a:r>
              <a:rPr lang="en-US" altLang="zh-CN" dirty="0"/>
              <a:t>tcp</a:t>
            </a:r>
            <a:r>
              <a:rPr lang="zh-CN" altLang="en-US" dirty="0"/>
              <a:t>）</a:t>
            </a:r>
            <a:endParaRPr lang="zh-CN" altLang="en-US" dirty="0"/>
          </a:p>
          <a:p>
            <a:pPr lvl="1" eaLnBrk="1" hangingPunct="1"/>
            <a:r>
              <a:rPr lang="zh-CN" altLang="en-US" dirty="0"/>
              <a:t>面向无连接的服务器（如</a:t>
            </a:r>
            <a:r>
              <a:rPr lang="en-US" altLang="zh-CN" dirty="0"/>
              <a:t>udp</a:t>
            </a:r>
            <a:r>
              <a:rPr lang="zh-CN" altLang="en-US" dirty="0"/>
              <a:t>）</a:t>
            </a:r>
            <a:endParaRPr lang="zh-CN" altLang="en-US" dirty="0"/>
          </a:p>
          <a:p>
            <a:pPr eaLnBrk="1" hangingPunct="1"/>
            <a:r>
              <a:rPr lang="zh-CN" altLang="en-US" dirty="0"/>
              <a:t>按处理方式分类</a:t>
            </a:r>
            <a:endParaRPr lang="zh-CN" altLang="en-US" dirty="0"/>
          </a:p>
          <a:p>
            <a:pPr lvl="1" eaLnBrk="1" hangingPunct="1"/>
            <a:r>
              <a:rPr lang="zh-CN" altLang="en-US" dirty="0"/>
              <a:t>迭代服务器</a:t>
            </a:r>
            <a:endParaRPr lang="zh-CN" altLang="en-US" dirty="0"/>
          </a:p>
          <a:p>
            <a:pPr lvl="1" eaLnBrk="1" hangingPunct="1"/>
            <a:r>
              <a:rPr lang="zh-CN" altLang="en-US" dirty="0">
                <a:solidFill>
                  <a:schemeClr val="hlink"/>
                </a:solidFill>
              </a:rPr>
              <a:t>并发服务器</a:t>
            </a:r>
            <a:endParaRPr lang="zh-CN" altLang="en-US" dirty="0">
              <a:solidFill>
                <a:schemeClr val="hlink"/>
              </a:solidFill>
            </a:endParaRPr>
          </a:p>
        </p:txBody>
      </p:sp>
    </p:spTree>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p:cNvSpPr>
          <p:nvPr>
            <p:ph idx="1"/>
          </p:nvPr>
        </p:nvSpPr>
        <p:spPr>
          <a:xfrm>
            <a:off x="251143" y="476250"/>
            <a:ext cx="4378325" cy="6096000"/>
          </a:xfrm>
          <a:solidFill>
            <a:schemeClr val="bg1">
              <a:alpha val="100000"/>
            </a:schemeClr>
          </a:solidFill>
        </p:spPr>
        <p:txBody>
          <a:bodyPr vert="horz" wrap="square" lIns="91440" tIns="45720" rIns="91440" bIns="45720" anchor="t" anchorCtr="0"/>
          <a:lstStyle/>
          <a:p>
            <a:pPr eaLnBrk="1" hangingPunct="1">
              <a:buNone/>
            </a:pPr>
            <a:r>
              <a:rPr lang="zh-CN" altLang="en-US" sz="2400" dirty="0"/>
              <a:t>程序例子：</a:t>
            </a:r>
            <a:endParaRPr lang="zh-CN" altLang="en-US" sz="2400" dirty="0"/>
          </a:p>
          <a:p>
            <a:pPr eaLnBrk="1" hangingPunct="1">
              <a:buNone/>
            </a:pPr>
            <a:r>
              <a:rPr lang="en-US" altLang="zh-CN" sz="2400" dirty="0"/>
              <a:t>int main(void)</a:t>
            </a:r>
            <a:endParaRPr lang="en-US" altLang="zh-CN" sz="2400" dirty="0"/>
          </a:p>
          <a:p>
            <a:pPr eaLnBrk="1" hangingPunct="1">
              <a:buNone/>
            </a:pPr>
            <a:r>
              <a:rPr lang="en-US" altLang="zh-CN" sz="2400" dirty="0"/>
              <a:t>{</a:t>
            </a:r>
            <a:endParaRPr lang="en-US" altLang="zh-CN" sz="2400" dirty="0"/>
          </a:p>
          <a:p>
            <a:pPr eaLnBrk="1" hangingPunct="1">
              <a:buNone/>
            </a:pPr>
            <a:r>
              <a:rPr lang="en-US" altLang="zh-CN" sz="2400" dirty="0"/>
              <a:t>    pid_t   pid;</a:t>
            </a:r>
            <a:endParaRPr lang="en-US" altLang="zh-CN" sz="2400" dirty="0"/>
          </a:p>
          <a:p>
            <a:pPr eaLnBrk="1" hangingPunct="1">
              <a:buNone/>
            </a:pPr>
            <a:r>
              <a:rPr lang="en-US" altLang="zh-CN" sz="2400" dirty="0"/>
              <a:t>    int status;</a:t>
            </a:r>
            <a:endParaRPr lang="en-US" altLang="zh-CN" sz="2400" dirty="0"/>
          </a:p>
          <a:p>
            <a:pPr eaLnBrk="1" hangingPunct="1">
              <a:buNone/>
            </a:pPr>
            <a:r>
              <a:rPr lang="en-US" altLang="zh-CN" sz="2400" dirty="0"/>
              <a:t>    if ((pid = fork()) == 0)</a:t>
            </a:r>
            <a:endParaRPr lang="en-US" altLang="zh-CN" sz="2400" dirty="0"/>
          </a:p>
          <a:p>
            <a:pPr eaLnBrk="1" hangingPunct="1">
              <a:buNone/>
            </a:pPr>
            <a:r>
              <a:rPr lang="en-US" altLang="zh-CN" sz="2400" dirty="0"/>
              <a:t>    {</a:t>
            </a:r>
            <a:endParaRPr lang="en-US" altLang="zh-CN" sz="2400" dirty="0"/>
          </a:p>
          <a:p>
            <a:pPr eaLnBrk="1" hangingPunct="1">
              <a:buNone/>
            </a:pPr>
            <a:r>
              <a:rPr lang="en-US" altLang="zh-CN" sz="2400" dirty="0"/>
              <a:t>       sleep(1);</a:t>
            </a:r>
            <a:endParaRPr lang="en-US" altLang="zh-CN" sz="2400" dirty="0"/>
          </a:p>
          <a:p>
            <a:pPr eaLnBrk="1" hangingPunct="1">
              <a:buNone/>
            </a:pPr>
            <a:r>
              <a:rPr lang="en-US" altLang="zh-CN" sz="2400" dirty="0"/>
              <a:t>       printf("child running.\n");</a:t>
            </a:r>
            <a:endParaRPr lang="en-US" altLang="zh-CN" sz="2400" dirty="0"/>
          </a:p>
          <a:p>
            <a:pPr eaLnBrk="1" hangingPunct="1">
              <a:buNone/>
            </a:pPr>
            <a:r>
              <a:rPr lang="en-US" altLang="zh-CN" sz="2400" dirty="0"/>
              <a:t>       printf("child sleeping.\n");</a:t>
            </a:r>
            <a:endParaRPr lang="en-US" altLang="zh-CN" sz="2400" dirty="0"/>
          </a:p>
          <a:p>
            <a:pPr eaLnBrk="1" hangingPunct="1">
              <a:buNone/>
            </a:pPr>
            <a:r>
              <a:rPr lang="en-US" altLang="zh-CN" sz="2400" dirty="0"/>
              <a:t>       printf("child dead.\n");</a:t>
            </a:r>
            <a:endParaRPr lang="en-US" altLang="zh-CN" sz="2400" dirty="0"/>
          </a:p>
          <a:p>
            <a:pPr eaLnBrk="1" hangingPunct="1">
              <a:buNone/>
            </a:pPr>
            <a:r>
              <a:rPr lang="en-US" altLang="zh-CN" sz="2400" dirty="0"/>
              <a:t>        exit(0);</a:t>
            </a:r>
            <a:endParaRPr lang="en-US" altLang="zh-CN" sz="2400" dirty="0"/>
          </a:p>
          <a:p>
            <a:pPr eaLnBrk="1" hangingPunct="1">
              <a:buNone/>
            </a:pPr>
            <a:r>
              <a:rPr lang="en-US" altLang="zh-CN" sz="2400" dirty="0"/>
              <a:t>    }</a:t>
            </a:r>
            <a:endParaRPr lang="en-US" altLang="zh-CN" sz="2400" dirty="0"/>
          </a:p>
        </p:txBody>
      </p:sp>
      <p:sp>
        <p:nvSpPr>
          <p:cNvPr id="40963" name="Text Box 4"/>
          <p:cNvSpPr txBox="1"/>
          <p:nvPr/>
        </p:nvSpPr>
        <p:spPr>
          <a:xfrm>
            <a:off x="4773930" y="476250"/>
            <a:ext cx="4368800" cy="607314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lvl="0" algn="l" eaLnBrk="1" hangingPunct="1">
              <a:lnSpc>
                <a:spcPct val="100000"/>
              </a:lnSpc>
              <a:buNone/>
            </a:pPr>
            <a:r>
              <a:rPr lang="en-US" altLang="zh-CN" sz="2400" dirty="0">
                <a:latin typeface="Arial" panose="020B0604020202020204" pitchFamily="34" charset="0"/>
              </a:rPr>
              <a:t>  </a:t>
            </a:r>
            <a:r>
              <a:rPr lang="en-US" altLang="zh-CN" sz="2400" kern="0" dirty="0"/>
              <a:t>else if ( p</a:t>
            </a:r>
            <a:r>
              <a:rPr lang="en-US" altLang="zh-CN" sz="2400" dirty="0">
                <a:latin typeface="Arial" panose="020B0604020202020204" pitchFamily="34" charset="0"/>
              </a:rPr>
              <a:t>id </a:t>
            </a:r>
            <a:r>
              <a:rPr lang="en-US" altLang="zh-CN" sz="2400" kern="0" dirty="0"/>
              <a:t>&gt; 0)</a:t>
            </a:r>
            <a:endParaRPr lang="en-US" altLang="zh-CN" sz="2400" kern="0" dirty="0"/>
          </a:p>
          <a:p>
            <a:pPr lvl="0" algn="l" eaLnBrk="1" hangingPunct="1">
              <a:lnSpc>
                <a:spcPct val="100000"/>
              </a:lnSpc>
              <a:buNone/>
            </a:pPr>
            <a:r>
              <a:rPr lang="en-US" altLang="zh-CN" sz="2400" kern="0" dirty="0"/>
              <a:t>  {</a:t>
            </a:r>
            <a:endParaRPr lang="en-US" altLang="zh-CN" sz="2400" kern="0" dirty="0"/>
          </a:p>
          <a:p>
            <a:pPr lvl="0" algn="l" eaLnBrk="1" hangingPunct="1">
              <a:lnSpc>
                <a:spcPct val="100000"/>
              </a:lnSpc>
              <a:buNone/>
            </a:pPr>
            <a:r>
              <a:rPr lang="en-US" altLang="zh-CN" sz="2400" kern="0" dirty="0"/>
              <a:t>        printf("parent running .\n");</a:t>
            </a:r>
            <a:endParaRPr lang="en-US" altLang="zh-CN" sz="2400" kern="0" dirty="0"/>
          </a:p>
          <a:p>
            <a:pPr lvl="0" algn="l" eaLnBrk="1" hangingPunct="1">
              <a:lnSpc>
                <a:spcPct val="100000"/>
              </a:lnSpc>
              <a:buNone/>
            </a:pPr>
            <a:r>
              <a:rPr lang="en-US" altLang="zh-CN" sz="2400" kern="0" dirty="0"/>
              <a:t>        waitpid(pid, &amp;status,0);</a:t>
            </a:r>
            <a:endParaRPr lang="en-US" altLang="zh-CN" sz="2400" kern="0" dirty="0"/>
          </a:p>
          <a:p>
            <a:pPr lvl="0" algn="l" eaLnBrk="1" hangingPunct="1">
              <a:lnSpc>
                <a:spcPct val="100000"/>
              </a:lnSpc>
              <a:buNone/>
            </a:pPr>
            <a:r>
              <a:rPr lang="en-US" altLang="zh-CN" sz="2400" kern="0" dirty="0"/>
              <a:t>        printf("parent is running\n");</a:t>
            </a:r>
            <a:endParaRPr lang="en-US" altLang="zh-CN" sz="2400" kern="0" dirty="0"/>
          </a:p>
          <a:p>
            <a:pPr lvl="0" algn="l" eaLnBrk="1" hangingPunct="1">
              <a:lnSpc>
                <a:spcPct val="100000"/>
              </a:lnSpc>
              <a:buNone/>
            </a:pPr>
            <a:r>
              <a:rPr lang="en-US" altLang="zh-CN" sz="2400" kern="0" dirty="0"/>
              <a:t>        printf("parent exit\n");</a:t>
            </a:r>
            <a:endParaRPr lang="en-US" altLang="zh-CN" sz="2400" kern="0" dirty="0"/>
          </a:p>
          <a:p>
            <a:pPr lvl="0" algn="l" eaLnBrk="1" hangingPunct="1">
              <a:lnSpc>
                <a:spcPct val="100000"/>
              </a:lnSpc>
              <a:buNone/>
            </a:pPr>
            <a:r>
              <a:rPr lang="en-US" altLang="zh-CN" sz="2400" kern="0" dirty="0"/>
              <a:t>   }  else    </a:t>
            </a:r>
            <a:endParaRPr lang="en-US" altLang="zh-CN" sz="2400" kern="0" dirty="0"/>
          </a:p>
          <a:p>
            <a:pPr lvl="0" algn="l" eaLnBrk="1" hangingPunct="1">
              <a:lnSpc>
                <a:spcPct val="100000"/>
              </a:lnSpc>
              <a:buNone/>
            </a:pPr>
            <a:r>
              <a:rPr lang="en-US" altLang="zh-CN" sz="2400" kern="0" dirty="0"/>
              <a:t>  {</a:t>
            </a:r>
            <a:endParaRPr lang="en-US" altLang="zh-CN" sz="2400" kern="0" dirty="0"/>
          </a:p>
          <a:p>
            <a:pPr lvl="0" algn="l" eaLnBrk="1" hangingPunct="1">
              <a:lnSpc>
                <a:spcPct val="100000"/>
              </a:lnSpc>
              <a:buNone/>
            </a:pPr>
            <a:r>
              <a:rPr lang="en-US" altLang="zh-CN" sz="2400" kern="0" dirty="0"/>
              <a:t>        printf("fork error.\n");</a:t>
            </a:r>
            <a:endParaRPr lang="en-US" altLang="zh-CN" sz="2400" kern="0" dirty="0"/>
          </a:p>
          <a:p>
            <a:pPr lvl="0" algn="l" eaLnBrk="1" hangingPunct="1">
              <a:lnSpc>
                <a:spcPct val="100000"/>
              </a:lnSpc>
              <a:buNone/>
            </a:pPr>
            <a:r>
              <a:rPr lang="en-US" altLang="zh-CN" sz="2400" kern="0" dirty="0"/>
              <a:t>        exit(1);</a:t>
            </a:r>
            <a:endParaRPr lang="en-US" altLang="zh-CN" sz="2400" kern="0" dirty="0"/>
          </a:p>
          <a:p>
            <a:pPr lvl="0" algn="l" eaLnBrk="1" hangingPunct="1">
              <a:lnSpc>
                <a:spcPct val="100000"/>
              </a:lnSpc>
              <a:buNone/>
            </a:pPr>
            <a:r>
              <a:rPr lang="en-US" altLang="zh-CN" sz="2400" kern="0" dirty="0"/>
              <a:t>    }</a:t>
            </a:r>
            <a:endParaRPr lang="en-US" altLang="zh-CN" sz="2400" kern="0" dirty="0"/>
          </a:p>
          <a:p>
            <a:pPr lvl="0" algn="l" eaLnBrk="1" hangingPunct="1">
              <a:lnSpc>
                <a:spcPct val="100000"/>
              </a:lnSpc>
              <a:buNone/>
            </a:pPr>
            <a:r>
              <a:rPr lang="en-US" altLang="zh-CN" sz="2400" kern="0" dirty="0"/>
              <a:t>}</a:t>
            </a:r>
            <a:endParaRPr lang="en-US" altLang="zh-CN" sz="2400" dirty="0">
              <a:latin typeface="Times New Roman" panose="02020603050405020304" pitchFamily="18" charset="0"/>
            </a:endParaRPr>
          </a:p>
        </p:txBody>
      </p:sp>
      <p:sp>
        <p:nvSpPr>
          <p:cNvPr id="40964" name="Line 5"/>
          <p:cNvSpPr/>
          <p:nvPr/>
        </p:nvSpPr>
        <p:spPr>
          <a:xfrm>
            <a:off x="4643755" y="621030"/>
            <a:ext cx="0" cy="5791200"/>
          </a:xfrm>
          <a:prstGeom prst="line">
            <a:avLst/>
          </a:prstGeom>
          <a:ln w="9525" cap="flat" cmpd="sng">
            <a:solidFill>
              <a:schemeClr val="tx1"/>
            </a:solidFill>
            <a:prstDash val="solid"/>
            <a:headEnd type="none" w="med" len="med"/>
            <a:tailEnd type="none" w="med" len="med"/>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a:xfrm>
            <a:off x="1547813" y="692150"/>
            <a:ext cx="6013450" cy="777875"/>
          </a:xfrm>
        </p:spPr>
        <p:txBody>
          <a:bodyPr vert="horz" wrap="square" lIns="91440" tIns="45720" rIns="91440" bIns="45720" anchor="b" anchorCtr="0"/>
          <a:lstStyle/>
          <a:p>
            <a:pPr eaLnBrk="1" hangingPunct="1"/>
            <a:r>
              <a:rPr lang="zh-CN" altLang="en-US" b="1" dirty="0"/>
              <a:t>终止进程（续）</a:t>
            </a:r>
            <a:endParaRPr lang="zh-CN" altLang="en-US" b="1" dirty="0"/>
          </a:p>
        </p:txBody>
      </p:sp>
      <p:sp>
        <p:nvSpPr>
          <p:cNvPr id="41987" name="Rectangle 3"/>
          <p:cNvSpPr>
            <a:spLocks noGrp="1"/>
          </p:cNvSpPr>
          <p:nvPr>
            <p:ph idx="1"/>
          </p:nvPr>
        </p:nvSpPr>
        <p:spPr>
          <a:xfrm>
            <a:off x="323850" y="2276475"/>
            <a:ext cx="8540750" cy="4248150"/>
          </a:xfrm>
          <a:solidFill>
            <a:schemeClr val="bg1">
              <a:alpha val="100000"/>
            </a:schemeClr>
          </a:solidFill>
        </p:spPr>
        <p:txBody>
          <a:bodyPr vert="horz" wrap="square" lIns="91440" tIns="45720" rIns="91440" bIns="45720" anchor="t" anchorCtr="0"/>
          <a:lstStyle/>
          <a:p>
            <a:pPr eaLnBrk="1" hangingPunct="1">
              <a:buNone/>
            </a:pPr>
            <a:r>
              <a:rPr lang="en-US" altLang="zh-CN" sz="2400" b="1" dirty="0"/>
              <a:t>#include &lt;stdlib.h&gt;</a:t>
            </a:r>
            <a:endParaRPr lang="en-US" altLang="zh-CN" sz="2400" b="1" dirty="0"/>
          </a:p>
          <a:p>
            <a:pPr eaLnBrk="1" hangingPunct="1">
              <a:buNone/>
            </a:pPr>
            <a:r>
              <a:rPr lang="en-US" altLang="zh-CN" sz="2400" b="1" dirty="0"/>
              <a:t>void exit(int status);</a:t>
            </a:r>
            <a:endParaRPr lang="en-US" altLang="zh-CN" sz="2400" b="1" dirty="0"/>
          </a:p>
          <a:p>
            <a:pPr eaLnBrk="1" hangingPunct="1"/>
            <a:r>
              <a:rPr lang="zh-CN" altLang="en-US" sz="2800" b="1" dirty="0"/>
              <a:t>本函数终止调用进程。关闭所有子进程打开的描述符，向父进程发送</a:t>
            </a:r>
            <a:r>
              <a:rPr lang="en-US" altLang="zh-CN" sz="2800" b="1" dirty="0"/>
              <a:t>SIGCHLD</a:t>
            </a:r>
            <a:r>
              <a:rPr lang="zh-CN" altLang="en-US" sz="2800" b="1" dirty="0"/>
              <a:t>信号，并返回状态。</a:t>
            </a:r>
            <a:endParaRPr lang="zh-CN" altLang="en-US" sz="2800" b="1" dirty="0"/>
          </a:p>
          <a:p>
            <a:pPr eaLnBrk="1" hangingPunct="1">
              <a:buNone/>
            </a:pPr>
            <a:endParaRPr lang="en-US" altLang="zh-CN" sz="2400" b="1" dirty="0"/>
          </a:p>
        </p:txBody>
      </p:sp>
    </p:spTree>
  </p:cSld>
  <p:clrMapOvr>
    <a:masterClrMapping/>
  </p:clrMapOvr>
  <p:transition spd="slow">
    <p:pull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p:nvPr>
        </p:nvSpPr>
        <p:spPr/>
        <p:txBody>
          <a:bodyPr vert="horz" wrap="square" lIns="91440" tIns="45720" rIns="91440" bIns="45720" anchor="b" anchorCtr="0"/>
          <a:lstStyle/>
          <a:p>
            <a:pPr eaLnBrk="1" hangingPunct="1"/>
            <a:r>
              <a:rPr lang="zh-CN" altLang="en-US" dirty="0"/>
              <a:t>多进程并发服务器状态图</a:t>
            </a:r>
            <a:endParaRPr lang="zh-CN" altLang="en-US" dirty="0"/>
          </a:p>
        </p:txBody>
      </p:sp>
      <p:sp>
        <p:nvSpPr>
          <p:cNvPr id="43011" name="Rectangle 3"/>
          <p:cNvSpPr/>
          <p:nvPr/>
        </p:nvSpPr>
        <p:spPr>
          <a:xfrm>
            <a:off x="684213" y="2276475"/>
            <a:ext cx="2446337"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latin typeface="Arial" panose="020B0604020202020204" pitchFamily="34" charset="0"/>
            </a:endParaRPr>
          </a:p>
        </p:txBody>
      </p:sp>
      <p:sp>
        <p:nvSpPr>
          <p:cNvPr id="43012" name="Rectangle 4"/>
          <p:cNvSpPr/>
          <p:nvPr/>
        </p:nvSpPr>
        <p:spPr>
          <a:xfrm>
            <a:off x="6011863" y="2276475"/>
            <a:ext cx="2447925"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3013" name="Text Box 5"/>
          <p:cNvSpPr txBox="1"/>
          <p:nvPr/>
        </p:nvSpPr>
        <p:spPr>
          <a:xfrm>
            <a:off x="1322388" y="1878013"/>
            <a:ext cx="1098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Arial" panose="020B0604020202020204" pitchFamily="34" charset="0"/>
                <a:ea typeface="华文新魏" panose="02010800040101010101" pitchFamily="2" charset="-122"/>
              </a:rPr>
              <a:t>服务器</a:t>
            </a:r>
            <a:endParaRPr lang="zh-CN" altLang="en-US" sz="2400" dirty="0">
              <a:latin typeface="Arial" panose="020B0604020202020204" pitchFamily="34" charset="0"/>
              <a:ea typeface="华文新魏" panose="02010800040101010101" pitchFamily="2" charset="-122"/>
            </a:endParaRPr>
          </a:p>
        </p:txBody>
      </p:sp>
      <p:sp>
        <p:nvSpPr>
          <p:cNvPr id="43014" name="Text Box 6"/>
          <p:cNvSpPr txBox="1"/>
          <p:nvPr/>
        </p:nvSpPr>
        <p:spPr>
          <a:xfrm>
            <a:off x="6877050" y="179705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Arial" panose="020B0604020202020204" pitchFamily="34" charset="0"/>
                <a:ea typeface="华文新魏" panose="02010800040101010101" pitchFamily="2" charset="-122"/>
              </a:rPr>
              <a:t>客户</a:t>
            </a:r>
            <a:endParaRPr lang="zh-CN" altLang="en-US" sz="2400" dirty="0">
              <a:latin typeface="Arial" panose="020B0604020202020204" pitchFamily="34" charset="0"/>
              <a:ea typeface="华文新魏" panose="02010800040101010101" pitchFamily="2" charset="-122"/>
            </a:endParaRPr>
          </a:p>
        </p:txBody>
      </p:sp>
      <p:sp>
        <p:nvSpPr>
          <p:cNvPr id="43015" name="Oval 7"/>
          <p:cNvSpPr/>
          <p:nvPr/>
        </p:nvSpPr>
        <p:spPr>
          <a:xfrm>
            <a:off x="3059113" y="2565400"/>
            <a:ext cx="144462"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3016" name="Oval 8"/>
          <p:cNvSpPr/>
          <p:nvPr/>
        </p:nvSpPr>
        <p:spPr>
          <a:xfrm>
            <a:off x="5940425" y="2565400"/>
            <a:ext cx="144463"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3017" name="Line 9"/>
          <p:cNvSpPr/>
          <p:nvPr/>
        </p:nvSpPr>
        <p:spPr>
          <a:xfrm flipH="1">
            <a:off x="3203575" y="2636838"/>
            <a:ext cx="2736850" cy="0"/>
          </a:xfrm>
          <a:prstGeom prst="line">
            <a:avLst/>
          </a:prstGeom>
          <a:ln w="9525" cap="flat" cmpd="sng">
            <a:solidFill>
              <a:schemeClr val="tx1"/>
            </a:solidFill>
            <a:prstDash val="dash"/>
            <a:headEnd type="none" w="med" len="med"/>
            <a:tailEnd type="triangle" w="med" len="med"/>
          </a:ln>
        </p:spPr>
      </p:sp>
      <p:sp>
        <p:nvSpPr>
          <p:cNvPr id="43018" name="Text Box 10"/>
          <p:cNvSpPr txBox="1"/>
          <p:nvPr/>
        </p:nvSpPr>
        <p:spPr>
          <a:xfrm>
            <a:off x="6084888" y="2349500"/>
            <a:ext cx="21209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connect()</a:t>
            </a:r>
            <a:r>
              <a:rPr lang="zh-CN" altLang="en-US" sz="2400" dirty="0">
                <a:solidFill>
                  <a:srgbClr val="080808"/>
                </a:solidFill>
                <a:latin typeface="Comic Sans MS" panose="030F0702030302020204" pitchFamily="66" charset="0"/>
              </a:rPr>
              <a:t>函数</a:t>
            </a:r>
            <a:endParaRPr lang="zh-CN" altLang="en-US" sz="2400" dirty="0">
              <a:solidFill>
                <a:srgbClr val="080808"/>
              </a:solidFill>
              <a:latin typeface="Comic Sans MS" panose="030F0702030302020204" pitchFamily="66" charset="0"/>
            </a:endParaRPr>
          </a:p>
        </p:txBody>
      </p:sp>
      <p:sp>
        <p:nvSpPr>
          <p:cNvPr id="43019" name="Text Box 11"/>
          <p:cNvSpPr txBox="1"/>
          <p:nvPr/>
        </p:nvSpPr>
        <p:spPr>
          <a:xfrm>
            <a:off x="1676400" y="2438400"/>
            <a:ext cx="1306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listenfd</a:t>
            </a:r>
            <a:endParaRPr lang="en-US" altLang="zh-CN" sz="2400" dirty="0">
              <a:solidFill>
                <a:srgbClr val="080808"/>
              </a:solidFill>
              <a:latin typeface="Comic Sans MS" panose="030F0702030302020204" pitchFamily="66" charset="0"/>
            </a:endParaRPr>
          </a:p>
        </p:txBody>
      </p:sp>
      <p:sp>
        <p:nvSpPr>
          <p:cNvPr id="43020" name="Text Box 12"/>
          <p:cNvSpPr txBox="1"/>
          <p:nvPr/>
        </p:nvSpPr>
        <p:spPr>
          <a:xfrm>
            <a:off x="2124075" y="5635625"/>
            <a:ext cx="57070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华文新魏" panose="02010800040101010101" pitchFamily="2" charset="-122"/>
                <a:ea typeface="华文新魏" panose="02010800040101010101" pitchFamily="2" charset="-122"/>
              </a:rPr>
              <a:t>客户</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服务器状态图（调用</a:t>
            </a:r>
            <a:r>
              <a:rPr lang="en-US" altLang="zh-CN" sz="2400" dirty="0">
                <a:latin typeface="华文新魏" panose="02010800040101010101" pitchFamily="2" charset="-122"/>
                <a:ea typeface="华文新魏" panose="02010800040101010101" pitchFamily="2" charset="-122"/>
              </a:rPr>
              <a:t>accept</a:t>
            </a:r>
            <a:r>
              <a:rPr lang="zh-CN" altLang="en-US" sz="2400" dirty="0">
                <a:latin typeface="华文新魏" panose="02010800040101010101" pitchFamily="2" charset="-122"/>
                <a:ea typeface="华文新魏" panose="02010800040101010101" pitchFamily="2" charset="-122"/>
              </a:rPr>
              <a:t>函数时）</a:t>
            </a:r>
            <a:endParaRPr lang="zh-CN" altLang="en-US" sz="2400" dirty="0">
              <a:latin typeface="华文新魏" panose="02010800040101010101" pitchFamily="2" charset="-122"/>
              <a:ea typeface="华文新魏" panose="02010800040101010101" pitchFamily="2" charset="-122"/>
            </a:endParaRPr>
          </a:p>
        </p:txBody>
      </p:sp>
      <p:sp>
        <p:nvSpPr>
          <p:cNvPr id="43021" name="Text Box 13"/>
          <p:cNvSpPr txBox="1"/>
          <p:nvPr/>
        </p:nvSpPr>
        <p:spPr>
          <a:xfrm>
            <a:off x="3978275" y="2238375"/>
            <a:ext cx="1403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solidFill>
                  <a:srgbClr val="080808"/>
                </a:solidFill>
                <a:latin typeface="Arial" panose="020B0604020202020204" pitchFamily="34" charset="0"/>
                <a:ea typeface="华文新魏" panose="02010800040101010101" pitchFamily="2" charset="-122"/>
              </a:rPr>
              <a:t>连接请求</a:t>
            </a:r>
            <a:endParaRPr lang="zh-CN" altLang="en-US" sz="2400" dirty="0">
              <a:solidFill>
                <a:srgbClr val="080808"/>
              </a:solidFill>
              <a:latin typeface="Arial" panose="020B0604020202020204" pitchFamily="34" charset="0"/>
              <a:ea typeface="华文新魏" panose="02010800040101010101" pitchFamily="2" charset="-122"/>
            </a:endParaRPr>
          </a:p>
        </p:txBody>
      </p:sp>
    </p:spTree>
  </p:cSld>
  <p:clrMapOvr>
    <a:masterClrMapping/>
  </p:clrMapOvr>
  <p:transition spd="slow">
    <p:pull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p:txBody>
          <a:bodyPr vert="horz" wrap="square" lIns="91440" tIns="45720" rIns="91440" bIns="45720" anchor="b" anchorCtr="0"/>
          <a:lstStyle/>
          <a:p>
            <a:pPr eaLnBrk="1" hangingPunct="1"/>
            <a:r>
              <a:rPr lang="zh-CN" altLang="en-US" dirty="0"/>
              <a:t>多进程并发服务器状态图（</a:t>
            </a:r>
            <a:r>
              <a:rPr lang="en-US" altLang="zh-CN" dirty="0"/>
              <a:t>cont.</a:t>
            </a:r>
            <a:r>
              <a:rPr lang="zh-CN" altLang="en-US" dirty="0"/>
              <a:t>）</a:t>
            </a:r>
            <a:endParaRPr lang="zh-CN" altLang="en-US" dirty="0"/>
          </a:p>
        </p:txBody>
      </p:sp>
      <p:sp>
        <p:nvSpPr>
          <p:cNvPr id="44035" name="Rectangle 3"/>
          <p:cNvSpPr/>
          <p:nvPr/>
        </p:nvSpPr>
        <p:spPr>
          <a:xfrm>
            <a:off x="684213" y="2276475"/>
            <a:ext cx="2446337"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dirty="0">
              <a:latin typeface="Arial" panose="020B0604020202020204" pitchFamily="34" charset="0"/>
            </a:endParaRPr>
          </a:p>
        </p:txBody>
      </p:sp>
      <p:sp>
        <p:nvSpPr>
          <p:cNvPr id="44036" name="Rectangle 4"/>
          <p:cNvSpPr/>
          <p:nvPr/>
        </p:nvSpPr>
        <p:spPr>
          <a:xfrm>
            <a:off x="6011863" y="2276475"/>
            <a:ext cx="2447925"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4037" name="Text Box 5"/>
          <p:cNvSpPr txBox="1"/>
          <p:nvPr/>
        </p:nvSpPr>
        <p:spPr>
          <a:xfrm>
            <a:off x="1322388" y="1878013"/>
            <a:ext cx="1098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服务器</a:t>
            </a:r>
            <a:endParaRPr lang="zh-CN" altLang="en-US" sz="2400" b="1" dirty="0">
              <a:latin typeface="Arial" panose="020B0604020202020204" pitchFamily="34" charset="0"/>
              <a:ea typeface="华文新魏" panose="02010800040101010101" pitchFamily="2" charset="-122"/>
            </a:endParaRPr>
          </a:p>
        </p:txBody>
      </p:sp>
      <p:sp>
        <p:nvSpPr>
          <p:cNvPr id="44038" name="Text Box 6"/>
          <p:cNvSpPr txBox="1"/>
          <p:nvPr/>
        </p:nvSpPr>
        <p:spPr>
          <a:xfrm>
            <a:off x="6877050" y="179705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客户</a:t>
            </a:r>
            <a:endParaRPr lang="zh-CN" altLang="en-US" sz="2400" b="1" dirty="0">
              <a:latin typeface="Arial" panose="020B0604020202020204" pitchFamily="34" charset="0"/>
              <a:ea typeface="华文新魏" panose="02010800040101010101" pitchFamily="2" charset="-122"/>
            </a:endParaRPr>
          </a:p>
        </p:txBody>
      </p:sp>
      <p:sp>
        <p:nvSpPr>
          <p:cNvPr id="44039" name="Oval 7"/>
          <p:cNvSpPr/>
          <p:nvPr/>
        </p:nvSpPr>
        <p:spPr>
          <a:xfrm>
            <a:off x="3059113" y="2565400"/>
            <a:ext cx="144462"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4040" name="Oval 8"/>
          <p:cNvSpPr/>
          <p:nvPr/>
        </p:nvSpPr>
        <p:spPr>
          <a:xfrm>
            <a:off x="5940425" y="2565400"/>
            <a:ext cx="144463"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4041" name="Line 9"/>
          <p:cNvSpPr/>
          <p:nvPr/>
        </p:nvSpPr>
        <p:spPr>
          <a:xfrm flipH="1">
            <a:off x="3203575" y="2636838"/>
            <a:ext cx="2736850" cy="647700"/>
          </a:xfrm>
          <a:prstGeom prst="line">
            <a:avLst/>
          </a:prstGeom>
          <a:ln w="9525" cap="flat" cmpd="sng">
            <a:solidFill>
              <a:schemeClr val="tx1"/>
            </a:solidFill>
            <a:prstDash val="solid"/>
            <a:headEnd type="triangle" w="med" len="med"/>
            <a:tailEnd type="triangle" w="med" len="med"/>
          </a:ln>
        </p:spPr>
      </p:sp>
      <p:sp>
        <p:nvSpPr>
          <p:cNvPr id="44042" name="Text Box 10"/>
          <p:cNvSpPr txBox="1"/>
          <p:nvPr/>
        </p:nvSpPr>
        <p:spPr>
          <a:xfrm>
            <a:off x="6084888" y="2349500"/>
            <a:ext cx="21209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connect()</a:t>
            </a:r>
            <a:r>
              <a:rPr lang="zh-CN" altLang="en-US" sz="2400" dirty="0">
                <a:solidFill>
                  <a:srgbClr val="080808"/>
                </a:solidFill>
                <a:latin typeface="Comic Sans MS" panose="030F0702030302020204" pitchFamily="66" charset="0"/>
              </a:rPr>
              <a:t>函数</a:t>
            </a:r>
            <a:endParaRPr lang="zh-CN" altLang="en-US" sz="2400" dirty="0">
              <a:solidFill>
                <a:srgbClr val="080808"/>
              </a:solidFill>
              <a:latin typeface="Comic Sans MS" panose="030F0702030302020204" pitchFamily="66" charset="0"/>
            </a:endParaRPr>
          </a:p>
        </p:txBody>
      </p:sp>
      <p:sp>
        <p:nvSpPr>
          <p:cNvPr id="44043" name="Text Box 11"/>
          <p:cNvSpPr txBox="1"/>
          <p:nvPr/>
        </p:nvSpPr>
        <p:spPr>
          <a:xfrm>
            <a:off x="1676400" y="2362200"/>
            <a:ext cx="1306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listenfd</a:t>
            </a:r>
            <a:endParaRPr lang="en-US" altLang="zh-CN" sz="2400" dirty="0">
              <a:solidFill>
                <a:srgbClr val="080808"/>
              </a:solidFill>
              <a:latin typeface="Comic Sans MS" panose="030F0702030302020204" pitchFamily="66" charset="0"/>
            </a:endParaRPr>
          </a:p>
        </p:txBody>
      </p:sp>
      <p:sp>
        <p:nvSpPr>
          <p:cNvPr id="44044" name="Text Box 12"/>
          <p:cNvSpPr txBox="1"/>
          <p:nvPr/>
        </p:nvSpPr>
        <p:spPr>
          <a:xfrm>
            <a:off x="1404938" y="5883275"/>
            <a:ext cx="57070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华文新魏" panose="02010800040101010101" pitchFamily="2" charset="-122"/>
                <a:ea typeface="华文新魏" panose="02010800040101010101" pitchFamily="2" charset="-122"/>
              </a:rPr>
              <a:t>客户</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服务器状态图（调用</a:t>
            </a:r>
            <a:r>
              <a:rPr lang="en-US" altLang="zh-CN" sz="2400" dirty="0">
                <a:latin typeface="华文新魏" panose="02010800040101010101" pitchFamily="2" charset="-122"/>
                <a:ea typeface="华文新魏" panose="02010800040101010101" pitchFamily="2" charset="-122"/>
              </a:rPr>
              <a:t>accept</a:t>
            </a:r>
            <a:r>
              <a:rPr lang="zh-CN" altLang="en-US" sz="2400" dirty="0">
                <a:latin typeface="华文新魏" panose="02010800040101010101" pitchFamily="2" charset="-122"/>
                <a:ea typeface="华文新魏" panose="02010800040101010101" pitchFamily="2" charset="-122"/>
              </a:rPr>
              <a:t>函数后）</a:t>
            </a:r>
            <a:endParaRPr lang="zh-CN" altLang="en-US" sz="2400" dirty="0">
              <a:latin typeface="华文新魏" panose="02010800040101010101" pitchFamily="2" charset="-122"/>
              <a:ea typeface="华文新魏" panose="02010800040101010101" pitchFamily="2" charset="-122"/>
            </a:endParaRPr>
          </a:p>
        </p:txBody>
      </p:sp>
      <p:sp>
        <p:nvSpPr>
          <p:cNvPr id="44045" name="Oval 13"/>
          <p:cNvSpPr/>
          <p:nvPr/>
        </p:nvSpPr>
        <p:spPr>
          <a:xfrm>
            <a:off x="3059113" y="3213100"/>
            <a:ext cx="144462" cy="1428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4046" name="Text Box 14"/>
          <p:cNvSpPr txBox="1"/>
          <p:nvPr/>
        </p:nvSpPr>
        <p:spPr>
          <a:xfrm>
            <a:off x="1676400" y="2971800"/>
            <a:ext cx="1157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connfd</a:t>
            </a:r>
            <a:endParaRPr lang="en-US" altLang="zh-CN" sz="2400" dirty="0">
              <a:solidFill>
                <a:srgbClr val="080808"/>
              </a:solidFill>
              <a:latin typeface="Comic Sans MS" panose="030F0702030302020204" pitchFamily="66" charset="0"/>
            </a:endParaRPr>
          </a:p>
        </p:txBody>
      </p:sp>
      <p:sp>
        <p:nvSpPr>
          <p:cNvPr id="44047" name="Text Box 15"/>
          <p:cNvSpPr txBox="1"/>
          <p:nvPr/>
        </p:nvSpPr>
        <p:spPr>
          <a:xfrm rot="-835012">
            <a:off x="3967163" y="2524125"/>
            <a:ext cx="1403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solidFill>
                  <a:srgbClr val="080808"/>
                </a:solidFill>
                <a:latin typeface="Arial" panose="020B0604020202020204" pitchFamily="34" charset="0"/>
                <a:ea typeface="华文新魏" panose="02010800040101010101" pitchFamily="2" charset="-122"/>
              </a:rPr>
              <a:t>连接建立</a:t>
            </a:r>
            <a:endParaRPr lang="zh-CN" altLang="en-US" sz="2400" dirty="0">
              <a:solidFill>
                <a:srgbClr val="080808"/>
              </a:solidFill>
              <a:latin typeface="Arial" panose="020B0604020202020204" pitchFamily="34" charset="0"/>
              <a:ea typeface="华文新魏" panose="02010800040101010101" pitchFamily="2" charset="-122"/>
            </a:endParaRPr>
          </a:p>
        </p:txBody>
      </p:sp>
      <p:sp>
        <p:nvSpPr>
          <p:cNvPr id="25616" name="AutoShape 16"/>
          <p:cNvSpPr/>
          <p:nvPr/>
        </p:nvSpPr>
        <p:spPr>
          <a:xfrm>
            <a:off x="3492500" y="3644900"/>
            <a:ext cx="3311525" cy="2232025"/>
          </a:xfrm>
          <a:prstGeom prst="wedgeEllipseCallout">
            <a:avLst>
              <a:gd name="adj1" fmla="val -73634"/>
              <a:gd name="adj2" fmla="val -62875"/>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algn="ctr" eaLnBrk="1" hangingPunct="1">
              <a:buNone/>
            </a:pPr>
            <a:r>
              <a:rPr lang="zh-CN" altLang="en-US" sz="1800" b="1" dirty="0"/>
              <a:t>客户的连接请求被服务器接收后，新的连接套接字即</a:t>
            </a:r>
            <a:r>
              <a:rPr lang="en-US" altLang="zh-CN" sz="1800" b="1" dirty="0"/>
              <a:t>connfd</a:t>
            </a:r>
            <a:r>
              <a:rPr lang="zh-CN" altLang="en-US" sz="1800" b="1" dirty="0"/>
              <a:t>被创建，可通过此描述符读写数据</a:t>
            </a:r>
            <a:endParaRPr lang="zh-CN" altLang="en-US" sz="1800" b="1" dirty="0"/>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16"/>
                                        </p:tgtEl>
                                        <p:attrNameLst>
                                          <p:attrName>style.visibility</p:attrName>
                                        </p:attrNameLst>
                                      </p:cBhvr>
                                      <p:to>
                                        <p:strVal val="visible"/>
                                      </p:to>
                                    </p:set>
                                    <p:animEffect transition="in" filter="blinds(horizontal)">
                                      <p:cBhvr>
                                        <p:cTn id="7" dur="500"/>
                                        <p:tgtEl>
                                          <p:spTgt spid="256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5616"/>
                                        </p:tgtEl>
                                      </p:cBhvr>
                                    </p:animEffect>
                                    <p:set>
                                      <p:cBhvr>
                                        <p:cTn id="12" dur="1" fill="hold">
                                          <p:stCondLst>
                                            <p:cond delay="499"/>
                                          </p:stCondLst>
                                        </p:cTn>
                                        <p:tgtEl>
                                          <p:spTgt spid="256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6" grpId="0" animBg="1"/>
      <p:bldP spid="2561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p:txBody>
          <a:bodyPr vert="horz" wrap="square" lIns="91440" tIns="45720" rIns="91440" bIns="45720" anchor="b" anchorCtr="0"/>
          <a:lstStyle/>
          <a:p>
            <a:pPr eaLnBrk="1" hangingPunct="1"/>
            <a:r>
              <a:rPr lang="zh-CN" altLang="en-US" dirty="0"/>
              <a:t>多进程并发服务器状态图（</a:t>
            </a:r>
            <a:r>
              <a:rPr lang="en-US" altLang="zh-CN" dirty="0"/>
              <a:t>cont.</a:t>
            </a:r>
            <a:r>
              <a:rPr lang="zh-CN" altLang="en-US" dirty="0"/>
              <a:t>）</a:t>
            </a:r>
            <a:endParaRPr lang="zh-CN" altLang="en-US" dirty="0"/>
          </a:p>
        </p:txBody>
      </p:sp>
      <p:sp>
        <p:nvSpPr>
          <p:cNvPr id="46083" name="Rectangle 3"/>
          <p:cNvSpPr/>
          <p:nvPr/>
        </p:nvSpPr>
        <p:spPr>
          <a:xfrm>
            <a:off x="684213" y="1844675"/>
            <a:ext cx="2446337"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latin typeface="Arial" panose="020B0604020202020204" pitchFamily="34" charset="0"/>
            </a:endParaRPr>
          </a:p>
        </p:txBody>
      </p:sp>
      <p:sp>
        <p:nvSpPr>
          <p:cNvPr id="46084" name="Rectangle 4"/>
          <p:cNvSpPr/>
          <p:nvPr/>
        </p:nvSpPr>
        <p:spPr>
          <a:xfrm>
            <a:off x="6011863" y="1844675"/>
            <a:ext cx="2447925"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085" name="Text Box 5"/>
          <p:cNvSpPr txBox="1"/>
          <p:nvPr/>
        </p:nvSpPr>
        <p:spPr>
          <a:xfrm>
            <a:off x="971550" y="1446213"/>
            <a:ext cx="2622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服务器（父进程）</a:t>
            </a:r>
            <a:endParaRPr lang="zh-CN" altLang="en-US" sz="2400" b="1" dirty="0">
              <a:latin typeface="Arial" panose="020B0604020202020204" pitchFamily="34" charset="0"/>
              <a:ea typeface="华文新魏" panose="02010800040101010101" pitchFamily="2" charset="-122"/>
            </a:endParaRPr>
          </a:p>
        </p:txBody>
      </p:sp>
      <p:sp>
        <p:nvSpPr>
          <p:cNvPr id="46086" name="Text Box 6"/>
          <p:cNvSpPr txBox="1"/>
          <p:nvPr/>
        </p:nvSpPr>
        <p:spPr>
          <a:xfrm>
            <a:off x="6877050" y="136525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客户</a:t>
            </a:r>
            <a:endParaRPr lang="zh-CN" altLang="en-US" sz="2400" b="1" dirty="0">
              <a:latin typeface="Arial" panose="020B0604020202020204" pitchFamily="34" charset="0"/>
              <a:ea typeface="华文新魏" panose="02010800040101010101" pitchFamily="2" charset="-122"/>
            </a:endParaRPr>
          </a:p>
        </p:txBody>
      </p:sp>
      <p:sp>
        <p:nvSpPr>
          <p:cNvPr id="46087" name="Oval 7"/>
          <p:cNvSpPr/>
          <p:nvPr/>
        </p:nvSpPr>
        <p:spPr>
          <a:xfrm>
            <a:off x="3059113" y="2133600"/>
            <a:ext cx="144462"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088" name="Oval 8"/>
          <p:cNvSpPr/>
          <p:nvPr/>
        </p:nvSpPr>
        <p:spPr>
          <a:xfrm>
            <a:off x="5940425" y="2133600"/>
            <a:ext cx="144463"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089" name="Line 9"/>
          <p:cNvSpPr/>
          <p:nvPr/>
        </p:nvSpPr>
        <p:spPr>
          <a:xfrm flipH="1">
            <a:off x="3203575" y="2205038"/>
            <a:ext cx="2736850" cy="647700"/>
          </a:xfrm>
          <a:prstGeom prst="line">
            <a:avLst/>
          </a:prstGeom>
          <a:ln w="9525" cap="flat" cmpd="sng">
            <a:solidFill>
              <a:schemeClr val="tx1"/>
            </a:solidFill>
            <a:prstDash val="solid"/>
            <a:headEnd type="triangle" w="med" len="med"/>
            <a:tailEnd type="triangle" w="med" len="med"/>
          </a:ln>
        </p:spPr>
      </p:sp>
      <p:sp>
        <p:nvSpPr>
          <p:cNvPr id="46090" name="Text Box 10"/>
          <p:cNvSpPr txBox="1"/>
          <p:nvPr/>
        </p:nvSpPr>
        <p:spPr>
          <a:xfrm>
            <a:off x="6084888" y="1917700"/>
            <a:ext cx="21272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connect()</a:t>
            </a:r>
            <a:r>
              <a:rPr lang="zh-CN" altLang="en-US" sz="2400" b="1" dirty="0">
                <a:solidFill>
                  <a:srgbClr val="080808"/>
                </a:solidFill>
                <a:latin typeface="Comic Sans MS" panose="030F0702030302020204" pitchFamily="66" charset="0"/>
              </a:rPr>
              <a:t>函数</a:t>
            </a:r>
            <a:endParaRPr lang="zh-CN" altLang="en-US" sz="2400" b="1" dirty="0">
              <a:solidFill>
                <a:srgbClr val="080808"/>
              </a:solidFill>
              <a:latin typeface="Comic Sans MS" panose="030F0702030302020204" pitchFamily="66" charset="0"/>
            </a:endParaRPr>
          </a:p>
        </p:txBody>
      </p:sp>
      <p:sp>
        <p:nvSpPr>
          <p:cNvPr id="46091" name="Text Box 11"/>
          <p:cNvSpPr txBox="1"/>
          <p:nvPr/>
        </p:nvSpPr>
        <p:spPr>
          <a:xfrm>
            <a:off x="1752600" y="1981200"/>
            <a:ext cx="1306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listenfd</a:t>
            </a:r>
            <a:endParaRPr lang="en-US" altLang="zh-CN" sz="2400" dirty="0">
              <a:solidFill>
                <a:srgbClr val="080808"/>
              </a:solidFill>
              <a:latin typeface="Comic Sans MS" panose="030F0702030302020204" pitchFamily="66" charset="0"/>
            </a:endParaRPr>
          </a:p>
        </p:txBody>
      </p:sp>
      <p:sp>
        <p:nvSpPr>
          <p:cNvPr id="46092" name="Text Box 12"/>
          <p:cNvSpPr txBox="1"/>
          <p:nvPr/>
        </p:nvSpPr>
        <p:spPr>
          <a:xfrm>
            <a:off x="2124075" y="5851525"/>
            <a:ext cx="54086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华文新魏" panose="02010800040101010101" pitchFamily="2" charset="-122"/>
                <a:ea typeface="华文新魏" panose="02010800040101010101" pitchFamily="2" charset="-122"/>
              </a:rPr>
              <a:t>客户</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服务器状态图（调用</a:t>
            </a:r>
            <a:r>
              <a:rPr lang="en-US" altLang="zh-CN" sz="2400" dirty="0">
                <a:latin typeface="华文新魏" panose="02010800040101010101" pitchFamily="2" charset="-122"/>
                <a:ea typeface="华文新魏" panose="02010800040101010101" pitchFamily="2" charset="-122"/>
              </a:rPr>
              <a:t>fork</a:t>
            </a:r>
            <a:r>
              <a:rPr lang="zh-CN" altLang="en-US" sz="2400" dirty="0">
                <a:latin typeface="华文新魏" panose="02010800040101010101" pitchFamily="2" charset="-122"/>
                <a:ea typeface="华文新魏" panose="02010800040101010101" pitchFamily="2" charset="-122"/>
              </a:rPr>
              <a:t>函数后）</a:t>
            </a:r>
            <a:endParaRPr lang="zh-CN" altLang="en-US" sz="2400" dirty="0">
              <a:latin typeface="华文新魏" panose="02010800040101010101" pitchFamily="2" charset="-122"/>
              <a:ea typeface="华文新魏" panose="02010800040101010101" pitchFamily="2" charset="-122"/>
            </a:endParaRPr>
          </a:p>
        </p:txBody>
      </p:sp>
      <p:sp>
        <p:nvSpPr>
          <p:cNvPr id="46093" name="Oval 13"/>
          <p:cNvSpPr/>
          <p:nvPr/>
        </p:nvSpPr>
        <p:spPr>
          <a:xfrm>
            <a:off x="3059113" y="2781300"/>
            <a:ext cx="144462" cy="1428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094" name="Text Box 14"/>
          <p:cNvSpPr txBox="1"/>
          <p:nvPr/>
        </p:nvSpPr>
        <p:spPr>
          <a:xfrm>
            <a:off x="1828800" y="2590800"/>
            <a:ext cx="1157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connfd</a:t>
            </a:r>
            <a:endParaRPr lang="en-US" altLang="zh-CN" sz="2400" b="1" dirty="0">
              <a:solidFill>
                <a:srgbClr val="080808"/>
              </a:solidFill>
              <a:latin typeface="Comic Sans MS" panose="030F0702030302020204" pitchFamily="66" charset="0"/>
            </a:endParaRPr>
          </a:p>
        </p:txBody>
      </p:sp>
      <p:sp>
        <p:nvSpPr>
          <p:cNvPr id="46095" name="Text Box 15"/>
          <p:cNvSpPr txBox="1"/>
          <p:nvPr/>
        </p:nvSpPr>
        <p:spPr>
          <a:xfrm rot="-835012">
            <a:off x="3967163" y="2092325"/>
            <a:ext cx="1403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rgbClr val="080808"/>
                </a:solidFill>
                <a:latin typeface="Arial" panose="020B0604020202020204" pitchFamily="34" charset="0"/>
                <a:ea typeface="华文新魏" panose="02010800040101010101" pitchFamily="2" charset="-122"/>
              </a:rPr>
              <a:t>连接建立</a:t>
            </a:r>
            <a:endParaRPr lang="zh-CN" altLang="en-US" sz="2400" b="1" dirty="0">
              <a:solidFill>
                <a:srgbClr val="080808"/>
              </a:solidFill>
              <a:latin typeface="Arial" panose="020B0604020202020204" pitchFamily="34" charset="0"/>
              <a:ea typeface="华文新魏" panose="02010800040101010101" pitchFamily="2" charset="-122"/>
            </a:endParaRPr>
          </a:p>
        </p:txBody>
      </p:sp>
      <p:sp>
        <p:nvSpPr>
          <p:cNvPr id="46096" name="Rectangle 16"/>
          <p:cNvSpPr/>
          <p:nvPr/>
        </p:nvSpPr>
        <p:spPr>
          <a:xfrm>
            <a:off x="684213" y="4221163"/>
            <a:ext cx="2446337" cy="1512887"/>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latin typeface="Arial" panose="020B0604020202020204" pitchFamily="34" charset="0"/>
            </a:endParaRPr>
          </a:p>
        </p:txBody>
      </p:sp>
      <p:sp>
        <p:nvSpPr>
          <p:cNvPr id="46097" name="Text Box 17"/>
          <p:cNvSpPr txBox="1"/>
          <p:nvPr/>
        </p:nvSpPr>
        <p:spPr>
          <a:xfrm>
            <a:off x="1033463" y="3870325"/>
            <a:ext cx="2216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000" dirty="0">
                <a:latin typeface="Comic Sans MS" panose="030F0702030302020204" pitchFamily="66" charset="0"/>
                <a:ea typeface="华文新魏" panose="02010800040101010101" pitchFamily="2" charset="-122"/>
              </a:rPr>
              <a:t>服务器（子进程）</a:t>
            </a:r>
            <a:endParaRPr lang="zh-CN" altLang="en-US" sz="2000" dirty="0">
              <a:latin typeface="Comic Sans MS" panose="030F0702030302020204" pitchFamily="66" charset="0"/>
              <a:ea typeface="华文新魏" panose="02010800040101010101" pitchFamily="2" charset="-122"/>
            </a:endParaRPr>
          </a:p>
        </p:txBody>
      </p:sp>
      <p:sp>
        <p:nvSpPr>
          <p:cNvPr id="46098" name="Oval 18"/>
          <p:cNvSpPr/>
          <p:nvPr/>
        </p:nvSpPr>
        <p:spPr>
          <a:xfrm>
            <a:off x="3059113" y="4510088"/>
            <a:ext cx="144462"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099" name="Text Box 19"/>
          <p:cNvSpPr txBox="1"/>
          <p:nvPr/>
        </p:nvSpPr>
        <p:spPr>
          <a:xfrm>
            <a:off x="1752600" y="4267200"/>
            <a:ext cx="1306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80808"/>
                </a:solidFill>
                <a:latin typeface="Comic Sans MS" panose="030F0702030302020204" pitchFamily="66" charset="0"/>
              </a:rPr>
              <a:t>listenfd</a:t>
            </a:r>
            <a:endParaRPr lang="en-US" altLang="zh-CN" sz="2400" dirty="0">
              <a:solidFill>
                <a:srgbClr val="080808"/>
              </a:solidFill>
              <a:latin typeface="Comic Sans MS" panose="030F0702030302020204" pitchFamily="66" charset="0"/>
            </a:endParaRPr>
          </a:p>
        </p:txBody>
      </p:sp>
      <p:sp>
        <p:nvSpPr>
          <p:cNvPr id="46100" name="Oval 20"/>
          <p:cNvSpPr/>
          <p:nvPr/>
        </p:nvSpPr>
        <p:spPr>
          <a:xfrm>
            <a:off x="3059113" y="5157788"/>
            <a:ext cx="144462" cy="1428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6101" name="Text Box 21"/>
          <p:cNvSpPr txBox="1"/>
          <p:nvPr/>
        </p:nvSpPr>
        <p:spPr>
          <a:xfrm>
            <a:off x="1828800" y="4876800"/>
            <a:ext cx="1157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connfd</a:t>
            </a:r>
            <a:endParaRPr lang="en-US" altLang="zh-CN" sz="2400" b="1" dirty="0">
              <a:solidFill>
                <a:srgbClr val="080808"/>
              </a:solidFill>
              <a:latin typeface="Comic Sans MS" panose="030F0702030302020204" pitchFamily="66" charset="0"/>
            </a:endParaRPr>
          </a:p>
        </p:txBody>
      </p:sp>
      <p:sp>
        <p:nvSpPr>
          <p:cNvPr id="46102" name="Line 22"/>
          <p:cNvSpPr/>
          <p:nvPr/>
        </p:nvSpPr>
        <p:spPr>
          <a:xfrm>
            <a:off x="1908175" y="3357563"/>
            <a:ext cx="0" cy="863600"/>
          </a:xfrm>
          <a:prstGeom prst="line">
            <a:avLst/>
          </a:prstGeom>
          <a:ln w="9525" cap="flat" cmpd="sng">
            <a:solidFill>
              <a:schemeClr val="tx1"/>
            </a:solidFill>
            <a:prstDash val="solid"/>
            <a:headEnd type="none" w="med" len="med"/>
            <a:tailEnd type="triangle" w="med" len="med"/>
          </a:ln>
        </p:spPr>
      </p:sp>
      <p:sp>
        <p:nvSpPr>
          <p:cNvPr id="46103" name="Text Box 23"/>
          <p:cNvSpPr txBox="1"/>
          <p:nvPr/>
        </p:nvSpPr>
        <p:spPr>
          <a:xfrm>
            <a:off x="1979613" y="3422650"/>
            <a:ext cx="1279525"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1800" dirty="0">
                <a:solidFill>
                  <a:srgbClr val="080808"/>
                </a:solidFill>
                <a:latin typeface="Comic Sans MS" panose="030F0702030302020204" pitchFamily="66" charset="0"/>
                <a:ea typeface="华文新魏" panose="02010800040101010101" pitchFamily="2" charset="-122"/>
              </a:rPr>
              <a:t>fork()</a:t>
            </a:r>
            <a:r>
              <a:rPr lang="zh-CN" altLang="en-US" sz="1800" dirty="0">
                <a:solidFill>
                  <a:srgbClr val="080808"/>
                </a:solidFill>
                <a:latin typeface="Comic Sans MS" panose="030F0702030302020204" pitchFamily="66" charset="0"/>
                <a:ea typeface="华文新魏" panose="02010800040101010101" pitchFamily="2" charset="-122"/>
              </a:rPr>
              <a:t>函数</a:t>
            </a:r>
            <a:endParaRPr lang="zh-CN" altLang="en-US" sz="1800" dirty="0">
              <a:solidFill>
                <a:srgbClr val="080808"/>
              </a:solidFill>
              <a:latin typeface="Comic Sans MS" panose="030F0702030302020204" pitchFamily="66" charset="0"/>
              <a:ea typeface="华文新魏" panose="02010800040101010101" pitchFamily="2" charset="-122"/>
            </a:endParaRPr>
          </a:p>
        </p:txBody>
      </p:sp>
      <p:sp>
        <p:nvSpPr>
          <p:cNvPr id="46104" name="Line 24"/>
          <p:cNvSpPr/>
          <p:nvPr/>
        </p:nvSpPr>
        <p:spPr>
          <a:xfrm flipH="1">
            <a:off x="3203575" y="2492375"/>
            <a:ext cx="1439863" cy="2665413"/>
          </a:xfrm>
          <a:prstGeom prst="line">
            <a:avLst/>
          </a:prstGeom>
          <a:ln w="9525" cap="flat" cmpd="sng">
            <a:solidFill>
              <a:schemeClr val="tx1"/>
            </a:solidFill>
            <a:prstDash val="solid"/>
            <a:headEnd type="none" w="med" len="med"/>
            <a:tailEnd type="triangle" w="med" len="med"/>
          </a:ln>
        </p:spPr>
      </p:sp>
    </p:spTree>
  </p:cSld>
  <p:clrMapOvr>
    <a:masterClrMapping/>
  </p:clrMapOvr>
  <p:transition spd="slow">
    <p:pull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p:txBody>
          <a:bodyPr vert="horz" wrap="square" lIns="91440" tIns="45720" rIns="91440" bIns="45720" anchor="b" anchorCtr="0"/>
          <a:lstStyle/>
          <a:p>
            <a:pPr eaLnBrk="1" hangingPunct="1"/>
            <a:r>
              <a:rPr lang="zh-CN" altLang="en-US" dirty="0"/>
              <a:t>多进程并发服务器状态图（</a:t>
            </a:r>
            <a:r>
              <a:rPr lang="en-US" altLang="zh-CN" dirty="0"/>
              <a:t>cont.</a:t>
            </a:r>
            <a:r>
              <a:rPr lang="zh-CN" altLang="en-US" dirty="0"/>
              <a:t>）</a:t>
            </a:r>
            <a:endParaRPr lang="zh-CN" altLang="en-US" dirty="0"/>
          </a:p>
        </p:txBody>
      </p:sp>
      <p:sp>
        <p:nvSpPr>
          <p:cNvPr id="47107" name="Rectangle 3"/>
          <p:cNvSpPr/>
          <p:nvPr/>
        </p:nvSpPr>
        <p:spPr>
          <a:xfrm>
            <a:off x="684213" y="1844675"/>
            <a:ext cx="2446337"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latin typeface="Arial" panose="020B0604020202020204" pitchFamily="34" charset="0"/>
            </a:endParaRPr>
          </a:p>
        </p:txBody>
      </p:sp>
      <p:sp>
        <p:nvSpPr>
          <p:cNvPr id="47108" name="Rectangle 4"/>
          <p:cNvSpPr/>
          <p:nvPr/>
        </p:nvSpPr>
        <p:spPr>
          <a:xfrm>
            <a:off x="6011863" y="1844675"/>
            <a:ext cx="2447925" cy="1512888"/>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7109" name="Text Box 5"/>
          <p:cNvSpPr txBox="1"/>
          <p:nvPr/>
        </p:nvSpPr>
        <p:spPr>
          <a:xfrm>
            <a:off x="971550" y="1446213"/>
            <a:ext cx="2622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服务器（父进程）</a:t>
            </a:r>
            <a:endParaRPr lang="zh-CN" altLang="en-US" sz="2400" b="1" dirty="0">
              <a:latin typeface="Arial" panose="020B0604020202020204" pitchFamily="34" charset="0"/>
              <a:ea typeface="华文新魏" panose="02010800040101010101" pitchFamily="2" charset="-122"/>
            </a:endParaRPr>
          </a:p>
        </p:txBody>
      </p:sp>
      <p:sp>
        <p:nvSpPr>
          <p:cNvPr id="47110" name="Text Box 6"/>
          <p:cNvSpPr txBox="1"/>
          <p:nvPr/>
        </p:nvSpPr>
        <p:spPr>
          <a:xfrm>
            <a:off x="6877050" y="136525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Arial" panose="020B0604020202020204" pitchFamily="34" charset="0"/>
                <a:ea typeface="华文新魏" panose="02010800040101010101" pitchFamily="2" charset="-122"/>
              </a:rPr>
              <a:t>客户</a:t>
            </a:r>
            <a:endParaRPr lang="zh-CN" altLang="en-US" sz="2400" b="1" dirty="0">
              <a:latin typeface="Arial" panose="020B0604020202020204" pitchFamily="34" charset="0"/>
              <a:ea typeface="华文新魏" panose="02010800040101010101" pitchFamily="2" charset="-122"/>
            </a:endParaRPr>
          </a:p>
        </p:txBody>
      </p:sp>
      <p:sp>
        <p:nvSpPr>
          <p:cNvPr id="47111" name="Oval 7"/>
          <p:cNvSpPr/>
          <p:nvPr/>
        </p:nvSpPr>
        <p:spPr>
          <a:xfrm>
            <a:off x="3059113" y="2133600"/>
            <a:ext cx="144462"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7112" name="Oval 8"/>
          <p:cNvSpPr/>
          <p:nvPr/>
        </p:nvSpPr>
        <p:spPr>
          <a:xfrm>
            <a:off x="5940425" y="2133600"/>
            <a:ext cx="144463" cy="142875"/>
          </a:xfrm>
          <a:prstGeom prst="ellipse">
            <a:avLst/>
          </a:prstGeom>
          <a:solidFill>
            <a:srgbClr val="080808"/>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7113" name="Text Box 9"/>
          <p:cNvSpPr txBox="1"/>
          <p:nvPr/>
        </p:nvSpPr>
        <p:spPr>
          <a:xfrm>
            <a:off x="6084888" y="1917700"/>
            <a:ext cx="21272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connect()</a:t>
            </a:r>
            <a:r>
              <a:rPr lang="zh-CN" altLang="en-US" sz="2400" b="1" dirty="0">
                <a:solidFill>
                  <a:srgbClr val="080808"/>
                </a:solidFill>
                <a:latin typeface="Comic Sans MS" panose="030F0702030302020204" pitchFamily="66" charset="0"/>
              </a:rPr>
              <a:t>函数</a:t>
            </a:r>
            <a:endParaRPr lang="zh-CN" altLang="en-US" sz="2400" b="1" dirty="0">
              <a:solidFill>
                <a:srgbClr val="080808"/>
              </a:solidFill>
              <a:latin typeface="Comic Sans MS" panose="030F0702030302020204" pitchFamily="66" charset="0"/>
            </a:endParaRPr>
          </a:p>
        </p:txBody>
      </p:sp>
      <p:sp>
        <p:nvSpPr>
          <p:cNvPr id="47114" name="Text Box 10"/>
          <p:cNvSpPr txBox="1"/>
          <p:nvPr/>
        </p:nvSpPr>
        <p:spPr>
          <a:xfrm>
            <a:off x="1752600" y="1905000"/>
            <a:ext cx="13096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listenfd</a:t>
            </a:r>
            <a:endParaRPr lang="en-US" altLang="zh-CN" sz="2400" b="1" dirty="0">
              <a:solidFill>
                <a:srgbClr val="080808"/>
              </a:solidFill>
              <a:latin typeface="Comic Sans MS" panose="030F0702030302020204" pitchFamily="66" charset="0"/>
            </a:endParaRPr>
          </a:p>
        </p:txBody>
      </p:sp>
      <p:sp>
        <p:nvSpPr>
          <p:cNvPr id="47115" name="Text Box 11"/>
          <p:cNvSpPr txBox="1"/>
          <p:nvPr/>
        </p:nvSpPr>
        <p:spPr>
          <a:xfrm>
            <a:off x="1763713" y="5734050"/>
            <a:ext cx="6264275"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华文新魏" panose="02010800040101010101" pitchFamily="2" charset="-122"/>
                <a:ea typeface="华文新魏" panose="02010800040101010101" pitchFamily="2" charset="-122"/>
              </a:rPr>
              <a:t>客户</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服务器状态图（父进程关闭连接套接字，子进程关闭监听套接字）</a:t>
            </a:r>
            <a:endParaRPr lang="zh-CN" altLang="en-US" sz="2400" dirty="0">
              <a:latin typeface="华文新魏" panose="02010800040101010101" pitchFamily="2" charset="-122"/>
              <a:ea typeface="华文新魏" panose="02010800040101010101" pitchFamily="2" charset="-122"/>
            </a:endParaRPr>
          </a:p>
        </p:txBody>
      </p:sp>
      <p:sp>
        <p:nvSpPr>
          <p:cNvPr id="47116" name="Text Box 12"/>
          <p:cNvSpPr txBox="1"/>
          <p:nvPr/>
        </p:nvSpPr>
        <p:spPr>
          <a:xfrm rot="-2804683">
            <a:off x="4046538" y="3205163"/>
            <a:ext cx="10985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连接建立</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47117" name="Rectangle 13"/>
          <p:cNvSpPr/>
          <p:nvPr/>
        </p:nvSpPr>
        <p:spPr>
          <a:xfrm>
            <a:off x="684213" y="4221163"/>
            <a:ext cx="2446337" cy="1512887"/>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latin typeface="Arial" panose="020B0604020202020204" pitchFamily="34" charset="0"/>
            </a:endParaRPr>
          </a:p>
        </p:txBody>
      </p:sp>
      <p:sp>
        <p:nvSpPr>
          <p:cNvPr id="47118" name="Text Box 14"/>
          <p:cNvSpPr txBox="1"/>
          <p:nvPr/>
        </p:nvSpPr>
        <p:spPr>
          <a:xfrm>
            <a:off x="1033463" y="3822700"/>
            <a:ext cx="2622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latin typeface="Comic Sans MS" panose="030F0702030302020204" pitchFamily="66" charset="0"/>
                <a:ea typeface="华文新魏" panose="02010800040101010101" pitchFamily="2" charset="-122"/>
              </a:rPr>
              <a:t>服务器（子进程）</a:t>
            </a:r>
            <a:endParaRPr lang="zh-CN" altLang="en-US" sz="2400" b="1" dirty="0">
              <a:latin typeface="Comic Sans MS" panose="030F0702030302020204" pitchFamily="66" charset="0"/>
              <a:ea typeface="华文新魏" panose="02010800040101010101" pitchFamily="2" charset="-122"/>
            </a:endParaRPr>
          </a:p>
        </p:txBody>
      </p:sp>
      <p:sp>
        <p:nvSpPr>
          <p:cNvPr id="47119" name="Oval 15"/>
          <p:cNvSpPr/>
          <p:nvPr/>
        </p:nvSpPr>
        <p:spPr>
          <a:xfrm>
            <a:off x="3059113" y="5157788"/>
            <a:ext cx="144462" cy="142875"/>
          </a:xfrm>
          <a:prstGeom prst="ellipse">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buNone/>
            </a:pPr>
            <a:endParaRPr lang="zh-CN" altLang="en-US" sz="1800" b="1" dirty="0"/>
          </a:p>
        </p:txBody>
      </p:sp>
      <p:sp>
        <p:nvSpPr>
          <p:cNvPr id="47120" name="Text Box 16"/>
          <p:cNvSpPr txBox="1"/>
          <p:nvPr/>
        </p:nvSpPr>
        <p:spPr>
          <a:xfrm>
            <a:off x="1905000" y="4953000"/>
            <a:ext cx="1157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80808"/>
                </a:solidFill>
                <a:latin typeface="Comic Sans MS" panose="030F0702030302020204" pitchFamily="66" charset="0"/>
              </a:rPr>
              <a:t>connfd</a:t>
            </a:r>
            <a:endParaRPr lang="en-US" altLang="zh-CN" sz="2400" b="1" dirty="0">
              <a:solidFill>
                <a:srgbClr val="080808"/>
              </a:solidFill>
              <a:latin typeface="Comic Sans MS" panose="030F0702030302020204" pitchFamily="66" charset="0"/>
            </a:endParaRPr>
          </a:p>
        </p:txBody>
      </p:sp>
      <p:sp>
        <p:nvSpPr>
          <p:cNvPr id="47121" name="Line 17"/>
          <p:cNvSpPr/>
          <p:nvPr/>
        </p:nvSpPr>
        <p:spPr>
          <a:xfrm flipH="1">
            <a:off x="3203575" y="2276475"/>
            <a:ext cx="2736850" cy="2881313"/>
          </a:xfrm>
          <a:prstGeom prst="line">
            <a:avLst/>
          </a:prstGeom>
          <a:ln w="9525" cap="flat" cmpd="sng">
            <a:solidFill>
              <a:schemeClr val="tx1"/>
            </a:solidFill>
            <a:prstDash val="solid"/>
            <a:headEnd type="triangle" w="med" len="med"/>
            <a:tailEnd type="triangle" w="med" len="med"/>
          </a:ln>
        </p:spPr>
      </p:sp>
      <p:sp>
        <p:nvSpPr>
          <p:cNvPr id="27666" name="AutoShape 18"/>
          <p:cNvSpPr/>
          <p:nvPr/>
        </p:nvSpPr>
        <p:spPr>
          <a:xfrm>
            <a:off x="3995738" y="3644900"/>
            <a:ext cx="2520950" cy="1512888"/>
          </a:xfrm>
          <a:prstGeom prst="wedgeEllipseCallout">
            <a:avLst>
              <a:gd name="adj1" fmla="val -81611"/>
              <a:gd name="adj2" fmla="val 28699"/>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algn="r" eaLnBrk="1" hangingPunct="1">
              <a:buNone/>
            </a:pPr>
            <a:r>
              <a:rPr lang="zh-CN" altLang="en-US" sz="1800" b="1" dirty="0"/>
              <a:t>子进程负责处理与客户连接和传输数据</a:t>
            </a:r>
            <a:endParaRPr lang="zh-CN" altLang="en-US" sz="1800" b="1" dirty="0"/>
          </a:p>
        </p:txBody>
      </p:sp>
      <p:sp>
        <p:nvSpPr>
          <p:cNvPr id="27667" name="AutoShape 19"/>
          <p:cNvSpPr/>
          <p:nvPr/>
        </p:nvSpPr>
        <p:spPr>
          <a:xfrm>
            <a:off x="3348038" y="1484313"/>
            <a:ext cx="2089150" cy="1370012"/>
          </a:xfrm>
          <a:prstGeom prst="wedgeEllipseCallout">
            <a:avLst>
              <a:gd name="adj1" fmla="val -59954"/>
              <a:gd name="adj2" fmla="val 34704"/>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algn="ctr" eaLnBrk="1" hangingPunct="1">
              <a:buNone/>
            </a:pPr>
            <a:r>
              <a:rPr lang="en-US" altLang="zh-CN" sz="1800" b="1" dirty="0"/>
              <a:t>    </a:t>
            </a:r>
            <a:r>
              <a:rPr lang="zh-CN" altLang="en-US" sz="1800" b="1" dirty="0"/>
              <a:t>父进程负责监听客户连接 </a:t>
            </a:r>
            <a:endParaRPr lang="zh-CN" altLang="en-US" sz="1800" b="1" dirty="0"/>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67"/>
                                        </p:tgtEl>
                                        <p:attrNameLst>
                                          <p:attrName>style.visibility</p:attrName>
                                        </p:attrNameLst>
                                      </p:cBhvr>
                                      <p:to>
                                        <p:strVal val="visible"/>
                                      </p:to>
                                    </p:set>
                                    <p:animEffect transition="in" filter="blinds(horizontal)">
                                      <p:cBhvr>
                                        <p:cTn id="7" dur="500"/>
                                        <p:tgtEl>
                                          <p:spTgt spid="276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666"/>
                                        </p:tgtEl>
                                        <p:attrNameLst>
                                          <p:attrName>style.visibility</p:attrName>
                                        </p:attrNameLst>
                                      </p:cBhvr>
                                      <p:to>
                                        <p:strVal val="visible"/>
                                      </p:to>
                                    </p:set>
                                    <p:animEffect transition="in" filter="blinds(horizontal)">
                                      <p:cBhvr>
                                        <p:cTn id="12" dur="500"/>
                                        <p:tgtEl>
                                          <p:spTgt spid="27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6" grpId="0" animBg="1"/>
      <p:bldP spid="2766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p:nvPr>
        </p:nvSpPr>
        <p:spPr>
          <a:xfrm>
            <a:off x="755650" y="692150"/>
            <a:ext cx="7793038" cy="777875"/>
          </a:xfrm>
        </p:spPr>
        <p:txBody>
          <a:bodyPr vert="horz" wrap="square" lIns="91440" tIns="45720" rIns="91440" bIns="45720" anchor="b" anchorCtr="0"/>
          <a:lstStyle/>
          <a:p>
            <a:pPr algn="ctr" eaLnBrk="1" hangingPunct="1"/>
            <a:r>
              <a:rPr lang="zh-CN" altLang="en-US" dirty="0"/>
              <a:t>重要说明</a:t>
            </a:r>
            <a:endParaRPr lang="zh-CN" altLang="en-US" dirty="0"/>
          </a:p>
        </p:txBody>
      </p:sp>
      <p:sp>
        <p:nvSpPr>
          <p:cNvPr id="48131" name="Rectangle 3"/>
          <p:cNvSpPr>
            <a:spLocks noGrp="1"/>
          </p:cNvSpPr>
          <p:nvPr>
            <p:ph idx="1"/>
          </p:nvPr>
        </p:nvSpPr>
        <p:spPr>
          <a:xfrm>
            <a:off x="900113" y="1773238"/>
            <a:ext cx="7775575" cy="5084762"/>
          </a:xfrm>
        </p:spPr>
        <p:txBody>
          <a:bodyPr vert="horz" wrap="square" lIns="91440" tIns="45720" rIns="91440" bIns="45720" anchor="t" anchorCtr="0"/>
          <a:lstStyle/>
          <a:p>
            <a:pPr eaLnBrk="1" hangingPunct="1"/>
            <a:r>
              <a:rPr lang="zh-CN" altLang="en-US" sz="2800" dirty="0">
                <a:latin typeface="微软雅黑" panose="020B0503020204020204" pitchFamily="34" charset="-122"/>
                <a:ea typeface="微软雅黑" panose="020B0503020204020204" pitchFamily="34" charset="-122"/>
              </a:rPr>
              <a:t>产生新的子进程后，父进程要关闭</a:t>
            </a:r>
            <a:r>
              <a:rPr lang="zh-CN" altLang="en-US" sz="2800" dirty="0">
                <a:solidFill>
                  <a:schemeClr val="hlink"/>
                </a:solidFill>
                <a:latin typeface="微软雅黑" panose="020B0503020204020204" pitchFamily="34" charset="-122"/>
                <a:ea typeface="微软雅黑" panose="020B0503020204020204" pitchFamily="34" charset="-122"/>
              </a:rPr>
              <a:t>已连接套接字</a:t>
            </a:r>
            <a:r>
              <a:rPr lang="zh-CN" altLang="en-US" sz="2800" dirty="0">
                <a:latin typeface="微软雅黑" panose="020B0503020204020204" pitchFamily="34" charset="-122"/>
                <a:ea typeface="微软雅黑" panose="020B0503020204020204" pitchFamily="34" charset="-122"/>
              </a:rPr>
              <a:t>，而子进程要关闭</a:t>
            </a:r>
            <a:r>
              <a:rPr lang="zh-CN" altLang="en-US" sz="2800" dirty="0">
                <a:solidFill>
                  <a:schemeClr val="hlink"/>
                </a:solidFill>
                <a:latin typeface="微软雅黑" panose="020B0503020204020204" pitchFamily="34" charset="-122"/>
                <a:ea typeface="微软雅黑" panose="020B0503020204020204" pitchFamily="34" charset="-122"/>
              </a:rPr>
              <a:t>监听套接字</a:t>
            </a:r>
            <a:r>
              <a:rPr lang="zh-CN" altLang="en-US" sz="2800" dirty="0">
                <a:latin typeface="微软雅黑" panose="020B0503020204020204" pitchFamily="34" charset="-122"/>
                <a:ea typeface="微软雅黑" panose="020B0503020204020204" pitchFamily="34" charset="-122"/>
              </a:rPr>
              <a:t>，主要原因是：</a:t>
            </a:r>
            <a:endParaRPr lang="zh-CN" altLang="en-US" sz="28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Light" panose="020B0502040204020203" pitchFamily="34" charset="-122"/>
                <a:ea typeface="微软雅黑 Light" panose="020B0502040204020203" pitchFamily="34" charset="-122"/>
              </a:rPr>
              <a:t>关闭不需要的套接字可节省系统资源，同时可避免父子进程共享这些套接字可能带来的不可预计的后果；</a:t>
            </a:r>
            <a:endParaRPr lang="zh-CN" altLang="en-US" sz="2400" dirty="0">
              <a:latin typeface="微软雅黑 Light" panose="020B0502040204020203" pitchFamily="34" charset="-122"/>
              <a:ea typeface="微软雅黑 Light" panose="020B0502040204020203" pitchFamily="34" charset="-122"/>
            </a:endParaRPr>
          </a:p>
          <a:p>
            <a:pPr lvl="1" eaLnBrk="1" hangingPunct="1"/>
            <a:r>
              <a:rPr lang="zh-CN" altLang="en-US" sz="2400" dirty="0">
                <a:latin typeface="微软雅黑 Light" panose="020B0502040204020203" pitchFamily="34" charset="-122"/>
                <a:ea typeface="微软雅黑 Light" panose="020B0502040204020203" pitchFamily="34" charset="-122"/>
              </a:rPr>
              <a:t>另一个更重要的原因，是为了</a:t>
            </a:r>
            <a:r>
              <a:rPr lang="zh-CN" altLang="en-US" sz="2400" b="1" dirty="0">
                <a:solidFill>
                  <a:srgbClr val="0070C0"/>
                </a:solidFill>
                <a:latin typeface="微软雅黑 Light" panose="020B0502040204020203" pitchFamily="34" charset="-122"/>
                <a:ea typeface="微软雅黑 Light" panose="020B0502040204020203" pitchFamily="34" charset="-122"/>
              </a:rPr>
              <a:t>正确地关闭连接</a:t>
            </a:r>
            <a:r>
              <a:rPr lang="zh-CN" altLang="en-US" sz="2400" dirty="0">
                <a:latin typeface="微软雅黑 Light" panose="020B0502040204020203" pitchFamily="34" charset="-122"/>
                <a:ea typeface="微软雅黑 Light" panose="020B0502040204020203" pitchFamily="34" charset="-122"/>
              </a:rPr>
              <a:t>。和文件描述符一样，每个套接字描述符都有一个“引用计数”。当</a:t>
            </a:r>
            <a:r>
              <a:rPr lang="en-US" altLang="zh-CN" sz="2400" dirty="0">
                <a:latin typeface="微软雅黑 Light" panose="020B0502040204020203" pitchFamily="34" charset="-122"/>
                <a:ea typeface="微软雅黑 Light" panose="020B0502040204020203" pitchFamily="34" charset="-122"/>
              </a:rPr>
              <a:t>fork</a:t>
            </a:r>
            <a:r>
              <a:rPr lang="zh-CN" altLang="en-US" sz="2400" dirty="0">
                <a:latin typeface="微软雅黑 Light" panose="020B0502040204020203" pitchFamily="34" charset="-122"/>
                <a:ea typeface="微软雅黑 Light" panose="020B0502040204020203" pitchFamily="34" charset="-122"/>
              </a:rPr>
              <a:t>函数返回后，</a:t>
            </a:r>
            <a:r>
              <a:rPr lang="en-US" altLang="zh-CN" sz="2400" dirty="0">
                <a:latin typeface="微软雅黑 Light" panose="020B0502040204020203" pitchFamily="34" charset="-122"/>
                <a:ea typeface="微软雅黑 Light" panose="020B0502040204020203" pitchFamily="34" charset="-122"/>
              </a:rPr>
              <a:t>listenfd</a:t>
            </a:r>
            <a:r>
              <a:rPr lang="zh-CN" altLang="en-US" sz="2400" dirty="0">
                <a:latin typeface="微软雅黑 Light" panose="020B0502040204020203" pitchFamily="34" charset="-122"/>
                <a:ea typeface="微软雅黑 Light" panose="020B0502040204020203" pitchFamily="34" charset="-122"/>
              </a:rPr>
              <a:t>和</a:t>
            </a:r>
            <a:r>
              <a:rPr lang="en-US" altLang="zh-CN" sz="2400" dirty="0">
                <a:latin typeface="微软雅黑 Light" panose="020B0502040204020203" pitchFamily="34" charset="-122"/>
                <a:ea typeface="微软雅黑 Light" panose="020B0502040204020203" pitchFamily="34" charset="-122"/>
              </a:rPr>
              <a:t>connfd</a:t>
            </a:r>
            <a:r>
              <a:rPr lang="zh-CN" altLang="en-US" sz="2400" dirty="0">
                <a:latin typeface="微软雅黑 Light" panose="020B0502040204020203" pitchFamily="34" charset="-122"/>
                <a:ea typeface="微软雅黑 Light" panose="020B0502040204020203" pitchFamily="34" charset="-122"/>
              </a:rPr>
              <a:t>的引用计数变为</a:t>
            </a:r>
            <a:r>
              <a:rPr lang="en-US" altLang="zh-CN" sz="2400" dirty="0">
                <a:latin typeface="微软雅黑 Light" panose="020B0502040204020203" pitchFamily="34" charset="-122"/>
                <a:ea typeface="微软雅黑 Light" panose="020B0502040204020203" pitchFamily="34" charset="-122"/>
              </a:rPr>
              <a:t>2</a:t>
            </a:r>
            <a:r>
              <a:rPr lang="zh-CN" altLang="en-US" sz="2400" dirty="0">
                <a:latin typeface="微软雅黑 Light" panose="020B0502040204020203" pitchFamily="34" charset="-122"/>
                <a:ea typeface="微软雅黑 Light" panose="020B0502040204020203" pitchFamily="34" charset="-122"/>
              </a:rPr>
              <a:t>，而系统只有在某描述符的“引用计数”为</a:t>
            </a:r>
            <a:r>
              <a:rPr lang="en-US" altLang="zh-CN" sz="2400" dirty="0">
                <a:latin typeface="微软雅黑 Light" panose="020B0502040204020203" pitchFamily="34" charset="-122"/>
                <a:ea typeface="微软雅黑 Light" panose="020B0502040204020203" pitchFamily="34" charset="-122"/>
              </a:rPr>
              <a:t>0</a:t>
            </a:r>
            <a:r>
              <a:rPr lang="zh-CN" altLang="en-US" sz="2400" dirty="0">
                <a:latin typeface="微软雅黑 Light" panose="020B0502040204020203" pitchFamily="34" charset="-122"/>
                <a:ea typeface="微软雅黑 Light" panose="020B0502040204020203" pitchFamily="34" charset="-122"/>
              </a:rPr>
              <a:t>时，才真正关闭该描述符。</a:t>
            </a:r>
            <a:endParaRPr lang="en-US" altLang="zh-CN" sz="24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ll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p:cNvSpPr>
          <p:nvPr>
            <p:ph idx="1"/>
          </p:nvPr>
        </p:nvSpPr>
        <p:spPr>
          <a:xfrm>
            <a:off x="1116013" y="692150"/>
            <a:ext cx="7775575" cy="5905500"/>
          </a:xfrm>
        </p:spPr>
        <p:txBody>
          <a:bodyPr vert="horz" wrap="square" lIns="91440" tIns="45720" rIns="91440" bIns="45720" anchor="t" anchorCtr="0"/>
          <a:lstStyle/>
          <a:p>
            <a:pPr marL="0" indent="0" eaLnBrk="1" hangingPunct="1">
              <a:buNone/>
            </a:pPr>
            <a:r>
              <a:rPr lang="en-US" altLang="zh-CN" sz="2000" dirty="0"/>
              <a:t>pit_t pid;</a:t>
            </a:r>
            <a:endParaRPr lang="en-US" altLang="zh-CN" sz="2000" dirty="0"/>
          </a:p>
          <a:p>
            <a:pPr marL="0" indent="0" eaLnBrk="1" hangingPunct="1">
              <a:buNone/>
            </a:pPr>
            <a:r>
              <a:rPr lang="en-US" altLang="zh-CN" sz="2000" dirty="0"/>
              <a:t>int listenfd,connfd;</a:t>
            </a:r>
            <a:endParaRPr lang="en-US" altLang="zh-CN" sz="2000" dirty="0"/>
          </a:p>
          <a:p>
            <a:pPr marL="0" indent="0" eaLnBrk="1" hangingPunct="1">
              <a:buNone/>
            </a:pPr>
            <a:r>
              <a:rPr lang="en-US" altLang="zh-CN" sz="2000" dirty="0"/>
              <a:t>listenfd = socket(…);</a:t>
            </a:r>
            <a:endParaRPr lang="en-US" altLang="zh-CN" sz="2000" dirty="0"/>
          </a:p>
          <a:p>
            <a:pPr marL="0" indent="0" eaLnBrk="1" hangingPunct="1">
              <a:buNone/>
            </a:pPr>
            <a:r>
              <a:rPr lang="en-US" altLang="zh-CN" sz="2000" dirty="0"/>
              <a:t>…………   </a:t>
            </a:r>
            <a:r>
              <a:rPr lang="en-US" altLang="zh-CN" sz="2000" dirty="0">
                <a:solidFill>
                  <a:srgbClr val="00B050"/>
                </a:solidFill>
              </a:rPr>
              <a:t>/*</a:t>
            </a:r>
            <a:r>
              <a:rPr lang="zh-CN" altLang="en-US" sz="2000" dirty="0">
                <a:solidFill>
                  <a:srgbClr val="00B050"/>
                </a:solidFill>
              </a:rPr>
              <a:t>对</a:t>
            </a:r>
            <a:r>
              <a:rPr lang="en-US" altLang="zh-CN" sz="2000" dirty="0">
                <a:solidFill>
                  <a:srgbClr val="00B050"/>
                </a:solidFill>
              </a:rPr>
              <a:t>socketaddr_in</a:t>
            </a:r>
            <a:r>
              <a:rPr lang="zh-CN" altLang="en-US" sz="2000" dirty="0">
                <a:solidFill>
                  <a:srgbClr val="00B050"/>
                </a:solidFill>
              </a:rPr>
              <a:t>结构体变量赋值</a:t>
            </a:r>
            <a:r>
              <a:rPr lang="en-US" altLang="zh-CN" sz="2000" dirty="0">
                <a:solidFill>
                  <a:srgbClr val="00B050"/>
                </a:solidFill>
              </a:rPr>
              <a:t>*/</a:t>
            </a:r>
            <a:endParaRPr lang="en-US" altLang="zh-CN" sz="2000" dirty="0">
              <a:solidFill>
                <a:srgbClr val="00B050"/>
              </a:solidFill>
            </a:endParaRPr>
          </a:p>
          <a:p>
            <a:pPr marL="0" indent="0" eaLnBrk="1" hangingPunct="1">
              <a:buNone/>
            </a:pPr>
            <a:r>
              <a:rPr lang="en-US" altLang="zh-CN" sz="2000" dirty="0"/>
              <a:t>bind(listenfd, …);</a:t>
            </a:r>
            <a:endParaRPr lang="en-US" altLang="zh-CN" sz="2000" dirty="0"/>
          </a:p>
          <a:p>
            <a:pPr marL="0" indent="0" eaLnBrk="1" hangingPunct="1">
              <a:buNone/>
            </a:pPr>
            <a:r>
              <a:rPr lang="en-US" altLang="zh-CN" sz="2000" dirty="0"/>
              <a:t>listen(listenfd, BACKLOG);</a:t>
            </a:r>
            <a:endParaRPr lang="en-US" altLang="zh-CN" sz="2000" dirty="0"/>
          </a:p>
          <a:p>
            <a:pPr marL="0" indent="0" eaLnBrk="1" hangingPunct="1">
              <a:buNone/>
            </a:pPr>
            <a:r>
              <a:rPr lang="en-US" altLang="zh-CN" sz="2000" dirty="0"/>
              <a:t>for(;;){</a:t>
            </a:r>
            <a:endParaRPr lang="en-US" altLang="zh-CN" sz="2000" dirty="0"/>
          </a:p>
          <a:p>
            <a:pPr marL="0" indent="0" eaLnBrk="1" hangingPunct="1">
              <a:buNone/>
            </a:pPr>
            <a:r>
              <a:rPr lang="en-US" altLang="zh-CN" sz="2000" dirty="0"/>
              <a:t>     connfd = accept(listenfd, …);</a:t>
            </a:r>
            <a:endParaRPr lang="en-US" altLang="zh-CN" sz="2000" dirty="0"/>
          </a:p>
          <a:p>
            <a:pPr marL="0" indent="0" eaLnBrk="1" hangingPunct="1">
              <a:buNone/>
            </a:pPr>
            <a:r>
              <a:rPr lang="en-US" altLang="zh-CN" sz="2000" dirty="0"/>
              <a:t>     if( (pid=fork()) == 0 ){</a:t>
            </a:r>
            <a:endParaRPr lang="en-US" altLang="zh-CN" sz="2000" dirty="0"/>
          </a:p>
          <a:p>
            <a:pPr marL="0" indent="0" eaLnBrk="1" hangingPunct="1">
              <a:buNone/>
            </a:pPr>
            <a:r>
              <a:rPr lang="en-US" altLang="zh-CN" sz="2000" dirty="0"/>
              <a:t>         close(listenfd);  </a:t>
            </a:r>
            <a:r>
              <a:rPr lang="en-US" altLang="zh-CN" sz="2000" dirty="0">
                <a:solidFill>
                  <a:srgbClr val="00B050"/>
                </a:solidFill>
              </a:rPr>
              <a:t>//</a:t>
            </a:r>
            <a:r>
              <a:rPr lang="zh-CN" altLang="en-US" sz="2000" dirty="0">
                <a:solidFill>
                  <a:srgbClr val="00B050"/>
                </a:solidFill>
              </a:rPr>
              <a:t>子进程关闭监听套接字</a:t>
            </a:r>
            <a:endParaRPr lang="en-US" altLang="zh-CN" sz="2000" dirty="0">
              <a:solidFill>
                <a:srgbClr val="00B050"/>
              </a:solidFill>
            </a:endParaRPr>
          </a:p>
          <a:p>
            <a:pPr marL="0" indent="0" eaLnBrk="1" hangingPunct="1">
              <a:buNone/>
            </a:pPr>
            <a:r>
              <a:rPr lang="en-US" altLang="zh-CN" sz="2000" dirty="0"/>
              <a:t>         dosomething(connfd);  </a:t>
            </a:r>
            <a:r>
              <a:rPr lang="en-US" altLang="zh-CN" sz="2000" dirty="0">
                <a:solidFill>
                  <a:srgbClr val="00B050"/>
                </a:solidFill>
              </a:rPr>
              <a:t>//</a:t>
            </a:r>
            <a:r>
              <a:rPr lang="zh-CN" altLang="en-US" sz="2000" dirty="0">
                <a:solidFill>
                  <a:srgbClr val="00B050"/>
                </a:solidFill>
              </a:rPr>
              <a:t>处理请求、发生数据</a:t>
            </a:r>
            <a:r>
              <a:rPr lang="en-US" altLang="zh-CN" sz="2000" dirty="0">
                <a:solidFill>
                  <a:srgbClr val="00B050"/>
                </a:solidFill>
              </a:rPr>
              <a:t>……</a:t>
            </a:r>
            <a:endParaRPr lang="en-US" altLang="zh-CN" sz="2000" dirty="0">
              <a:solidFill>
                <a:srgbClr val="00B050"/>
              </a:solidFill>
            </a:endParaRPr>
          </a:p>
          <a:p>
            <a:pPr marL="0" indent="0" eaLnBrk="1" hangingPunct="1">
              <a:buNone/>
            </a:pPr>
            <a:r>
              <a:rPr lang="en-US" altLang="zh-CN" sz="2000" dirty="0"/>
              <a:t>         close(connfd);  </a:t>
            </a:r>
            <a:r>
              <a:rPr lang="en-US" altLang="zh-CN" sz="2000" dirty="0">
                <a:solidFill>
                  <a:srgbClr val="00B050"/>
                </a:solidFill>
              </a:rPr>
              <a:t>//</a:t>
            </a:r>
            <a:r>
              <a:rPr lang="zh-CN" altLang="en-US" sz="2000" dirty="0">
                <a:solidFill>
                  <a:srgbClr val="00B050"/>
                </a:solidFill>
              </a:rPr>
              <a:t>子进程关闭已连接套接字</a:t>
            </a:r>
            <a:endParaRPr lang="en-US" altLang="zh-CN" sz="2000" dirty="0">
              <a:solidFill>
                <a:srgbClr val="00B050"/>
              </a:solidFill>
            </a:endParaRPr>
          </a:p>
          <a:p>
            <a:pPr marL="0" indent="0" eaLnBrk="1" hangingPunct="1">
              <a:buNone/>
            </a:pPr>
            <a:r>
              <a:rPr lang="en-US" altLang="zh-CN" sz="2000" dirty="0"/>
              <a:t>         exit(0);</a:t>
            </a:r>
            <a:endParaRPr lang="en-US" altLang="zh-CN" sz="2000" dirty="0"/>
          </a:p>
          <a:p>
            <a:pPr marL="0" indent="0" eaLnBrk="1" hangingPunct="1">
              <a:buNone/>
            </a:pPr>
            <a:r>
              <a:rPr lang="en-US" altLang="zh-CN" sz="2000" dirty="0"/>
              <a:t>     }</a:t>
            </a:r>
            <a:endParaRPr lang="en-US" altLang="zh-CN" sz="2000" dirty="0"/>
          </a:p>
          <a:p>
            <a:pPr marL="0" indent="0" eaLnBrk="1" hangingPunct="1">
              <a:buNone/>
            </a:pPr>
            <a:r>
              <a:rPr lang="en-US" altLang="zh-CN" sz="2000" dirty="0"/>
              <a:t>     close(connfd);   </a:t>
            </a:r>
            <a:r>
              <a:rPr lang="en-US" altLang="zh-CN" sz="2000" dirty="0">
                <a:solidFill>
                  <a:srgbClr val="00B050"/>
                </a:solidFill>
              </a:rPr>
              <a:t>//</a:t>
            </a:r>
            <a:r>
              <a:rPr lang="zh-CN" altLang="en-US" sz="2000" dirty="0">
                <a:solidFill>
                  <a:srgbClr val="00B050"/>
                </a:solidFill>
              </a:rPr>
              <a:t>父进程关闭已连接套接字</a:t>
            </a:r>
            <a:endParaRPr lang="en-US" altLang="zh-CN" sz="2000" dirty="0">
              <a:solidFill>
                <a:srgbClr val="00B050"/>
              </a:solidFill>
            </a:endParaRPr>
          </a:p>
          <a:p>
            <a:pPr marL="0" indent="0" eaLnBrk="1" hangingPunct="1">
              <a:buNone/>
            </a:pPr>
            <a:r>
              <a:rPr lang="en-US" altLang="zh-CN" sz="2000" dirty="0"/>
              <a:t>}</a:t>
            </a:r>
            <a:endParaRPr lang="zh-CN" altLang="en-US" sz="2000" dirty="0"/>
          </a:p>
        </p:txBody>
      </p:sp>
    </p:spTree>
  </p:cSld>
  <p:clrMapOvr>
    <a:masterClrMapping/>
  </p:clrMapOvr>
  <p:transition spd="slow">
    <p:pull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p:txBody>
          <a:bodyPr vert="horz" wrap="square" lIns="91440" tIns="45720" rIns="91440" bIns="45720" anchor="b" anchorCtr="0"/>
          <a:lstStyle/>
          <a:p>
            <a:pPr eaLnBrk="1" hangingPunct="1"/>
            <a:r>
              <a:rPr lang="zh-CN" altLang="en-US" dirty="0"/>
              <a:t>多进程并发服务器</a:t>
            </a:r>
            <a:endParaRPr lang="zh-CN" altLang="en-US" dirty="0"/>
          </a:p>
        </p:txBody>
      </p:sp>
      <p:sp>
        <p:nvSpPr>
          <p:cNvPr id="52227" name="Rectangle 3"/>
          <p:cNvSpPr>
            <a:spLocks noGrp="1"/>
          </p:cNvSpPr>
          <p:nvPr>
            <p:ph idx="1"/>
          </p:nvPr>
        </p:nvSpPr>
        <p:spPr/>
        <p:txBody>
          <a:bodyPr vert="horz" wrap="square" lIns="91440" tIns="45720" rIns="91440" bIns="45720" anchor="t" anchorCtr="0"/>
          <a:lstStyle/>
          <a:p>
            <a:pPr eaLnBrk="1" hangingPunct="1"/>
            <a:r>
              <a:rPr lang="zh-CN" altLang="en-US" dirty="0"/>
              <a:t>多进程并发服务器建立过程：</a:t>
            </a:r>
            <a:endParaRPr lang="zh-CN" altLang="en-US" dirty="0"/>
          </a:p>
          <a:p>
            <a:pPr lvl="1" eaLnBrk="1" hangingPunct="1"/>
            <a:r>
              <a:rPr lang="zh-CN" altLang="en-US" dirty="0"/>
              <a:t>建立连接</a:t>
            </a:r>
            <a:r>
              <a:rPr lang="en-US" altLang="zh-CN" dirty="0"/>
              <a:t>-&gt;</a:t>
            </a:r>
            <a:r>
              <a:rPr lang="zh-CN" altLang="en-US" dirty="0"/>
              <a:t>服务器调用</a:t>
            </a:r>
            <a:r>
              <a:rPr lang="en-US" altLang="zh-CN" dirty="0"/>
              <a:t>fork()</a:t>
            </a:r>
            <a:r>
              <a:rPr lang="zh-CN" altLang="en-US" dirty="0"/>
              <a:t>产生新的子进程</a:t>
            </a:r>
            <a:r>
              <a:rPr lang="en-US" altLang="zh-CN" dirty="0"/>
              <a:t>-&gt;</a:t>
            </a:r>
            <a:r>
              <a:rPr lang="zh-CN" altLang="en-US" dirty="0"/>
              <a:t>父进程关闭连接套接字，子进程关闭监听套接字</a:t>
            </a:r>
            <a:r>
              <a:rPr lang="en-US" altLang="zh-CN" dirty="0"/>
              <a:t>-&gt;</a:t>
            </a:r>
            <a:r>
              <a:rPr lang="zh-CN" altLang="en-US" dirty="0"/>
              <a:t>子进程处理客户请求，父进程等待另一个客户连接。</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a:xfrm>
            <a:off x="755650" y="620713"/>
            <a:ext cx="7793038" cy="777875"/>
          </a:xfrm>
        </p:spPr>
        <p:txBody>
          <a:bodyPr vert="horz" wrap="square" lIns="91440" tIns="45720" rIns="91440" bIns="45720" anchor="b" anchorCtr="0"/>
          <a:lstStyle/>
          <a:p>
            <a:pPr algn="ctr" eaLnBrk="1" hangingPunct="1"/>
            <a:r>
              <a:rPr lang="zh-CN" altLang="en-US" dirty="0"/>
              <a:t>多进程并发服务器模板</a:t>
            </a:r>
            <a:endParaRPr lang="zh-CN" altLang="en-US" dirty="0"/>
          </a:p>
        </p:txBody>
      </p:sp>
      <p:sp>
        <p:nvSpPr>
          <p:cNvPr id="53251" name="Rectangle 3"/>
          <p:cNvSpPr>
            <a:spLocks noGrp="1"/>
          </p:cNvSpPr>
          <p:nvPr>
            <p:ph idx="1"/>
          </p:nvPr>
        </p:nvSpPr>
        <p:spPr>
          <a:xfrm>
            <a:off x="963613" y="1484313"/>
            <a:ext cx="8001000" cy="5040312"/>
          </a:xfrm>
        </p:spPr>
        <p:txBody>
          <a:bodyPr vert="horz" wrap="square" lIns="91440" tIns="45720" rIns="91440" bIns="45720" anchor="t" anchorCtr="0"/>
          <a:lstStyle/>
          <a:p>
            <a:pPr eaLnBrk="1" hangingPunct="1">
              <a:spcBef>
                <a:spcPct val="5000"/>
              </a:spcBef>
              <a:buNone/>
            </a:pPr>
            <a:r>
              <a:rPr lang="en-US" altLang="zh-CN" sz="1800" dirty="0">
                <a:latin typeface="Arial" panose="020B0604020202020204" pitchFamily="34" charset="0"/>
              </a:rPr>
              <a:t>……</a:t>
            </a:r>
            <a:endParaRPr lang="en-US" altLang="zh-CN" sz="1800" dirty="0"/>
          </a:p>
          <a:p>
            <a:pPr eaLnBrk="1" hangingPunct="1">
              <a:spcBef>
                <a:spcPct val="5000"/>
              </a:spcBef>
              <a:buNone/>
            </a:pPr>
            <a:r>
              <a:rPr lang="en-US" altLang="zh-CN" sz="1800" dirty="0"/>
              <a:t>int main(void)</a:t>
            </a:r>
            <a:endParaRPr lang="en-US" altLang="zh-CN" sz="1800" dirty="0"/>
          </a:p>
          <a:p>
            <a:pPr eaLnBrk="1" hangingPunct="1">
              <a:spcBef>
                <a:spcPct val="5000"/>
              </a:spcBef>
              <a:buNone/>
            </a:pPr>
            <a:r>
              <a:rPr lang="en-US" altLang="zh-CN" sz="1800" dirty="0"/>
              <a:t>{</a:t>
            </a:r>
            <a:endParaRPr lang="en-US" altLang="zh-CN" sz="1800" dirty="0"/>
          </a:p>
          <a:p>
            <a:pPr eaLnBrk="1" hangingPunct="1">
              <a:spcBef>
                <a:spcPct val="5000"/>
              </a:spcBef>
              <a:buNone/>
            </a:pPr>
            <a:r>
              <a:rPr lang="en-US" altLang="zh-CN" sz="1800" dirty="0"/>
              <a:t>	int 	listenfd, connfd;</a:t>
            </a:r>
            <a:endParaRPr lang="en-US" altLang="zh-CN" sz="1800" dirty="0"/>
          </a:p>
          <a:p>
            <a:pPr eaLnBrk="1" hangingPunct="1">
              <a:spcBef>
                <a:spcPct val="5000"/>
              </a:spcBef>
              <a:buNone/>
            </a:pPr>
            <a:r>
              <a:rPr lang="en-US" altLang="zh-CN" sz="1800" dirty="0"/>
              <a:t>	pid_t	   pid;</a:t>
            </a:r>
            <a:endParaRPr lang="en-US" altLang="zh-CN" sz="1800" dirty="0"/>
          </a:p>
          <a:p>
            <a:pPr eaLnBrk="1" hangingPunct="1">
              <a:spcBef>
                <a:spcPct val="5000"/>
              </a:spcBef>
              <a:buNone/>
            </a:pPr>
            <a:r>
              <a:rPr lang="en-US" altLang="zh-CN" sz="1800" dirty="0"/>
              <a:t>	int	BACKLOG = 5;</a:t>
            </a:r>
            <a:endParaRPr lang="en-US" altLang="zh-CN" sz="1800" dirty="0"/>
          </a:p>
          <a:p>
            <a:pPr eaLnBrk="1" hangingPunct="1">
              <a:spcBef>
                <a:spcPct val="5000"/>
              </a:spcBef>
              <a:buNone/>
            </a:pPr>
            <a:r>
              <a:rPr lang="en-US" altLang="zh-CN" sz="1800" dirty="0"/>
              <a:t>	if ((listenfd = socket(AF_INET, SOCK_STREAM, 0)) == -1)  {</a:t>
            </a:r>
            <a:endParaRPr lang="en-US" altLang="zh-CN" sz="1800" dirty="0"/>
          </a:p>
          <a:p>
            <a:pPr eaLnBrk="1" hangingPunct="1">
              <a:spcBef>
                <a:spcPct val="5000"/>
              </a:spcBef>
              <a:buNone/>
            </a:pPr>
            <a:r>
              <a:rPr lang="en-US" altLang="zh-CN" sz="1800" dirty="0"/>
              <a:t>		perror(</a:t>
            </a:r>
            <a:r>
              <a:rPr lang="en-US" altLang="zh-CN" sz="1800" dirty="0">
                <a:latin typeface="Arial" panose="020B0604020202020204" pitchFamily="34" charset="0"/>
              </a:rPr>
              <a:t>“</a:t>
            </a:r>
            <a:r>
              <a:rPr lang="en-US" altLang="zh-CN" sz="1800" dirty="0"/>
              <a:t>Create socket failed.</a:t>
            </a:r>
            <a:r>
              <a:rPr lang="en-US" altLang="zh-CN" sz="1800" dirty="0">
                <a:latin typeface="Arial" panose="020B0604020202020204" pitchFamily="34" charset="0"/>
              </a:rPr>
              <a:t>”</a:t>
            </a:r>
            <a:r>
              <a:rPr lang="en-US" altLang="zh-CN" sz="1800" dirty="0"/>
              <a:t>);</a:t>
            </a:r>
            <a:endParaRPr lang="en-US" altLang="zh-CN" sz="1800" dirty="0"/>
          </a:p>
          <a:p>
            <a:pPr eaLnBrk="1" hangingPunct="1">
              <a:spcBef>
                <a:spcPct val="5000"/>
              </a:spcBef>
              <a:buNone/>
            </a:pPr>
            <a:r>
              <a:rPr lang="en-US" altLang="zh-CN" sz="1800" dirty="0"/>
              <a:t>		exit(1);</a:t>
            </a:r>
            <a:endParaRPr lang="en-US" altLang="zh-CN" sz="1800" dirty="0"/>
          </a:p>
          <a:p>
            <a:pPr eaLnBrk="1" hangingPunct="1">
              <a:spcBef>
                <a:spcPct val="5000"/>
              </a:spcBef>
              <a:buNone/>
            </a:pPr>
            <a:r>
              <a:rPr lang="en-US" altLang="zh-CN" sz="1800" dirty="0"/>
              <a:t>	}</a:t>
            </a:r>
            <a:endParaRPr lang="en-US" altLang="zh-CN" sz="1800" dirty="0"/>
          </a:p>
          <a:p>
            <a:pPr eaLnBrk="1" hangingPunct="1">
              <a:spcBef>
                <a:spcPct val="5000"/>
              </a:spcBef>
              <a:buNone/>
            </a:pPr>
            <a:r>
              <a:rPr lang="en-US" altLang="zh-CN" sz="1800" dirty="0"/>
              <a:t>     bind(listenfd, </a:t>
            </a:r>
            <a:r>
              <a:rPr lang="en-US" altLang="zh-CN" sz="1800" dirty="0">
                <a:latin typeface="Arial" panose="020B0604020202020204" pitchFamily="34" charset="0"/>
              </a:rPr>
              <a:t>…</a:t>
            </a:r>
            <a:r>
              <a:rPr lang="en-US" altLang="zh-CN" sz="1800" dirty="0"/>
              <a:t>);</a:t>
            </a:r>
            <a:endParaRPr lang="en-US" altLang="zh-CN" sz="1800" dirty="0"/>
          </a:p>
          <a:p>
            <a:pPr eaLnBrk="1" hangingPunct="1">
              <a:spcBef>
                <a:spcPct val="5000"/>
              </a:spcBef>
              <a:buNone/>
            </a:pPr>
            <a:r>
              <a:rPr lang="en-US" altLang="zh-CN" sz="1800" dirty="0"/>
              <a:t>	listen(listenfd, BACKLOG);</a:t>
            </a:r>
            <a:endParaRPr lang="en-US" altLang="zh-CN" sz="1800" dirty="0"/>
          </a:p>
          <a:p>
            <a:pPr eaLnBrk="1" hangingPunct="1">
              <a:spcBef>
                <a:spcPct val="5000"/>
              </a:spcBef>
              <a:buNone/>
            </a:pPr>
            <a:r>
              <a:rPr lang="en-US" altLang="zh-CN" sz="1800" dirty="0"/>
              <a:t>	while(1) {</a:t>
            </a:r>
            <a:endParaRPr lang="en-US" altLang="zh-CN" sz="1800" dirty="0"/>
          </a:p>
          <a:p>
            <a:pPr eaLnBrk="1" hangingPunct="1">
              <a:spcBef>
                <a:spcPct val="5000"/>
              </a:spcBef>
              <a:buNone/>
            </a:pPr>
            <a:r>
              <a:rPr lang="en-US" altLang="zh-CN" sz="1800" dirty="0"/>
              <a:t>		if ((connfd = accept(sockfd, NULL, NULL)) == -1)  {</a:t>
            </a:r>
            <a:endParaRPr lang="en-US" altLang="zh-CN" sz="1800" dirty="0"/>
          </a:p>
          <a:p>
            <a:pPr eaLnBrk="1" hangingPunct="1">
              <a:spcBef>
                <a:spcPct val="5000"/>
              </a:spcBef>
              <a:buNone/>
            </a:pPr>
            <a:r>
              <a:rPr lang="en-US" altLang="zh-CN" sz="1800" dirty="0"/>
              <a:t>			perror(</a:t>
            </a:r>
            <a:r>
              <a:rPr lang="en-US" altLang="zh-CN" sz="1800" dirty="0">
                <a:latin typeface="Arial" panose="020B0604020202020204" pitchFamily="34" charset="0"/>
              </a:rPr>
              <a:t>“</a:t>
            </a:r>
            <a:r>
              <a:rPr lang="en-US" altLang="zh-CN" sz="1800" dirty="0"/>
              <a:t>Accept error.</a:t>
            </a:r>
            <a:r>
              <a:rPr lang="en-US" altLang="zh-CN" sz="1800" dirty="0">
                <a:latin typeface="Arial" panose="020B0604020202020204" pitchFamily="34" charset="0"/>
              </a:rPr>
              <a:t>”</a:t>
            </a:r>
            <a:r>
              <a:rPr lang="en-US" altLang="zh-CN" sz="1800" dirty="0"/>
              <a:t>);</a:t>
            </a:r>
            <a:endParaRPr lang="en-US" altLang="zh-CN" sz="1800" dirty="0"/>
          </a:p>
          <a:p>
            <a:pPr eaLnBrk="1" hangingPunct="1">
              <a:spcBef>
                <a:spcPct val="5000"/>
              </a:spcBef>
              <a:buNone/>
            </a:pPr>
            <a:r>
              <a:rPr lang="en-US" altLang="zh-CN" sz="1800" dirty="0"/>
              <a:t>			 exit(1);</a:t>
            </a:r>
            <a:endParaRPr lang="en-US" altLang="zh-CN" sz="1800" dirty="0"/>
          </a:p>
          <a:p>
            <a:pPr eaLnBrk="1" hangingPunct="1">
              <a:spcBef>
                <a:spcPct val="5000"/>
              </a:spcBef>
              <a:buNone/>
            </a:pPr>
            <a:r>
              <a:rPr lang="en-US" altLang="zh-CN" sz="1800" dirty="0"/>
              <a:t>		 }</a:t>
            </a:r>
            <a:endParaRPr lang="en-US" altLang="zh-CN" sz="1800" dirty="0"/>
          </a:p>
        </p:txBody>
      </p:sp>
    </p:spTree>
  </p:cSld>
  <p:clrMapOvr>
    <a:masterClrMapping/>
  </p:clrMapOvr>
  <p:transition spd="slow">
    <p:pull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1150938" y="431800"/>
            <a:ext cx="7793037" cy="777875"/>
          </a:xfrm>
        </p:spPr>
        <p:txBody>
          <a:bodyPr vert="horz" wrap="square" lIns="91440" tIns="45720" rIns="91440" bIns="45720" anchor="b" anchorCtr="0"/>
          <a:lstStyle/>
          <a:p>
            <a:pPr eaLnBrk="1" hangingPunct="1"/>
            <a:r>
              <a:rPr lang="zh-CN" altLang="en-US" dirty="0"/>
              <a:t>迭代服务器 </a:t>
            </a:r>
            <a:r>
              <a:rPr lang="en-US" altLang="zh-CN" dirty="0"/>
              <a:t>vs. </a:t>
            </a:r>
            <a:r>
              <a:rPr lang="zh-CN" altLang="en-US" dirty="0"/>
              <a:t>并发服务器</a:t>
            </a:r>
            <a:endParaRPr lang="zh-CN" altLang="en-US" dirty="0"/>
          </a:p>
        </p:txBody>
      </p:sp>
      <p:sp>
        <p:nvSpPr>
          <p:cNvPr id="9219" name="Rectangle 3"/>
          <p:cNvSpPr/>
          <p:nvPr/>
        </p:nvSpPr>
        <p:spPr>
          <a:xfrm>
            <a:off x="755650" y="2198688"/>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绑定地址</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20" name="Rectangle 4"/>
          <p:cNvSpPr/>
          <p:nvPr/>
        </p:nvSpPr>
        <p:spPr>
          <a:xfrm>
            <a:off x="755650" y="2990850"/>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监听连接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21" name="Rectangle 5"/>
          <p:cNvSpPr/>
          <p:nvPr/>
        </p:nvSpPr>
        <p:spPr>
          <a:xfrm>
            <a:off x="755650" y="3783013"/>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接收连接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22" name="Rectangle 6"/>
          <p:cNvSpPr/>
          <p:nvPr/>
        </p:nvSpPr>
        <p:spPr>
          <a:xfrm>
            <a:off x="755650" y="4575175"/>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处理连接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23" name="Rectangle 7"/>
          <p:cNvSpPr/>
          <p:nvPr/>
        </p:nvSpPr>
        <p:spPr>
          <a:xfrm>
            <a:off x="755650" y="5438775"/>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断开连接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24" name="Line 8"/>
          <p:cNvSpPr/>
          <p:nvPr/>
        </p:nvSpPr>
        <p:spPr>
          <a:xfrm>
            <a:off x="1474788" y="2559050"/>
            <a:ext cx="0" cy="431800"/>
          </a:xfrm>
          <a:prstGeom prst="line">
            <a:avLst/>
          </a:prstGeom>
          <a:ln w="9525" cap="flat" cmpd="sng">
            <a:solidFill>
              <a:schemeClr val="tx1"/>
            </a:solidFill>
            <a:prstDash val="solid"/>
            <a:headEnd type="none" w="med" len="med"/>
            <a:tailEnd type="triangle" w="med" len="med"/>
          </a:ln>
        </p:spPr>
      </p:sp>
      <p:sp>
        <p:nvSpPr>
          <p:cNvPr id="9225" name="Line 9"/>
          <p:cNvSpPr/>
          <p:nvPr/>
        </p:nvSpPr>
        <p:spPr>
          <a:xfrm>
            <a:off x="1474788" y="3351213"/>
            <a:ext cx="0" cy="431800"/>
          </a:xfrm>
          <a:prstGeom prst="line">
            <a:avLst/>
          </a:prstGeom>
          <a:ln w="9525" cap="flat" cmpd="sng">
            <a:solidFill>
              <a:schemeClr val="tx1"/>
            </a:solidFill>
            <a:prstDash val="solid"/>
            <a:headEnd type="none" w="med" len="med"/>
            <a:tailEnd type="triangle" w="med" len="med"/>
          </a:ln>
        </p:spPr>
      </p:sp>
      <p:sp>
        <p:nvSpPr>
          <p:cNvPr id="9226" name="Line 10"/>
          <p:cNvSpPr/>
          <p:nvPr/>
        </p:nvSpPr>
        <p:spPr>
          <a:xfrm>
            <a:off x="1474788" y="4143375"/>
            <a:ext cx="0" cy="431800"/>
          </a:xfrm>
          <a:prstGeom prst="line">
            <a:avLst/>
          </a:prstGeom>
          <a:ln w="9525" cap="flat" cmpd="sng">
            <a:solidFill>
              <a:schemeClr val="tx1"/>
            </a:solidFill>
            <a:prstDash val="solid"/>
            <a:headEnd type="none" w="med" len="med"/>
            <a:tailEnd type="triangle" w="med" len="med"/>
          </a:ln>
        </p:spPr>
      </p:sp>
      <p:sp>
        <p:nvSpPr>
          <p:cNvPr id="9227" name="Line 11"/>
          <p:cNvSpPr/>
          <p:nvPr/>
        </p:nvSpPr>
        <p:spPr>
          <a:xfrm>
            <a:off x="1474788" y="4935538"/>
            <a:ext cx="0" cy="503237"/>
          </a:xfrm>
          <a:prstGeom prst="line">
            <a:avLst/>
          </a:prstGeom>
          <a:ln w="9525" cap="flat" cmpd="sng">
            <a:solidFill>
              <a:schemeClr val="tx1"/>
            </a:solidFill>
            <a:prstDash val="solid"/>
            <a:headEnd type="none" w="med" len="med"/>
            <a:tailEnd type="triangle" w="med" len="med"/>
          </a:ln>
        </p:spPr>
      </p:sp>
      <p:sp>
        <p:nvSpPr>
          <p:cNvPr id="9228" name="Line 12"/>
          <p:cNvSpPr/>
          <p:nvPr/>
        </p:nvSpPr>
        <p:spPr>
          <a:xfrm>
            <a:off x="1474788" y="5799138"/>
            <a:ext cx="0" cy="360362"/>
          </a:xfrm>
          <a:prstGeom prst="line">
            <a:avLst/>
          </a:prstGeom>
          <a:ln w="9525" cap="flat" cmpd="sng">
            <a:solidFill>
              <a:schemeClr val="tx1"/>
            </a:solidFill>
            <a:prstDash val="solid"/>
            <a:headEnd type="none" w="med" len="med"/>
            <a:tailEnd type="none" w="med" len="med"/>
          </a:ln>
        </p:spPr>
      </p:sp>
      <p:sp>
        <p:nvSpPr>
          <p:cNvPr id="9229" name="Line 13"/>
          <p:cNvSpPr/>
          <p:nvPr/>
        </p:nvSpPr>
        <p:spPr>
          <a:xfrm flipH="1">
            <a:off x="395288" y="6159500"/>
            <a:ext cx="1079500" cy="0"/>
          </a:xfrm>
          <a:prstGeom prst="line">
            <a:avLst/>
          </a:prstGeom>
          <a:ln w="9525" cap="flat" cmpd="sng">
            <a:solidFill>
              <a:schemeClr val="tx1"/>
            </a:solidFill>
            <a:prstDash val="solid"/>
            <a:headEnd type="none" w="med" len="med"/>
            <a:tailEnd type="none" w="med" len="med"/>
          </a:ln>
        </p:spPr>
      </p:sp>
      <p:sp>
        <p:nvSpPr>
          <p:cNvPr id="9230" name="Line 14"/>
          <p:cNvSpPr/>
          <p:nvPr/>
        </p:nvSpPr>
        <p:spPr>
          <a:xfrm flipV="1">
            <a:off x="395288" y="3567113"/>
            <a:ext cx="0" cy="2592387"/>
          </a:xfrm>
          <a:prstGeom prst="line">
            <a:avLst/>
          </a:prstGeom>
          <a:ln w="9525" cap="flat" cmpd="sng">
            <a:solidFill>
              <a:schemeClr val="tx1"/>
            </a:solidFill>
            <a:prstDash val="solid"/>
            <a:headEnd type="none" w="med" len="med"/>
            <a:tailEnd type="none" w="med" len="med"/>
          </a:ln>
        </p:spPr>
      </p:sp>
      <p:sp>
        <p:nvSpPr>
          <p:cNvPr id="9231" name="Line 15"/>
          <p:cNvSpPr/>
          <p:nvPr/>
        </p:nvSpPr>
        <p:spPr>
          <a:xfrm>
            <a:off x="395288" y="3567113"/>
            <a:ext cx="1079500" cy="0"/>
          </a:xfrm>
          <a:prstGeom prst="line">
            <a:avLst/>
          </a:prstGeom>
          <a:ln w="9525" cap="flat" cmpd="sng">
            <a:solidFill>
              <a:schemeClr val="tx1"/>
            </a:solidFill>
            <a:prstDash val="solid"/>
            <a:headEnd type="none" w="med" len="med"/>
            <a:tailEnd type="triangle" w="med" len="med"/>
          </a:ln>
        </p:spPr>
      </p:sp>
      <p:sp>
        <p:nvSpPr>
          <p:cNvPr id="9232" name="Rectangle 16"/>
          <p:cNvSpPr/>
          <p:nvPr/>
        </p:nvSpPr>
        <p:spPr>
          <a:xfrm>
            <a:off x="2987675" y="3854450"/>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接收请求</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33" name="Rectangle 17"/>
          <p:cNvSpPr/>
          <p:nvPr/>
        </p:nvSpPr>
        <p:spPr>
          <a:xfrm>
            <a:off x="2987675" y="4646613"/>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处理请求</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34" name="Rectangle 18"/>
          <p:cNvSpPr/>
          <p:nvPr/>
        </p:nvSpPr>
        <p:spPr>
          <a:xfrm>
            <a:off x="2987675" y="5438775"/>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返回响应</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35" name="Line 19"/>
          <p:cNvSpPr/>
          <p:nvPr/>
        </p:nvSpPr>
        <p:spPr>
          <a:xfrm>
            <a:off x="3706813" y="4214813"/>
            <a:ext cx="0" cy="431800"/>
          </a:xfrm>
          <a:prstGeom prst="line">
            <a:avLst/>
          </a:prstGeom>
          <a:ln w="9525" cap="flat" cmpd="sng">
            <a:solidFill>
              <a:schemeClr val="tx1"/>
            </a:solidFill>
            <a:prstDash val="solid"/>
            <a:headEnd type="none" w="med" len="med"/>
            <a:tailEnd type="triangle" w="med" len="med"/>
          </a:ln>
        </p:spPr>
      </p:sp>
      <p:sp>
        <p:nvSpPr>
          <p:cNvPr id="9236" name="Line 20"/>
          <p:cNvSpPr/>
          <p:nvPr/>
        </p:nvSpPr>
        <p:spPr>
          <a:xfrm>
            <a:off x="3706813" y="5006975"/>
            <a:ext cx="0" cy="431800"/>
          </a:xfrm>
          <a:prstGeom prst="line">
            <a:avLst/>
          </a:prstGeom>
          <a:ln w="9525" cap="flat" cmpd="sng">
            <a:solidFill>
              <a:schemeClr val="tx1"/>
            </a:solidFill>
            <a:prstDash val="solid"/>
            <a:headEnd type="none" w="med" len="med"/>
            <a:tailEnd type="triangle" w="med" len="med"/>
          </a:ln>
        </p:spPr>
      </p:sp>
      <p:sp>
        <p:nvSpPr>
          <p:cNvPr id="9237" name="Line 21"/>
          <p:cNvSpPr/>
          <p:nvPr/>
        </p:nvSpPr>
        <p:spPr>
          <a:xfrm flipV="1">
            <a:off x="2122488" y="3854450"/>
            <a:ext cx="865187" cy="720725"/>
          </a:xfrm>
          <a:prstGeom prst="line">
            <a:avLst/>
          </a:prstGeom>
          <a:ln w="9525" cap="flat" cmpd="sng">
            <a:solidFill>
              <a:schemeClr val="tx1"/>
            </a:solidFill>
            <a:prstDash val="solid"/>
            <a:headEnd type="none" w="med" len="med"/>
            <a:tailEnd type="triangle" w="med" len="med"/>
          </a:ln>
        </p:spPr>
      </p:sp>
      <p:sp>
        <p:nvSpPr>
          <p:cNvPr id="9238" name="Line 22"/>
          <p:cNvSpPr/>
          <p:nvPr/>
        </p:nvSpPr>
        <p:spPr>
          <a:xfrm flipH="1" flipV="1">
            <a:off x="2122488" y="4935538"/>
            <a:ext cx="865187" cy="863600"/>
          </a:xfrm>
          <a:prstGeom prst="line">
            <a:avLst/>
          </a:prstGeom>
          <a:ln w="9525" cap="flat" cmpd="sng">
            <a:solidFill>
              <a:schemeClr val="tx1"/>
            </a:solidFill>
            <a:prstDash val="solid"/>
            <a:headEnd type="none" w="med" len="med"/>
            <a:tailEnd type="triangle" w="med" len="med"/>
          </a:ln>
        </p:spPr>
      </p:sp>
      <p:sp>
        <p:nvSpPr>
          <p:cNvPr id="9239" name="Rectangle 23"/>
          <p:cNvSpPr/>
          <p:nvPr/>
        </p:nvSpPr>
        <p:spPr>
          <a:xfrm>
            <a:off x="5435600" y="2127250"/>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绑定地址</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40" name="Rectangle 24"/>
          <p:cNvSpPr/>
          <p:nvPr/>
        </p:nvSpPr>
        <p:spPr>
          <a:xfrm>
            <a:off x="5435600" y="2919413"/>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监听连接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41" name="Rectangle 25"/>
          <p:cNvSpPr/>
          <p:nvPr/>
        </p:nvSpPr>
        <p:spPr>
          <a:xfrm>
            <a:off x="5435600" y="3711575"/>
            <a:ext cx="1366838"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接收连接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42" name="Rectangle 26"/>
          <p:cNvSpPr/>
          <p:nvPr/>
        </p:nvSpPr>
        <p:spPr>
          <a:xfrm>
            <a:off x="5435600" y="4503738"/>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创建子进程</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43" name="Rectangle 27"/>
          <p:cNvSpPr/>
          <p:nvPr/>
        </p:nvSpPr>
        <p:spPr>
          <a:xfrm>
            <a:off x="5292725" y="5367338"/>
            <a:ext cx="1655763"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关闭连接套接字</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44" name="Line 28"/>
          <p:cNvSpPr/>
          <p:nvPr/>
        </p:nvSpPr>
        <p:spPr>
          <a:xfrm>
            <a:off x="6154738" y="2487613"/>
            <a:ext cx="0" cy="431800"/>
          </a:xfrm>
          <a:prstGeom prst="line">
            <a:avLst/>
          </a:prstGeom>
          <a:ln w="9525" cap="flat" cmpd="sng">
            <a:solidFill>
              <a:schemeClr val="tx1"/>
            </a:solidFill>
            <a:prstDash val="solid"/>
            <a:headEnd type="none" w="med" len="med"/>
            <a:tailEnd type="triangle" w="med" len="med"/>
          </a:ln>
        </p:spPr>
      </p:sp>
      <p:sp>
        <p:nvSpPr>
          <p:cNvPr id="9245" name="Line 29"/>
          <p:cNvSpPr/>
          <p:nvPr/>
        </p:nvSpPr>
        <p:spPr>
          <a:xfrm>
            <a:off x="6154738" y="3279775"/>
            <a:ext cx="0" cy="431800"/>
          </a:xfrm>
          <a:prstGeom prst="line">
            <a:avLst/>
          </a:prstGeom>
          <a:ln w="9525" cap="flat" cmpd="sng">
            <a:solidFill>
              <a:schemeClr val="tx1"/>
            </a:solidFill>
            <a:prstDash val="solid"/>
            <a:headEnd type="none" w="med" len="med"/>
            <a:tailEnd type="triangle" w="med" len="med"/>
          </a:ln>
        </p:spPr>
      </p:sp>
      <p:sp>
        <p:nvSpPr>
          <p:cNvPr id="9246" name="Line 30"/>
          <p:cNvSpPr/>
          <p:nvPr/>
        </p:nvSpPr>
        <p:spPr>
          <a:xfrm>
            <a:off x="6154738" y="4071938"/>
            <a:ext cx="0" cy="431800"/>
          </a:xfrm>
          <a:prstGeom prst="line">
            <a:avLst/>
          </a:prstGeom>
          <a:ln w="9525" cap="flat" cmpd="sng">
            <a:solidFill>
              <a:schemeClr val="tx1"/>
            </a:solidFill>
            <a:prstDash val="solid"/>
            <a:headEnd type="none" w="med" len="med"/>
            <a:tailEnd type="triangle" w="med" len="med"/>
          </a:ln>
        </p:spPr>
      </p:sp>
      <p:sp>
        <p:nvSpPr>
          <p:cNvPr id="9247" name="Line 31"/>
          <p:cNvSpPr/>
          <p:nvPr/>
        </p:nvSpPr>
        <p:spPr>
          <a:xfrm>
            <a:off x="6154738" y="4864100"/>
            <a:ext cx="0" cy="503238"/>
          </a:xfrm>
          <a:prstGeom prst="line">
            <a:avLst/>
          </a:prstGeom>
          <a:ln w="9525" cap="flat" cmpd="sng">
            <a:solidFill>
              <a:schemeClr val="tx1"/>
            </a:solidFill>
            <a:prstDash val="solid"/>
            <a:headEnd type="none" w="med" len="med"/>
            <a:tailEnd type="triangle" w="med" len="med"/>
          </a:ln>
        </p:spPr>
      </p:sp>
      <p:sp>
        <p:nvSpPr>
          <p:cNvPr id="9248" name="Line 32"/>
          <p:cNvSpPr/>
          <p:nvPr/>
        </p:nvSpPr>
        <p:spPr>
          <a:xfrm>
            <a:off x="6154738" y="5727700"/>
            <a:ext cx="0" cy="360363"/>
          </a:xfrm>
          <a:prstGeom prst="line">
            <a:avLst/>
          </a:prstGeom>
          <a:ln w="9525" cap="flat" cmpd="sng">
            <a:solidFill>
              <a:schemeClr val="tx1"/>
            </a:solidFill>
            <a:prstDash val="solid"/>
            <a:headEnd type="none" w="med" len="med"/>
            <a:tailEnd type="none" w="med" len="med"/>
          </a:ln>
        </p:spPr>
      </p:sp>
      <p:sp>
        <p:nvSpPr>
          <p:cNvPr id="9249" name="Line 33"/>
          <p:cNvSpPr/>
          <p:nvPr/>
        </p:nvSpPr>
        <p:spPr>
          <a:xfrm flipH="1">
            <a:off x="5075238" y="6088063"/>
            <a:ext cx="1079500" cy="0"/>
          </a:xfrm>
          <a:prstGeom prst="line">
            <a:avLst/>
          </a:prstGeom>
          <a:ln w="9525" cap="flat" cmpd="sng">
            <a:solidFill>
              <a:schemeClr val="tx1"/>
            </a:solidFill>
            <a:prstDash val="solid"/>
            <a:headEnd type="none" w="med" len="med"/>
            <a:tailEnd type="none" w="med" len="med"/>
          </a:ln>
        </p:spPr>
      </p:sp>
      <p:sp>
        <p:nvSpPr>
          <p:cNvPr id="9250" name="Line 34"/>
          <p:cNvSpPr/>
          <p:nvPr/>
        </p:nvSpPr>
        <p:spPr>
          <a:xfrm flipV="1">
            <a:off x="5075238" y="3495675"/>
            <a:ext cx="0" cy="2592388"/>
          </a:xfrm>
          <a:prstGeom prst="line">
            <a:avLst/>
          </a:prstGeom>
          <a:ln w="9525" cap="flat" cmpd="sng">
            <a:solidFill>
              <a:schemeClr val="tx1"/>
            </a:solidFill>
            <a:prstDash val="solid"/>
            <a:headEnd type="none" w="med" len="med"/>
            <a:tailEnd type="none" w="med" len="med"/>
          </a:ln>
        </p:spPr>
      </p:sp>
      <p:sp>
        <p:nvSpPr>
          <p:cNvPr id="9251" name="Line 35"/>
          <p:cNvSpPr/>
          <p:nvPr/>
        </p:nvSpPr>
        <p:spPr>
          <a:xfrm>
            <a:off x="5075238" y="3495675"/>
            <a:ext cx="1079500" cy="0"/>
          </a:xfrm>
          <a:prstGeom prst="line">
            <a:avLst/>
          </a:prstGeom>
          <a:ln w="9525" cap="flat" cmpd="sng">
            <a:solidFill>
              <a:schemeClr val="tx1"/>
            </a:solidFill>
            <a:prstDash val="solid"/>
            <a:headEnd type="none" w="med" len="med"/>
            <a:tailEnd type="triangle" w="med" len="med"/>
          </a:ln>
        </p:spPr>
      </p:sp>
      <p:sp>
        <p:nvSpPr>
          <p:cNvPr id="9252" name="Rectangle 36"/>
          <p:cNvSpPr/>
          <p:nvPr/>
        </p:nvSpPr>
        <p:spPr>
          <a:xfrm>
            <a:off x="7667625" y="3783013"/>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处理连接</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53" name="Rectangle 37"/>
          <p:cNvSpPr/>
          <p:nvPr/>
        </p:nvSpPr>
        <p:spPr>
          <a:xfrm>
            <a:off x="7308850" y="4575175"/>
            <a:ext cx="1725613"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关闭连接套接字</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54" name="Rectangle 38"/>
          <p:cNvSpPr/>
          <p:nvPr/>
        </p:nvSpPr>
        <p:spPr>
          <a:xfrm>
            <a:off x="7667625" y="5367338"/>
            <a:ext cx="1366838" cy="360362"/>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终止子进程</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55" name="Line 39"/>
          <p:cNvSpPr/>
          <p:nvPr/>
        </p:nvSpPr>
        <p:spPr>
          <a:xfrm>
            <a:off x="8386763" y="4143375"/>
            <a:ext cx="0" cy="431800"/>
          </a:xfrm>
          <a:prstGeom prst="line">
            <a:avLst/>
          </a:prstGeom>
          <a:ln w="9525" cap="flat" cmpd="sng">
            <a:solidFill>
              <a:schemeClr val="tx1"/>
            </a:solidFill>
            <a:prstDash val="solid"/>
            <a:headEnd type="none" w="med" len="med"/>
            <a:tailEnd type="triangle" w="med" len="med"/>
          </a:ln>
        </p:spPr>
      </p:sp>
      <p:sp>
        <p:nvSpPr>
          <p:cNvPr id="9256" name="Line 40"/>
          <p:cNvSpPr/>
          <p:nvPr/>
        </p:nvSpPr>
        <p:spPr>
          <a:xfrm>
            <a:off x="8386763" y="4935538"/>
            <a:ext cx="0" cy="431800"/>
          </a:xfrm>
          <a:prstGeom prst="line">
            <a:avLst/>
          </a:prstGeom>
          <a:ln w="9525" cap="flat" cmpd="sng">
            <a:solidFill>
              <a:schemeClr val="tx1"/>
            </a:solidFill>
            <a:prstDash val="solid"/>
            <a:headEnd type="none" w="med" len="med"/>
            <a:tailEnd type="triangle" w="med" len="med"/>
          </a:ln>
        </p:spPr>
      </p:sp>
      <p:sp>
        <p:nvSpPr>
          <p:cNvPr id="9257" name="Line 41"/>
          <p:cNvSpPr/>
          <p:nvPr/>
        </p:nvSpPr>
        <p:spPr>
          <a:xfrm flipV="1">
            <a:off x="6802438" y="2990850"/>
            <a:ext cx="506412" cy="1512888"/>
          </a:xfrm>
          <a:prstGeom prst="line">
            <a:avLst/>
          </a:prstGeom>
          <a:ln w="9525" cap="flat" cmpd="sng">
            <a:solidFill>
              <a:schemeClr val="tx1"/>
            </a:solidFill>
            <a:prstDash val="dash"/>
            <a:headEnd type="none" w="med" len="med"/>
            <a:tailEnd type="triangle" w="med" len="med"/>
          </a:ln>
        </p:spPr>
      </p:sp>
      <p:sp>
        <p:nvSpPr>
          <p:cNvPr id="9258" name="Rectangle 42"/>
          <p:cNvSpPr/>
          <p:nvPr/>
        </p:nvSpPr>
        <p:spPr>
          <a:xfrm>
            <a:off x="7308850" y="2990850"/>
            <a:ext cx="1725613" cy="360363"/>
          </a:xfrm>
          <a:prstGeom prst="rect">
            <a:avLst/>
          </a:prstGeom>
          <a:solidFill>
            <a:srgbClr val="FFFF99"/>
          </a:solidFill>
          <a:ln w="9525" cap="flat" cmpd="sng">
            <a:solidFill>
              <a:srgbClr val="08080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eaLnBrk="1" hangingPunct="1">
              <a:spcBef>
                <a:spcPct val="0"/>
              </a:spcBef>
              <a:buClrTx/>
              <a:buSzTx/>
              <a:buFontTx/>
              <a:buNone/>
            </a:pPr>
            <a:r>
              <a:rPr lang="zh-CN" altLang="en-US" sz="1800" dirty="0">
                <a:solidFill>
                  <a:srgbClr val="080808"/>
                </a:solidFill>
                <a:latin typeface="Arial" panose="020B0604020202020204" pitchFamily="34" charset="0"/>
                <a:ea typeface="华文新魏" panose="02010800040101010101" pitchFamily="2" charset="-122"/>
              </a:rPr>
              <a:t>关闭监听套接字</a:t>
            </a:r>
            <a:endParaRPr lang="zh-CN" altLang="en-US" sz="1800" dirty="0">
              <a:solidFill>
                <a:srgbClr val="080808"/>
              </a:solidFill>
              <a:latin typeface="Arial" panose="020B0604020202020204" pitchFamily="34" charset="0"/>
              <a:ea typeface="华文新魏" panose="02010800040101010101" pitchFamily="2" charset="-122"/>
            </a:endParaRPr>
          </a:p>
        </p:txBody>
      </p:sp>
      <p:sp>
        <p:nvSpPr>
          <p:cNvPr id="9259" name="Line 43"/>
          <p:cNvSpPr/>
          <p:nvPr/>
        </p:nvSpPr>
        <p:spPr>
          <a:xfrm>
            <a:off x="8388350" y="3349625"/>
            <a:ext cx="0" cy="431800"/>
          </a:xfrm>
          <a:prstGeom prst="line">
            <a:avLst/>
          </a:prstGeom>
          <a:ln w="9525" cap="flat" cmpd="sng">
            <a:solidFill>
              <a:schemeClr val="tx1"/>
            </a:solidFill>
            <a:prstDash val="solid"/>
            <a:headEnd type="none" w="med" len="med"/>
            <a:tailEnd type="triangle" w="med" len="med"/>
          </a:ln>
        </p:spPr>
      </p:sp>
      <p:sp>
        <p:nvSpPr>
          <p:cNvPr id="9260" name="Text Box 44"/>
          <p:cNvSpPr txBox="1"/>
          <p:nvPr/>
        </p:nvSpPr>
        <p:spPr>
          <a:xfrm>
            <a:off x="5487988" y="1797050"/>
            <a:ext cx="15557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1800" dirty="0">
                <a:latin typeface="Arial" panose="020B0604020202020204" pitchFamily="34" charset="0"/>
                <a:ea typeface="华文新魏" panose="02010800040101010101" pitchFamily="2" charset="-122"/>
              </a:rPr>
              <a:t>服务器主进程</a:t>
            </a:r>
            <a:endParaRPr lang="zh-CN" altLang="en-US" sz="1800" dirty="0">
              <a:latin typeface="Arial" panose="020B0604020202020204" pitchFamily="34" charset="0"/>
              <a:ea typeface="华文新魏" panose="02010800040101010101" pitchFamily="2" charset="-122"/>
            </a:endParaRPr>
          </a:p>
        </p:txBody>
      </p:sp>
      <p:sp>
        <p:nvSpPr>
          <p:cNvPr id="9261" name="Text Box 45"/>
          <p:cNvSpPr txBox="1"/>
          <p:nvPr/>
        </p:nvSpPr>
        <p:spPr>
          <a:xfrm>
            <a:off x="7380288" y="2559050"/>
            <a:ext cx="1555750" cy="366713"/>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1800" dirty="0">
                <a:latin typeface="Arial" panose="020B0604020202020204" pitchFamily="34" charset="0"/>
                <a:ea typeface="华文新魏" panose="02010800040101010101" pitchFamily="2" charset="-122"/>
              </a:rPr>
              <a:t>服务器子进程</a:t>
            </a:r>
            <a:endParaRPr lang="zh-CN" altLang="en-US" sz="1800" dirty="0">
              <a:latin typeface="Arial" panose="020B0604020202020204" pitchFamily="34" charset="0"/>
              <a:ea typeface="华文新魏" panose="02010800040101010101" pitchFamily="2" charset="-122"/>
            </a:endParaRPr>
          </a:p>
        </p:txBody>
      </p:sp>
      <p:sp>
        <p:nvSpPr>
          <p:cNvPr id="9262" name="Text Box 46"/>
          <p:cNvSpPr txBox="1"/>
          <p:nvPr/>
        </p:nvSpPr>
        <p:spPr>
          <a:xfrm>
            <a:off x="1547813" y="6369050"/>
            <a:ext cx="1784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1800" dirty="0">
                <a:latin typeface="Arial" panose="020B0604020202020204" pitchFamily="34" charset="0"/>
                <a:ea typeface="华文新魏" panose="02010800040101010101" pitchFamily="2" charset="-122"/>
              </a:rPr>
              <a:t>TCP</a:t>
            </a:r>
            <a:r>
              <a:rPr lang="zh-CN" altLang="en-US" sz="1800" dirty="0">
                <a:latin typeface="Arial" panose="020B0604020202020204" pitchFamily="34" charset="0"/>
                <a:ea typeface="华文新魏" panose="02010800040101010101" pitchFamily="2" charset="-122"/>
              </a:rPr>
              <a:t>迭代服务器</a:t>
            </a:r>
            <a:endParaRPr lang="zh-CN" altLang="en-US" sz="1800" dirty="0">
              <a:latin typeface="Arial" panose="020B0604020202020204" pitchFamily="34" charset="0"/>
              <a:ea typeface="华文新魏" panose="02010800040101010101" pitchFamily="2" charset="-122"/>
            </a:endParaRPr>
          </a:p>
        </p:txBody>
      </p:sp>
      <p:sp>
        <p:nvSpPr>
          <p:cNvPr id="9263" name="Text Box 47"/>
          <p:cNvSpPr txBox="1"/>
          <p:nvPr/>
        </p:nvSpPr>
        <p:spPr>
          <a:xfrm>
            <a:off x="6300788" y="6375400"/>
            <a:ext cx="1784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1800" dirty="0">
                <a:latin typeface="Arial" panose="020B0604020202020204" pitchFamily="34" charset="0"/>
                <a:ea typeface="华文新魏" panose="02010800040101010101" pitchFamily="2" charset="-122"/>
              </a:rPr>
              <a:t>TCP</a:t>
            </a:r>
            <a:r>
              <a:rPr lang="zh-CN" altLang="en-US" sz="1800" dirty="0">
                <a:latin typeface="Arial" panose="020B0604020202020204" pitchFamily="34" charset="0"/>
                <a:ea typeface="华文新魏" panose="02010800040101010101" pitchFamily="2" charset="-122"/>
              </a:rPr>
              <a:t>并发服务器</a:t>
            </a:r>
            <a:endParaRPr lang="zh-CN" altLang="en-US" sz="1800" dirty="0">
              <a:latin typeface="Arial" panose="020B0604020202020204" pitchFamily="34" charset="0"/>
              <a:ea typeface="华文新魏" panose="02010800040101010101" pitchFamily="2" charset="-122"/>
            </a:endParaRPr>
          </a:p>
        </p:txBody>
      </p:sp>
    </p:spTree>
  </p:cSld>
  <p:clrMapOvr>
    <a:masterClrMapping/>
  </p:clrMapOvr>
  <p:transition spd="slow">
    <p:pull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p:txBody>
          <a:bodyPr vert="horz" wrap="square" lIns="91440" tIns="45720" rIns="91440" bIns="45720" anchor="b" anchorCtr="0"/>
          <a:lstStyle/>
          <a:p>
            <a:pPr algn="ctr" eaLnBrk="1" hangingPunct="1"/>
            <a:r>
              <a:rPr lang="zh-CN" altLang="en-US" dirty="0"/>
              <a:t>多进程并发服务器模板</a:t>
            </a:r>
            <a:endParaRPr lang="zh-CN" altLang="en-US" dirty="0"/>
          </a:p>
        </p:txBody>
      </p:sp>
      <p:sp>
        <p:nvSpPr>
          <p:cNvPr id="54275" name="Rectangle 3"/>
          <p:cNvSpPr>
            <a:spLocks noGrp="1"/>
          </p:cNvSpPr>
          <p:nvPr>
            <p:ph idx="1"/>
          </p:nvPr>
        </p:nvSpPr>
        <p:spPr>
          <a:xfrm>
            <a:off x="1182688" y="1844675"/>
            <a:ext cx="7772400" cy="5013325"/>
          </a:xfrm>
        </p:spPr>
        <p:txBody>
          <a:bodyPr vert="horz" wrap="square" lIns="91440" tIns="45720" rIns="91440" bIns="45720" anchor="t" anchorCtr="0"/>
          <a:lstStyle/>
          <a:p>
            <a:pPr eaLnBrk="1" hangingPunct="1">
              <a:lnSpc>
                <a:spcPct val="80000"/>
              </a:lnSpc>
              <a:buNone/>
            </a:pPr>
            <a:r>
              <a:rPr lang="en-US" altLang="zh-CN" sz="1800" dirty="0"/>
              <a:t>if((pid = fork() ) &gt; 0){</a:t>
            </a:r>
            <a:endParaRPr lang="en-US" altLang="zh-CN" sz="1800" dirty="0"/>
          </a:p>
          <a:p>
            <a:pPr eaLnBrk="1" hangingPunct="1">
              <a:lnSpc>
                <a:spcPct val="80000"/>
              </a:lnSpc>
              <a:buNone/>
            </a:pPr>
            <a:r>
              <a:rPr lang="en-US" altLang="zh-CN" sz="1800" dirty="0"/>
              <a:t>          /*parent process */</a:t>
            </a:r>
            <a:endParaRPr lang="en-US" altLang="zh-CN" sz="1800" dirty="0"/>
          </a:p>
          <a:p>
            <a:pPr eaLnBrk="1" hangingPunct="1">
              <a:lnSpc>
                <a:spcPct val="80000"/>
              </a:lnSpc>
              <a:buNone/>
            </a:pPr>
            <a:r>
              <a:rPr lang="en-US" altLang="zh-CN" sz="1800" dirty="0"/>
              <a:t>         close(connfd);</a:t>
            </a:r>
            <a:endParaRPr lang="en-US" altLang="zh-CN" sz="1800" dirty="0"/>
          </a:p>
          <a:p>
            <a:pPr eaLnBrk="1" hangingPunct="1">
              <a:lnSpc>
                <a:spcPct val="80000"/>
              </a:lnSpc>
              <a:buNone/>
            </a:pPr>
            <a:r>
              <a:rPr lang="en-US" altLang="zh-CN" sz="1800" dirty="0"/>
              <a:t>          </a:t>
            </a:r>
            <a:r>
              <a:rPr lang="en-US" altLang="zh-CN" sz="1800" dirty="0">
                <a:latin typeface="Arial" panose="020B0604020202020204" pitchFamily="34" charset="0"/>
              </a:rPr>
              <a:t>……</a:t>
            </a:r>
            <a:r>
              <a:rPr lang="en-US" altLang="zh-CN" sz="1800" dirty="0"/>
              <a:t>.</a:t>
            </a:r>
            <a:endParaRPr lang="en-US" altLang="zh-CN" sz="1800" dirty="0"/>
          </a:p>
          <a:p>
            <a:pPr eaLnBrk="1" hangingPunct="1">
              <a:lnSpc>
                <a:spcPct val="80000"/>
              </a:lnSpc>
              <a:buNone/>
            </a:pPr>
            <a:r>
              <a:rPr lang="en-US" altLang="zh-CN" sz="1800" dirty="0"/>
              <a:t>         continue;</a:t>
            </a:r>
            <a:endParaRPr lang="en-US" altLang="zh-CN" sz="1800" dirty="0"/>
          </a:p>
          <a:p>
            <a:pPr eaLnBrk="1" hangingPunct="1">
              <a:lnSpc>
                <a:spcPct val="80000"/>
              </a:lnSpc>
              <a:buNone/>
            </a:pPr>
            <a:r>
              <a:rPr lang="en-US" altLang="zh-CN" sz="1800" dirty="0"/>
              <a:t>}</a:t>
            </a:r>
            <a:endParaRPr lang="en-US" altLang="zh-CN" sz="1800" dirty="0"/>
          </a:p>
          <a:p>
            <a:pPr eaLnBrk="1" hangingPunct="1">
              <a:lnSpc>
                <a:spcPct val="80000"/>
              </a:lnSpc>
              <a:buNone/>
            </a:pPr>
            <a:r>
              <a:rPr lang="en-US" altLang="zh-CN" sz="1800" dirty="0"/>
              <a:t>else if (pid == 0){</a:t>
            </a:r>
            <a:endParaRPr lang="en-US" altLang="zh-CN" sz="1800" dirty="0"/>
          </a:p>
          <a:p>
            <a:pPr eaLnBrk="1" hangingPunct="1">
              <a:lnSpc>
                <a:spcPct val="80000"/>
              </a:lnSpc>
              <a:buNone/>
            </a:pPr>
            <a:r>
              <a:rPr lang="en-US" altLang="zh-CN" sz="1800" dirty="0"/>
              <a:t>        /*child process */</a:t>
            </a:r>
            <a:endParaRPr lang="en-US" altLang="zh-CN" sz="1800" dirty="0"/>
          </a:p>
          <a:p>
            <a:pPr eaLnBrk="1" hangingPunct="1">
              <a:lnSpc>
                <a:spcPct val="80000"/>
              </a:lnSpc>
              <a:buNone/>
            </a:pPr>
            <a:r>
              <a:rPr lang="en-US" altLang="zh-CN" sz="1800" dirty="0"/>
              <a:t>        close(lisetenfd);</a:t>
            </a:r>
            <a:endParaRPr lang="en-US" altLang="zh-CN" sz="1800" dirty="0"/>
          </a:p>
          <a:p>
            <a:pPr eaLnBrk="1" hangingPunct="1">
              <a:lnSpc>
                <a:spcPct val="80000"/>
              </a:lnSpc>
              <a:buNone/>
            </a:pPr>
            <a:r>
              <a:rPr lang="en-US" altLang="zh-CN" sz="1800" dirty="0"/>
              <a:t>       </a:t>
            </a:r>
            <a:r>
              <a:rPr lang="en-US" altLang="zh-CN" sz="1800" dirty="0">
                <a:latin typeface="Arial" panose="020B0604020202020204" pitchFamily="34" charset="0"/>
              </a:rPr>
              <a:t>……</a:t>
            </a:r>
            <a:r>
              <a:rPr lang="en-US" altLang="zh-CN" sz="1800" dirty="0"/>
              <a:t>.</a:t>
            </a:r>
            <a:endParaRPr lang="en-US" altLang="zh-CN" sz="1800" dirty="0"/>
          </a:p>
          <a:p>
            <a:pPr eaLnBrk="1" hangingPunct="1">
              <a:lnSpc>
                <a:spcPct val="80000"/>
              </a:lnSpc>
              <a:buNone/>
            </a:pPr>
            <a:r>
              <a:rPr lang="en-US" altLang="zh-CN" sz="1800" dirty="0"/>
              <a:t>       exit(0);</a:t>
            </a:r>
            <a:endParaRPr lang="en-US" altLang="zh-CN" sz="1800" dirty="0"/>
          </a:p>
          <a:p>
            <a:pPr eaLnBrk="1" hangingPunct="1">
              <a:lnSpc>
                <a:spcPct val="80000"/>
              </a:lnSpc>
              <a:buNone/>
            </a:pPr>
            <a:r>
              <a:rPr lang="en-US" altLang="zh-CN" sz="1800" dirty="0"/>
              <a:t>}</a:t>
            </a:r>
            <a:endParaRPr lang="en-US" altLang="zh-CN" sz="1800" dirty="0"/>
          </a:p>
          <a:p>
            <a:pPr eaLnBrk="1" hangingPunct="1">
              <a:lnSpc>
                <a:spcPct val="80000"/>
              </a:lnSpc>
              <a:buNone/>
            </a:pPr>
            <a:r>
              <a:rPr lang="en-US" altLang="zh-CN" sz="1800" dirty="0"/>
              <a:t>else{</a:t>
            </a:r>
            <a:endParaRPr lang="en-US" altLang="zh-CN" sz="1800" dirty="0"/>
          </a:p>
          <a:p>
            <a:pPr eaLnBrk="1" hangingPunct="1">
              <a:lnSpc>
                <a:spcPct val="80000"/>
              </a:lnSpc>
              <a:buNone/>
            </a:pPr>
            <a:r>
              <a:rPr lang="en-US" altLang="zh-CN" sz="1800" dirty="0"/>
              <a:t>       printf(</a:t>
            </a:r>
            <a:r>
              <a:rPr lang="en-US" altLang="zh-CN" sz="1800" dirty="0">
                <a:latin typeface="Arial" panose="020B0604020202020204" pitchFamily="34" charset="0"/>
              </a:rPr>
              <a:t>“</a:t>
            </a:r>
            <a:r>
              <a:rPr lang="en-US" altLang="zh-CN" sz="1800" dirty="0"/>
              <a:t>fork error\n</a:t>
            </a:r>
            <a:r>
              <a:rPr lang="en-US" altLang="zh-CN" sz="1800" dirty="0">
                <a:latin typeface="Arial" panose="020B0604020202020204" pitchFamily="34" charset="0"/>
              </a:rPr>
              <a:t>”</a:t>
            </a:r>
            <a:r>
              <a:rPr lang="en-US" altLang="zh-CN" sz="1800" dirty="0"/>
              <a:t>);</a:t>
            </a:r>
            <a:endParaRPr lang="en-US" altLang="zh-CN" sz="1800" dirty="0"/>
          </a:p>
          <a:p>
            <a:pPr eaLnBrk="1" hangingPunct="1">
              <a:lnSpc>
                <a:spcPct val="80000"/>
              </a:lnSpc>
              <a:buNone/>
            </a:pPr>
            <a:r>
              <a:rPr lang="en-US" altLang="zh-CN" sz="1800" dirty="0"/>
              <a:t>      exit(1);</a:t>
            </a:r>
            <a:endParaRPr lang="en-US" altLang="zh-CN" sz="1800" dirty="0"/>
          </a:p>
          <a:p>
            <a:pPr eaLnBrk="1" hangingPunct="1">
              <a:lnSpc>
                <a:spcPct val="80000"/>
              </a:lnSpc>
              <a:buNone/>
            </a:pPr>
            <a:r>
              <a:rPr lang="en-US" altLang="zh-CN" sz="1800" dirty="0"/>
              <a:t>     }</a:t>
            </a:r>
            <a:endParaRPr lang="en-US" altLang="zh-CN" sz="1800" dirty="0"/>
          </a:p>
          <a:p>
            <a:pPr eaLnBrk="1" hangingPunct="1">
              <a:lnSpc>
                <a:spcPct val="80000"/>
              </a:lnSpc>
              <a:buNone/>
            </a:pPr>
            <a:r>
              <a:rPr lang="en-US" altLang="zh-CN" sz="1800" dirty="0"/>
              <a:t> }</a:t>
            </a:r>
            <a:endParaRPr lang="en-US" altLang="zh-CN" sz="1800" dirty="0"/>
          </a:p>
          <a:p>
            <a:pPr eaLnBrk="1" hangingPunct="1">
              <a:lnSpc>
                <a:spcPct val="80000"/>
              </a:lnSpc>
              <a:buNone/>
            </a:pPr>
            <a:r>
              <a:rPr lang="en-US" altLang="zh-CN" sz="1800" dirty="0"/>
              <a:t>}</a:t>
            </a:r>
            <a:endParaRPr lang="en-US" altLang="zh-CN" sz="1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a:xfrm>
            <a:off x="1042988" y="692150"/>
            <a:ext cx="7467600" cy="762000"/>
          </a:xfrm>
        </p:spPr>
        <p:txBody>
          <a:bodyPr vert="horz" wrap="square" lIns="91440" tIns="45720" rIns="91440" bIns="45720" anchor="b" anchorCtr="0"/>
          <a:lstStyle/>
          <a:p>
            <a:pPr algn="ctr" eaLnBrk="1" hangingPunct="1"/>
            <a:r>
              <a:rPr lang="zh-CN" altLang="en-US" dirty="0"/>
              <a:t>多进程并发服务器实例</a:t>
            </a:r>
            <a:endParaRPr lang="zh-CN" altLang="en-US" dirty="0"/>
          </a:p>
        </p:txBody>
      </p:sp>
      <p:sp>
        <p:nvSpPr>
          <p:cNvPr id="55299" name="Rectangle 3"/>
          <p:cNvSpPr>
            <a:spLocks noGrp="1"/>
          </p:cNvSpPr>
          <p:nvPr>
            <p:ph idx="1"/>
          </p:nvPr>
        </p:nvSpPr>
        <p:spPr>
          <a:xfrm>
            <a:off x="611188" y="1700213"/>
            <a:ext cx="8243887" cy="4953000"/>
          </a:xfrm>
        </p:spPr>
        <p:txBody>
          <a:bodyPr vert="horz" wrap="square" lIns="91440" tIns="45720" rIns="91440" bIns="45720" anchor="t" anchorCtr="0"/>
          <a:lstStyle/>
          <a:p>
            <a:pPr eaLnBrk="1" hangingPunct="1"/>
            <a:r>
              <a:rPr lang="zh-CN" altLang="en-US" sz="2800" b="1" dirty="0"/>
              <a:t>该实例包括服务器程序和客户程序，具体功能如下：</a:t>
            </a:r>
            <a:endParaRPr lang="zh-CN" altLang="en-US" sz="2800" b="1" dirty="0"/>
          </a:p>
          <a:p>
            <a:pPr lvl="1" eaLnBrk="1" hangingPunct="1"/>
            <a:r>
              <a:rPr lang="zh-CN" altLang="en-US" sz="2400" b="1" dirty="0"/>
              <a:t>服务器等待客户连接请求，连接成功后显示客户地址，并接收该客户的名字并显示，然后接收来自客户的信息（字符串）并显示，然后将该字符串反转，并将结果送回客户，之后，继续等待接收该客户的信息直至该客户关闭连接。要求服务器具有同时处理多个客户的能力。</a:t>
            </a:r>
            <a:endParaRPr lang="zh-CN" altLang="en-US" sz="2400" b="1" dirty="0"/>
          </a:p>
          <a:p>
            <a:pPr lvl="1" eaLnBrk="1" hangingPunct="1"/>
            <a:r>
              <a:rPr lang="zh-CN" altLang="en-US" sz="2400" b="1" dirty="0"/>
              <a:t>客户首先与服务器连接，接着接收用户输入客户端名字，并将该名字发送给服务器，接收用户输入的字符串，发送给服务器，接收服务器返回的经处理后的字符串，并显示之。之后，继续等待用户输入直至用户输入</a:t>
            </a:r>
            <a:r>
              <a:rPr lang="en-US" altLang="zh-CN" sz="2400" b="1" dirty="0"/>
              <a:t>Ctrl+C</a:t>
            </a:r>
            <a:r>
              <a:rPr lang="zh-CN" altLang="en-US" sz="2400" b="1" dirty="0"/>
              <a:t>，终止连接并退出。</a:t>
            </a:r>
            <a:endParaRPr lang="zh-CN" altLang="en-US" sz="2400" b="1" dirty="0"/>
          </a:p>
        </p:txBody>
      </p:sp>
    </p:spTree>
  </p:cSld>
  <p:clrMapOvr>
    <a:masterClrMapping/>
  </p:clrMapOvr>
  <p:transition spd="slow">
    <p:pull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p:nvPr>
        </p:nvSpPr>
        <p:spPr>
          <a:xfrm>
            <a:off x="971550" y="692150"/>
            <a:ext cx="7793038" cy="777875"/>
          </a:xfrm>
        </p:spPr>
        <p:txBody>
          <a:bodyPr vert="horz" wrap="square" lIns="91440" tIns="45720" rIns="91440" bIns="45720" anchor="b" anchorCtr="0"/>
          <a:lstStyle/>
          <a:p>
            <a:pPr eaLnBrk="1" hangingPunct="1"/>
            <a:r>
              <a:rPr lang="zh-CN" altLang="en-US" dirty="0"/>
              <a:t>多进程并发服务器－服务器</a:t>
            </a:r>
            <a:endParaRPr lang="zh-CN" altLang="en-US" dirty="0"/>
          </a:p>
        </p:txBody>
      </p:sp>
      <p:sp>
        <p:nvSpPr>
          <p:cNvPr id="56323" name="Rectangle 3"/>
          <p:cNvSpPr>
            <a:spLocks noGrp="1"/>
          </p:cNvSpPr>
          <p:nvPr>
            <p:ph idx="1"/>
          </p:nvPr>
        </p:nvSpPr>
        <p:spPr>
          <a:xfrm>
            <a:off x="1106488" y="1890713"/>
            <a:ext cx="7353300" cy="4967287"/>
          </a:xfrm>
        </p:spPr>
        <p:txBody>
          <a:bodyPr vert="horz" wrap="square" lIns="91440" tIns="45720" rIns="91440" bIns="45720" anchor="t" anchorCtr="0"/>
          <a:lstStyle/>
          <a:p>
            <a:pPr eaLnBrk="1" hangingPunct="1">
              <a:lnSpc>
                <a:spcPct val="80000"/>
              </a:lnSpc>
              <a:buNone/>
            </a:pPr>
            <a:r>
              <a:rPr lang="en-US" altLang="zh-CN" sz="2000" b="1" dirty="0"/>
              <a:t>#include &lt;stdio.h&gt;</a:t>
            </a:r>
            <a:endParaRPr lang="en-US" altLang="zh-CN" sz="2000" b="1" dirty="0"/>
          </a:p>
          <a:p>
            <a:pPr eaLnBrk="1" hangingPunct="1">
              <a:lnSpc>
                <a:spcPct val="80000"/>
              </a:lnSpc>
              <a:buNone/>
            </a:pPr>
            <a:r>
              <a:rPr lang="en-US" altLang="zh-CN" sz="2000" b="1" dirty="0">
                <a:latin typeface="Arial" panose="020B0604020202020204" pitchFamily="34" charset="0"/>
              </a:rPr>
              <a:t>……</a:t>
            </a:r>
            <a:endParaRPr lang="en-US" altLang="zh-CN" sz="2000" b="1" dirty="0"/>
          </a:p>
          <a:p>
            <a:pPr eaLnBrk="1" hangingPunct="1">
              <a:lnSpc>
                <a:spcPct val="80000"/>
              </a:lnSpc>
              <a:buNone/>
            </a:pPr>
            <a:r>
              <a:rPr lang="en-US" altLang="zh-CN" sz="2000" b="1" dirty="0"/>
              <a:t>#define  PORT	1234</a:t>
            </a:r>
            <a:endParaRPr lang="en-US" altLang="zh-CN" sz="2000" b="1" dirty="0"/>
          </a:p>
          <a:p>
            <a:pPr eaLnBrk="1" hangingPunct="1">
              <a:lnSpc>
                <a:spcPct val="80000"/>
              </a:lnSpc>
              <a:buNone/>
            </a:pPr>
            <a:r>
              <a:rPr lang="en-US" altLang="zh-CN" sz="2000" b="1" dirty="0"/>
              <a:t>#define  BACKLOG	10</a:t>
            </a:r>
            <a:endParaRPr lang="en-US" altLang="zh-CN" sz="2000" b="1" dirty="0"/>
          </a:p>
          <a:p>
            <a:pPr eaLnBrk="1" hangingPunct="1">
              <a:lnSpc>
                <a:spcPct val="80000"/>
              </a:lnSpc>
              <a:buNone/>
            </a:pPr>
            <a:r>
              <a:rPr lang="en-US" altLang="zh-CN" sz="2000" b="1" dirty="0"/>
              <a:t>#define MAXDATASIZE	1000</a:t>
            </a:r>
            <a:endParaRPr lang="en-US" altLang="zh-CN" sz="2000" b="1" dirty="0"/>
          </a:p>
          <a:p>
            <a:pPr eaLnBrk="1" hangingPunct="1">
              <a:lnSpc>
                <a:spcPct val="80000"/>
              </a:lnSpc>
              <a:buNone/>
            </a:pPr>
            <a:r>
              <a:rPr lang="en-US" altLang="zh-CN" sz="2000" b="1" dirty="0"/>
              <a:t>void process_cli(int connectfd, struct sockaddr_in client);</a:t>
            </a:r>
            <a:endParaRPr lang="en-US" altLang="zh-CN" sz="2000" b="1" dirty="0"/>
          </a:p>
          <a:p>
            <a:pPr eaLnBrk="1" hangingPunct="1">
              <a:lnSpc>
                <a:spcPct val="80000"/>
              </a:lnSpc>
              <a:buNone/>
            </a:pPr>
            <a:r>
              <a:rPr lang="en-US" altLang="zh-CN" sz="2000" b="1" dirty="0"/>
              <a:t>int main(void)</a:t>
            </a:r>
            <a:endParaRPr lang="en-US" altLang="zh-CN" sz="2000" b="1" dirty="0"/>
          </a:p>
          <a:p>
            <a:pPr eaLnBrk="1" hangingPunct="1">
              <a:lnSpc>
                <a:spcPct val="80000"/>
              </a:lnSpc>
              <a:buNone/>
            </a:pPr>
            <a:r>
              <a:rPr lang="en-US" altLang="zh-CN" sz="2000" b="1" dirty="0"/>
              <a:t>{</a:t>
            </a:r>
            <a:endParaRPr lang="en-US" altLang="zh-CN" sz="2000" b="1" dirty="0"/>
          </a:p>
          <a:p>
            <a:pPr eaLnBrk="1" hangingPunct="1">
              <a:lnSpc>
                <a:spcPct val="80000"/>
              </a:lnSpc>
              <a:buNone/>
            </a:pPr>
            <a:r>
              <a:rPr lang="en-US" altLang="zh-CN" sz="2000" b="1" dirty="0"/>
              <a:t>	int 	listenfd, connectfd;</a:t>
            </a:r>
            <a:endParaRPr lang="en-US" altLang="zh-CN" sz="2000" b="1" dirty="0"/>
          </a:p>
          <a:p>
            <a:pPr eaLnBrk="1" hangingPunct="1">
              <a:lnSpc>
                <a:spcPct val="80000"/>
              </a:lnSpc>
              <a:buNone/>
            </a:pPr>
            <a:r>
              <a:rPr lang="en-US" altLang="zh-CN" sz="2000" b="1" dirty="0"/>
              <a:t>	pid_t	pid;</a:t>
            </a:r>
            <a:endParaRPr lang="en-US" altLang="zh-CN" sz="2000" b="1" dirty="0"/>
          </a:p>
          <a:p>
            <a:pPr eaLnBrk="1" hangingPunct="1">
              <a:lnSpc>
                <a:spcPct val="80000"/>
              </a:lnSpc>
              <a:buNone/>
            </a:pPr>
            <a:r>
              <a:rPr lang="en-US" altLang="zh-CN" sz="2000" b="1" dirty="0"/>
              <a:t>	struct sockaddr_in     server, client;</a:t>
            </a:r>
            <a:endParaRPr lang="en-US" altLang="zh-CN" sz="2000" b="1" dirty="0"/>
          </a:p>
          <a:p>
            <a:pPr eaLnBrk="1" hangingPunct="1">
              <a:lnSpc>
                <a:spcPct val="80000"/>
              </a:lnSpc>
              <a:buNone/>
            </a:pPr>
            <a:r>
              <a:rPr lang="en-US" altLang="zh-CN" sz="2000" b="1" dirty="0"/>
              <a:t>	int 	sin_size;</a:t>
            </a:r>
            <a:endParaRPr lang="en-US" altLang="zh-CN" sz="2000" b="1" dirty="0"/>
          </a:p>
          <a:p>
            <a:pPr eaLnBrk="1" hangingPunct="1">
              <a:lnSpc>
                <a:spcPct val="80000"/>
              </a:lnSpc>
              <a:buNone/>
            </a:pPr>
            <a:r>
              <a:rPr lang="en-US" altLang="zh-CN" sz="2000" b="1" dirty="0"/>
              <a:t>	</a:t>
            </a:r>
            <a:endParaRPr lang="en-US" altLang="zh-CN" sz="2000" b="1" dirty="0"/>
          </a:p>
          <a:p>
            <a:pPr eaLnBrk="1" hangingPunct="1">
              <a:lnSpc>
                <a:spcPct val="80000"/>
              </a:lnSpc>
              <a:buNone/>
            </a:pPr>
            <a:r>
              <a:rPr lang="en-US" altLang="zh-CN" sz="2000" b="1" dirty="0"/>
              <a:t>	/* Create TCP Socket */</a:t>
            </a:r>
            <a:endParaRPr lang="en-US" altLang="zh-CN" sz="2000" b="1" dirty="0"/>
          </a:p>
          <a:p>
            <a:pPr eaLnBrk="1" hangingPunct="1">
              <a:lnSpc>
                <a:spcPct val="80000"/>
              </a:lnSpc>
              <a:buNone/>
            </a:pPr>
            <a:r>
              <a:rPr lang="en-US" altLang="zh-CN" sz="2000" b="1" dirty="0"/>
              <a:t>	</a:t>
            </a:r>
            <a:r>
              <a:rPr lang="en-US" altLang="zh-CN" sz="2000" b="1" dirty="0">
                <a:latin typeface="Arial" panose="020B0604020202020204" pitchFamily="34" charset="0"/>
              </a:rPr>
              <a:t>……</a:t>
            </a:r>
            <a:endParaRPr lang="en-US" altLang="zh-CN" sz="2000" b="1" dirty="0"/>
          </a:p>
        </p:txBody>
      </p:sp>
    </p:spTree>
  </p:cSld>
  <p:clrMapOvr>
    <a:masterClrMapping/>
  </p:clrMapOvr>
  <p:transition spd="slow">
    <p:pull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p:cNvSpPr>
          <p:nvPr>
            <p:ph idx="1"/>
          </p:nvPr>
        </p:nvSpPr>
        <p:spPr>
          <a:xfrm>
            <a:off x="827088" y="404813"/>
            <a:ext cx="7772400" cy="6264275"/>
          </a:xfrm>
          <a:solidFill>
            <a:schemeClr val="bg1">
              <a:alpha val="100000"/>
            </a:schemeClr>
          </a:solidFill>
        </p:spPr>
        <p:txBody>
          <a:bodyPr vert="horz" wrap="square" lIns="91440" tIns="45720" rIns="91440" bIns="45720" anchor="t" anchorCtr="0"/>
          <a:lstStyle/>
          <a:p>
            <a:pPr eaLnBrk="1" hangingPunct="1">
              <a:lnSpc>
                <a:spcPct val="80000"/>
              </a:lnSpc>
              <a:spcBef>
                <a:spcPct val="0"/>
              </a:spcBef>
              <a:buNone/>
            </a:pPr>
            <a:r>
              <a:rPr lang="en-US" altLang="zh-CN" sz="2000" b="1" dirty="0"/>
              <a:t>if((listenfd=socket(AF_INET, SOCK_STREAM, 0))==-1)</a:t>
            </a:r>
            <a:endParaRPr lang="en-US" altLang="zh-CN" sz="2000" b="1" dirty="0"/>
          </a:p>
          <a:p>
            <a:pPr eaLnBrk="1" hangingPunct="1">
              <a:lnSpc>
                <a:spcPct val="80000"/>
              </a:lnSpc>
              <a:spcBef>
                <a:spcPct val="0"/>
              </a:spcBef>
              <a:buNone/>
            </a:pPr>
            <a:r>
              <a:rPr lang="en-US" altLang="zh-CN" sz="2000" b="1" dirty="0"/>
              <a:t>        {</a:t>
            </a:r>
            <a:endParaRPr lang="en-US" altLang="zh-CN" sz="2000" b="1" dirty="0"/>
          </a:p>
          <a:p>
            <a:pPr eaLnBrk="1" hangingPunct="1">
              <a:lnSpc>
                <a:spcPct val="80000"/>
              </a:lnSpc>
              <a:spcBef>
                <a:spcPct val="0"/>
              </a:spcBef>
              <a:buNone/>
            </a:pPr>
            <a:r>
              <a:rPr lang="en-US" altLang="zh-CN" sz="2000" b="1" dirty="0"/>
              <a:t>                perror("Create socket failed");</a:t>
            </a:r>
            <a:endParaRPr lang="en-US" altLang="zh-CN" sz="2000" b="1" dirty="0"/>
          </a:p>
          <a:p>
            <a:pPr eaLnBrk="1" hangingPunct="1">
              <a:lnSpc>
                <a:spcPct val="80000"/>
              </a:lnSpc>
              <a:spcBef>
                <a:spcPct val="0"/>
              </a:spcBef>
              <a:buNone/>
            </a:pPr>
            <a:r>
              <a:rPr lang="en-US" altLang="zh-CN" sz="2000" b="1" dirty="0"/>
              <a:t>                exit(-1);</a:t>
            </a:r>
            <a:endParaRPr lang="en-US" altLang="zh-CN" sz="2000" b="1" dirty="0"/>
          </a:p>
          <a:p>
            <a:pPr eaLnBrk="1" hangingPunct="1">
              <a:lnSpc>
                <a:spcPct val="80000"/>
              </a:lnSpc>
              <a:spcBef>
                <a:spcPct val="0"/>
              </a:spcBef>
              <a:buNone/>
            </a:pPr>
            <a:r>
              <a:rPr lang="en-US" altLang="zh-CN" sz="2000" b="1" dirty="0"/>
              <a:t>        }</a:t>
            </a:r>
            <a:endParaRPr lang="en-US" altLang="zh-CN" sz="2000" b="1" dirty="0"/>
          </a:p>
          <a:p>
            <a:pPr eaLnBrk="1" hangingPunct="1">
              <a:lnSpc>
                <a:spcPct val="80000"/>
              </a:lnSpc>
              <a:spcBef>
                <a:spcPct val="0"/>
              </a:spcBef>
              <a:buNone/>
            </a:pPr>
            <a:r>
              <a:rPr lang="en-US" altLang="zh-CN" sz="2000" b="1" dirty="0"/>
              <a:t>int opt = SO_REUSEADDR;</a:t>
            </a:r>
            <a:endParaRPr lang="en-US" altLang="zh-CN" sz="2000" b="1" dirty="0"/>
          </a:p>
          <a:p>
            <a:pPr eaLnBrk="1" hangingPunct="1">
              <a:lnSpc>
                <a:spcPct val="80000"/>
              </a:lnSpc>
              <a:spcBef>
                <a:spcPct val="0"/>
              </a:spcBef>
              <a:buNone/>
            </a:pPr>
            <a:r>
              <a:rPr lang="en-US" altLang="zh-CN" sz="2000" b="1" dirty="0"/>
              <a:t>setsockopt(listenfd, SOL_SOCKET, SO_REUSEADDR, &amp;opt, sizeof(opt));</a:t>
            </a:r>
            <a:endParaRPr lang="en-US" altLang="zh-CN" sz="2000" b="1" dirty="0"/>
          </a:p>
          <a:p>
            <a:pPr eaLnBrk="1" hangingPunct="1">
              <a:lnSpc>
                <a:spcPct val="80000"/>
              </a:lnSpc>
              <a:spcBef>
                <a:spcPct val="0"/>
              </a:spcBef>
              <a:buNone/>
            </a:pPr>
            <a:endParaRPr lang="en-US" altLang="zh-CN" sz="2000" b="1" dirty="0"/>
          </a:p>
          <a:p>
            <a:pPr eaLnBrk="1" hangingPunct="1">
              <a:lnSpc>
                <a:spcPct val="80000"/>
              </a:lnSpc>
              <a:spcBef>
                <a:spcPct val="0"/>
              </a:spcBef>
              <a:buNone/>
            </a:pPr>
            <a:r>
              <a:rPr lang="en-US" altLang="zh-CN" sz="2000" b="1" dirty="0"/>
              <a:t>bzero(&amp;server, sizeof(server));</a:t>
            </a:r>
            <a:endParaRPr lang="en-US" altLang="zh-CN" sz="2000" b="1" dirty="0"/>
          </a:p>
          <a:p>
            <a:pPr eaLnBrk="1" hangingPunct="1">
              <a:lnSpc>
                <a:spcPct val="80000"/>
              </a:lnSpc>
              <a:spcBef>
                <a:spcPct val="0"/>
              </a:spcBef>
              <a:buNone/>
            </a:pPr>
            <a:r>
              <a:rPr lang="en-US" altLang="zh-CN" sz="2000" b="1" dirty="0"/>
              <a:t>server.sin_family = AF_INET;</a:t>
            </a:r>
            <a:endParaRPr lang="en-US" altLang="zh-CN" sz="2000" b="1" dirty="0"/>
          </a:p>
          <a:p>
            <a:pPr eaLnBrk="1" hangingPunct="1">
              <a:lnSpc>
                <a:spcPct val="80000"/>
              </a:lnSpc>
              <a:spcBef>
                <a:spcPct val="0"/>
              </a:spcBef>
              <a:buNone/>
            </a:pPr>
            <a:r>
              <a:rPr lang="en-US" altLang="zh-CN" sz="2000" b="1" dirty="0"/>
              <a:t>server.sin_port = htons(PORT);</a:t>
            </a:r>
            <a:endParaRPr lang="en-US" altLang="zh-CN" sz="2000" b="1" dirty="0"/>
          </a:p>
          <a:p>
            <a:pPr eaLnBrk="1" hangingPunct="1">
              <a:lnSpc>
                <a:spcPct val="80000"/>
              </a:lnSpc>
              <a:spcBef>
                <a:spcPct val="0"/>
              </a:spcBef>
              <a:buNone/>
            </a:pPr>
            <a:r>
              <a:rPr lang="en-US" altLang="zh-CN" sz="2000" b="1" dirty="0"/>
              <a:t>server.sin_addr.s_addr = htonl(INADDR_ANY);</a:t>
            </a:r>
            <a:endParaRPr lang="en-US" altLang="zh-CN" sz="2000" b="1" dirty="0"/>
          </a:p>
          <a:p>
            <a:pPr eaLnBrk="1" hangingPunct="1">
              <a:lnSpc>
                <a:spcPct val="80000"/>
              </a:lnSpc>
              <a:spcBef>
                <a:spcPct val="0"/>
              </a:spcBef>
              <a:buNone/>
            </a:pPr>
            <a:endParaRPr lang="en-US" altLang="zh-CN" sz="2000" b="1" dirty="0"/>
          </a:p>
          <a:p>
            <a:pPr eaLnBrk="1" hangingPunct="1">
              <a:lnSpc>
                <a:spcPct val="80000"/>
              </a:lnSpc>
              <a:spcBef>
                <a:spcPct val="0"/>
              </a:spcBef>
              <a:buNone/>
            </a:pPr>
            <a:r>
              <a:rPr lang="en-US" altLang="zh-CN" sz="2000" b="1" dirty="0"/>
              <a:t>if (bind(listenfd, (struct sockaddr *)&amp;server, serrver))==-1)</a:t>
            </a:r>
            <a:endParaRPr lang="en-US" altLang="zh-CN" sz="2000" b="1" dirty="0"/>
          </a:p>
          <a:p>
            <a:pPr eaLnBrk="1" hangingPunct="1">
              <a:lnSpc>
                <a:spcPct val="80000"/>
              </a:lnSpc>
              <a:spcBef>
                <a:spcPct val="0"/>
              </a:spcBef>
              <a:buNone/>
            </a:pPr>
            <a:r>
              <a:rPr lang="en-US" altLang="zh-CN" sz="2000" b="1" dirty="0"/>
              <a:t>           {</a:t>
            </a:r>
            <a:endParaRPr lang="en-US" altLang="zh-CN" sz="2000" b="1" dirty="0"/>
          </a:p>
          <a:p>
            <a:pPr eaLnBrk="1" hangingPunct="1">
              <a:lnSpc>
                <a:spcPct val="80000"/>
              </a:lnSpc>
              <a:spcBef>
                <a:spcPct val="0"/>
              </a:spcBef>
              <a:buNone/>
            </a:pPr>
            <a:r>
              <a:rPr lang="en-US" altLang="zh-CN" sz="2000" b="1" dirty="0"/>
              <a:t>                perror("Bind error");</a:t>
            </a:r>
            <a:endParaRPr lang="en-US" altLang="zh-CN" sz="2000" b="1" dirty="0"/>
          </a:p>
          <a:p>
            <a:pPr eaLnBrk="1" hangingPunct="1">
              <a:lnSpc>
                <a:spcPct val="80000"/>
              </a:lnSpc>
              <a:spcBef>
                <a:spcPct val="0"/>
              </a:spcBef>
              <a:buNone/>
            </a:pPr>
            <a:r>
              <a:rPr lang="en-US" altLang="zh-CN" sz="2000" b="1" dirty="0"/>
              <a:t>                exit(-1);</a:t>
            </a:r>
            <a:endParaRPr lang="en-US" altLang="zh-CN" sz="2000" b="1" dirty="0"/>
          </a:p>
          <a:p>
            <a:pPr eaLnBrk="1" hangingPunct="1">
              <a:lnSpc>
                <a:spcPct val="80000"/>
              </a:lnSpc>
              <a:spcBef>
                <a:spcPct val="0"/>
              </a:spcBef>
              <a:buNone/>
            </a:pPr>
            <a:r>
              <a:rPr lang="en-US" altLang="zh-CN" sz="2000" b="1" dirty="0"/>
              <a:t>        }</a:t>
            </a:r>
            <a:endParaRPr lang="en-US" altLang="zh-CN" sz="2000" b="1" dirty="0"/>
          </a:p>
          <a:p>
            <a:pPr eaLnBrk="1" hangingPunct="1">
              <a:lnSpc>
                <a:spcPct val="80000"/>
              </a:lnSpc>
              <a:spcBef>
                <a:spcPct val="0"/>
              </a:spcBef>
              <a:buNone/>
            </a:pPr>
            <a:endParaRPr lang="en-US" altLang="zh-CN" sz="2000" b="1" dirty="0"/>
          </a:p>
          <a:p>
            <a:pPr eaLnBrk="1" hangingPunct="1">
              <a:lnSpc>
                <a:spcPct val="80000"/>
              </a:lnSpc>
              <a:spcBef>
                <a:spcPct val="0"/>
              </a:spcBef>
              <a:buNone/>
            </a:pPr>
            <a:r>
              <a:rPr lang="en-US" altLang="zh-CN" sz="2000" b="1" dirty="0"/>
              <a:t>if (listen(listenfd, BACKLOG) == -1) {</a:t>
            </a:r>
            <a:endParaRPr lang="en-US" altLang="zh-CN" sz="2000" b="1" dirty="0"/>
          </a:p>
          <a:p>
            <a:pPr eaLnBrk="1" hangingPunct="1">
              <a:lnSpc>
                <a:spcPct val="80000"/>
              </a:lnSpc>
              <a:spcBef>
                <a:spcPct val="0"/>
              </a:spcBef>
              <a:buNone/>
            </a:pPr>
            <a:r>
              <a:rPr lang="en-US" altLang="zh-CN" sz="2000" b="1" dirty="0"/>
              <a:t>                perror("listen error");</a:t>
            </a:r>
            <a:endParaRPr lang="en-US" altLang="zh-CN" sz="2000" b="1" dirty="0"/>
          </a:p>
          <a:p>
            <a:pPr eaLnBrk="1" hangingPunct="1">
              <a:lnSpc>
                <a:spcPct val="80000"/>
              </a:lnSpc>
              <a:spcBef>
                <a:spcPct val="0"/>
              </a:spcBef>
              <a:buNone/>
            </a:pPr>
            <a:r>
              <a:rPr lang="en-US" altLang="zh-CN" sz="2000" b="1" dirty="0"/>
              <a:t>                exit(-1);</a:t>
            </a:r>
            <a:endParaRPr lang="en-US" altLang="zh-CN" sz="2000" b="1" dirty="0"/>
          </a:p>
          <a:p>
            <a:pPr eaLnBrk="1" hangingPunct="1">
              <a:lnSpc>
                <a:spcPct val="80000"/>
              </a:lnSpc>
              <a:spcBef>
                <a:spcPct val="0"/>
              </a:spcBef>
              <a:buNone/>
            </a:pPr>
            <a:r>
              <a:rPr lang="en-US" altLang="zh-CN" sz="2000" b="1" dirty="0"/>
              <a:t>        }</a:t>
            </a:r>
            <a:endParaRPr lang="en-US" altLang="zh-CN"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idx="1"/>
          </p:nvPr>
        </p:nvSpPr>
        <p:spPr>
          <a:xfrm>
            <a:off x="539750" y="115888"/>
            <a:ext cx="8270875" cy="6723063"/>
          </a:xfrm>
          <a:solidFill>
            <a:schemeClr val="bg1"/>
          </a:solidFill>
          <a:ln>
            <a:solidFill>
              <a:schemeClr val="bg1"/>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sin_size = sizeof(struct sockaddr_in);</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while(1)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if((connectfd = accept(listenfd, (struct sockaddr *)&amp;client, &amp;sin_size)) == -1)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perror("accept error");</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exit(-1);</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if ((pid=fork())&gt;0)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 parent process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close(connectfd);</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continue;</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else if (pid==0)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/*child process*/</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close(listenfd);</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process_cli(connectfd, client);</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r>
              <a:rPr kumimoji="0" lang="en-US" altLang="zh-CN" sz="1600" b="1" i="0" u="none" strike="noStrike" kern="0" cap="none" spc="0" normalizeH="0" baseline="0" noProof="0">
                <a:ln>
                  <a:noFill/>
                </a:ln>
                <a:solidFill>
                  <a:srgbClr val="00B050"/>
                </a:solidFill>
                <a:effectLst/>
                <a:uLnTx/>
                <a:uFillTx/>
                <a:latin typeface="+mn-lt"/>
                <a:ea typeface="+mn-ea"/>
                <a:cs typeface="+mn-cs"/>
              </a:rPr>
              <a:t>//</a:t>
            </a:r>
            <a:r>
              <a:rPr kumimoji="0" lang="en-US" altLang="zh-CN" sz="1600" b="1" i="0" u="none" strike="noStrike" kern="0" cap="none" spc="0" normalizeH="0" baseline="0" noProof="0">
                <a:ln>
                  <a:noFill/>
                </a:ln>
                <a:solidFill>
                  <a:schemeClr val="accent1">
                    <a:lumMod val="75000"/>
                  </a:schemeClr>
                </a:solidFill>
                <a:effectLst/>
                <a:uLnTx/>
                <a:uFillTx/>
                <a:latin typeface="+mn-lt"/>
                <a:ea typeface="+mn-ea"/>
                <a:cs typeface="+mn-cs"/>
              </a:rPr>
              <a:t>close(connfd); </a:t>
            </a:r>
            <a:r>
              <a:rPr kumimoji="0" lang="zh-CN" altLang="en-US" sz="1600" b="1" i="0" u="none" strike="noStrike" kern="0" cap="none" spc="0" normalizeH="0" baseline="0" noProof="0">
                <a:ln>
                  <a:noFill/>
                </a:ln>
                <a:solidFill>
                  <a:schemeClr val="accent1">
                    <a:lumMod val="75000"/>
                  </a:schemeClr>
                </a:solidFill>
                <a:effectLst/>
                <a:uLnTx/>
                <a:uFillTx/>
                <a:latin typeface="+mn-lt"/>
                <a:ea typeface="+mn-ea"/>
                <a:cs typeface="+mn-cs"/>
              </a:rPr>
              <a:t>显式关闭套接字，并非必须</a:t>
            </a:r>
            <a:endParaRPr kumimoji="0" lang="en-US" altLang="zh-CN" sz="1600" b="1" i="0" u="none" strike="noStrike" kern="0" cap="none" spc="0" normalizeH="0" baseline="0" noProof="0">
              <a:ln>
                <a:noFill/>
              </a:ln>
              <a:solidFill>
                <a:schemeClr val="accent1">
                  <a:lumMod val="75000"/>
                </a:schemeClr>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exit(0);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else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printf("fork error\n");</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exit(0);</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}/*while()*/</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close(listenfd);   /* close listenfd */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r>
              <a:rPr kumimoji="0" lang="en-US" altLang="zh-CN" sz="1600" b="1" i="0" u="none" strike="noStrike" kern="0" cap="none" spc="0" normalizeH="0" baseline="0" noProof="0">
                <a:ln>
                  <a:noFill/>
                </a:ln>
                <a:solidFill>
                  <a:schemeClr val="tx1"/>
                </a:solidFill>
                <a:effectLst/>
                <a:uLnTx/>
                <a:uFillTx/>
                <a:latin typeface="+mn-lt"/>
                <a:ea typeface="+mn-ea"/>
                <a:cs typeface="+mn-cs"/>
              </a:rPr>
              <a:t>} </a:t>
            </a:r>
            <a:endParaRPr kumimoji="0" lang="en-US" altLang="zh-CN" sz="1600" b="1"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827088" y="260350"/>
            <a:ext cx="7467600" cy="762000"/>
          </a:xfrm>
        </p:spPr>
        <p:txBody>
          <a:bodyPr vert="horz" wrap="square" lIns="91440" tIns="45720" rIns="91440" bIns="45720" anchor="b" anchorCtr="0"/>
          <a:lstStyle/>
          <a:p>
            <a:pPr eaLnBrk="1" hangingPunct="1"/>
            <a:r>
              <a:rPr lang="zh-CN" altLang="en-US" dirty="0"/>
              <a:t>多进程并发服务器－服务器</a:t>
            </a:r>
            <a:endParaRPr lang="zh-CN" altLang="en-US" dirty="0"/>
          </a:p>
        </p:txBody>
      </p:sp>
      <p:sp>
        <p:nvSpPr>
          <p:cNvPr id="59395" name="Rectangle 3"/>
          <p:cNvSpPr>
            <a:spLocks noGrp="1"/>
          </p:cNvSpPr>
          <p:nvPr>
            <p:ph idx="1"/>
          </p:nvPr>
        </p:nvSpPr>
        <p:spPr>
          <a:xfrm>
            <a:off x="747713" y="1308100"/>
            <a:ext cx="8072437" cy="5360988"/>
          </a:xfrm>
          <a:solidFill>
            <a:schemeClr val="bg1">
              <a:alpha val="100000"/>
            </a:schemeClr>
          </a:solidFill>
        </p:spPr>
        <p:txBody>
          <a:bodyPr vert="horz" wrap="square" lIns="91440" tIns="45720" rIns="91440" bIns="45720" anchor="t" anchorCtr="0"/>
          <a:lstStyle/>
          <a:p>
            <a:pPr eaLnBrk="1" hangingPunct="1">
              <a:buNone/>
            </a:pPr>
            <a:r>
              <a:rPr lang="en-US" altLang="zh-CN" sz="2000" b="1" dirty="0"/>
              <a:t>void process_cli(int connectfd, struct sockaddr_in client) {</a:t>
            </a:r>
            <a:endParaRPr lang="en-US" altLang="zh-CN" sz="2000" b="1" dirty="0"/>
          </a:p>
          <a:p>
            <a:pPr eaLnBrk="1" hangingPunct="1">
              <a:buNone/>
            </a:pPr>
            <a:r>
              <a:rPr lang="en-US" altLang="zh-CN" sz="2000" b="1" dirty="0"/>
              <a:t>	int 	num;</a:t>
            </a:r>
            <a:endParaRPr lang="en-US" altLang="zh-CN" sz="2000" b="1" dirty="0"/>
          </a:p>
          <a:p>
            <a:pPr eaLnBrk="1" hangingPunct="1">
              <a:buNone/>
            </a:pPr>
            <a:r>
              <a:rPr lang="en-US" altLang="zh-CN" sz="2000" b="1" dirty="0"/>
              <a:t>	char	   recvbuf[MAXDATASIZE], sendbuf[MAXDATASIZE], cli_name[MAXDATASIZE];</a:t>
            </a:r>
            <a:endParaRPr lang="en-US" altLang="zh-CN" sz="2000" b="1" dirty="0"/>
          </a:p>
          <a:p>
            <a:pPr eaLnBrk="1" hangingPunct="1">
              <a:buNone/>
            </a:pPr>
            <a:r>
              <a:rPr lang="en-US" altLang="zh-CN" sz="2000" b="1" dirty="0"/>
              <a:t>	printf(</a:t>
            </a:r>
            <a:r>
              <a:rPr lang="en-US" altLang="zh-CN" sz="2000" b="1" dirty="0">
                <a:latin typeface="Arial" panose="020B0604020202020204" pitchFamily="34" charset="0"/>
              </a:rPr>
              <a:t>“</a:t>
            </a:r>
            <a:r>
              <a:rPr lang="en-US" altLang="zh-CN" sz="2000" b="1" dirty="0"/>
              <a:t>You got a connection from %s.\n</a:t>
            </a:r>
            <a:r>
              <a:rPr lang="en-US" altLang="zh-CN" sz="2000" b="1" dirty="0">
                <a:latin typeface="Arial" panose="020B0604020202020204" pitchFamily="34" charset="0"/>
              </a:rPr>
              <a:t>”</a:t>
            </a:r>
            <a:r>
              <a:rPr lang="en-US" altLang="zh-CN" sz="2000" b="1" dirty="0"/>
              <a:t>, inet_ntoa(client.sin_addr));</a:t>
            </a:r>
            <a:endParaRPr lang="en-US" altLang="zh-CN" sz="2000" b="1" dirty="0"/>
          </a:p>
          <a:p>
            <a:pPr eaLnBrk="1" hangingPunct="1">
              <a:buNone/>
            </a:pPr>
            <a:r>
              <a:rPr lang="en-US" altLang="zh-CN" sz="2000" b="1" dirty="0"/>
              <a:t>	num = recv(connectfd, cli_name, MAXDATASIZE, 0);</a:t>
            </a:r>
            <a:endParaRPr lang="en-US" altLang="zh-CN" sz="2000" b="1" dirty="0"/>
          </a:p>
          <a:p>
            <a:pPr eaLnBrk="1" hangingPunct="1">
              <a:buNone/>
            </a:pPr>
            <a:r>
              <a:rPr lang="en-US" altLang="zh-CN" sz="2000" b="1" dirty="0"/>
              <a:t>	if (num == 0) {</a:t>
            </a:r>
            <a:endParaRPr lang="en-US" altLang="zh-CN" sz="2000" b="1" dirty="0"/>
          </a:p>
          <a:p>
            <a:pPr eaLnBrk="1" hangingPunct="1">
              <a:buNone/>
            </a:pPr>
            <a:r>
              <a:rPr lang="en-US" altLang="zh-CN" sz="2000" b="1" dirty="0"/>
              <a:t>		close(connectfd);</a:t>
            </a:r>
            <a:endParaRPr lang="en-US" altLang="zh-CN" sz="2000" b="1" dirty="0"/>
          </a:p>
          <a:p>
            <a:pPr eaLnBrk="1" hangingPunct="1">
              <a:buNone/>
            </a:pPr>
            <a:r>
              <a:rPr lang="en-US" altLang="zh-CN" sz="2000" b="1" dirty="0"/>
              <a:t>		printf(</a:t>
            </a:r>
            <a:r>
              <a:rPr lang="en-US" altLang="zh-CN" sz="2000" b="1" dirty="0">
                <a:latin typeface="Arial" panose="020B0604020202020204" pitchFamily="34" charset="0"/>
              </a:rPr>
              <a:t>“</a:t>
            </a:r>
            <a:r>
              <a:rPr lang="en-US" altLang="zh-CN" sz="2000" b="1" dirty="0"/>
              <a:t>cllient disconnected.\n</a:t>
            </a:r>
            <a:r>
              <a:rPr lang="en-US" altLang="zh-CN" sz="2000" b="1" dirty="0">
                <a:latin typeface="Arial" panose="020B0604020202020204" pitchFamily="34" charset="0"/>
              </a:rPr>
              <a:t>”</a:t>
            </a:r>
            <a:r>
              <a:rPr lang="en-US" altLang="zh-CN" sz="2000" b="1" dirty="0"/>
              <a:t>);</a:t>
            </a:r>
            <a:endParaRPr lang="en-US" altLang="zh-CN" sz="2000" b="1" dirty="0"/>
          </a:p>
          <a:p>
            <a:pPr eaLnBrk="1" hangingPunct="1">
              <a:buNone/>
            </a:pPr>
            <a:r>
              <a:rPr lang="en-US" altLang="zh-CN" sz="2000" b="1" dirty="0"/>
              <a:t>		return;</a:t>
            </a:r>
            <a:endParaRPr lang="en-US" altLang="zh-CN" sz="2000" b="1" dirty="0"/>
          </a:p>
          <a:p>
            <a:pPr eaLnBrk="1" hangingPunct="1">
              <a:buNone/>
            </a:pPr>
            <a:r>
              <a:rPr lang="en-US" altLang="zh-CN" sz="2000" b="1" dirty="0"/>
              <a:t>	}</a:t>
            </a:r>
            <a:endParaRPr lang="en-US" altLang="zh-CN" sz="2000" b="1" dirty="0"/>
          </a:p>
          <a:p>
            <a:pPr eaLnBrk="1" hangingPunct="1">
              <a:buNone/>
            </a:pPr>
            <a:r>
              <a:rPr lang="en-US" altLang="zh-CN" sz="2000" b="1" dirty="0"/>
              <a:t>	cli_name[num] = </a:t>
            </a:r>
            <a:r>
              <a:rPr lang="en-US" altLang="zh-CN" sz="2000" b="1" dirty="0">
                <a:latin typeface="Arial" panose="020B0604020202020204" pitchFamily="34" charset="0"/>
              </a:rPr>
              <a:t>‘</a:t>
            </a:r>
            <a:r>
              <a:rPr lang="en-US" altLang="zh-CN" sz="2000" b="1" dirty="0"/>
              <a:t>\0</a:t>
            </a:r>
            <a:r>
              <a:rPr lang="en-US" altLang="zh-CN" sz="2000" b="1" dirty="0">
                <a:latin typeface="Arial" panose="020B0604020202020204" pitchFamily="34" charset="0"/>
              </a:rPr>
              <a:t>’</a:t>
            </a:r>
            <a:r>
              <a:rPr lang="en-US" altLang="zh-CN" sz="2000" b="1" dirty="0"/>
              <a:t>;</a:t>
            </a:r>
            <a:endParaRPr lang="en-US" altLang="zh-CN" sz="2000" b="1" dirty="0"/>
          </a:p>
          <a:p>
            <a:pPr eaLnBrk="1" hangingPunct="1">
              <a:buNone/>
            </a:pPr>
            <a:r>
              <a:rPr lang="en-US" altLang="zh-CN" sz="2000" b="1" dirty="0"/>
              <a:t>	printf(</a:t>
            </a:r>
            <a:r>
              <a:rPr lang="en-US" altLang="zh-CN" sz="2000" b="1" dirty="0">
                <a:latin typeface="Arial" panose="020B0604020202020204" pitchFamily="34" charset="0"/>
              </a:rPr>
              <a:t>“</a:t>
            </a:r>
            <a:r>
              <a:rPr lang="en-US" altLang="zh-CN" sz="2000" b="1" dirty="0"/>
              <a:t>Client name is %s.\n</a:t>
            </a:r>
            <a:r>
              <a:rPr lang="en-US" altLang="zh-CN" sz="2000" b="1" dirty="0">
                <a:latin typeface="Arial" panose="020B0604020202020204" pitchFamily="34" charset="0"/>
              </a:rPr>
              <a:t>”</a:t>
            </a:r>
            <a:r>
              <a:rPr lang="en-US" altLang="zh-CN" sz="2000" b="1" dirty="0"/>
              <a:t>,cli_name);</a:t>
            </a:r>
            <a:endParaRPr lang="en-US" altLang="zh-CN" sz="2000" b="1" dirty="0"/>
          </a:p>
        </p:txBody>
      </p:sp>
    </p:spTree>
  </p:cSld>
  <p:clrMapOvr>
    <a:masterClrMapping/>
  </p:clrMapOvr>
  <p:transition spd="slow">
    <p:pull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p:nvPr>
        </p:nvSpPr>
        <p:spPr>
          <a:xfrm>
            <a:off x="1042988" y="549275"/>
            <a:ext cx="7467600" cy="762000"/>
          </a:xfrm>
        </p:spPr>
        <p:txBody>
          <a:bodyPr vert="horz" wrap="square" lIns="91440" tIns="45720" rIns="91440" bIns="45720" anchor="b" anchorCtr="0"/>
          <a:lstStyle/>
          <a:p>
            <a:pPr eaLnBrk="1" hangingPunct="1"/>
            <a:r>
              <a:rPr lang="zh-CN" altLang="en-US" dirty="0"/>
              <a:t>多进程并发服务器－服务器</a:t>
            </a:r>
            <a:endParaRPr lang="zh-CN" altLang="en-US" dirty="0"/>
          </a:p>
        </p:txBody>
      </p:sp>
      <p:sp>
        <p:nvSpPr>
          <p:cNvPr id="60419" name="Rectangle 3"/>
          <p:cNvSpPr>
            <a:spLocks noGrp="1"/>
          </p:cNvSpPr>
          <p:nvPr>
            <p:ph idx="1"/>
          </p:nvPr>
        </p:nvSpPr>
        <p:spPr>
          <a:xfrm>
            <a:off x="915988" y="1568450"/>
            <a:ext cx="7543800" cy="5029200"/>
          </a:xfrm>
          <a:solidFill>
            <a:schemeClr val="bg1">
              <a:alpha val="100000"/>
            </a:schemeClr>
          </a:solidFill>
        </p:spPr>
        <p:txBody>
          <a:bodyPr vert="horz" wrap="square" lIns="91440" tIns="45720" rIns="91440" bIns="45720" anchor="t" anchorCtr="0"/>
          <a:lstStyle/>
          <a:p>
            <a:pPr eaLnBrk="1" hangingPunct="1">
              <a:lnSpc>
                <a:spcPct val="90000"/>
              </a:lnSpc>
              <a:buNone/>
            </a:pPr>
            <a:r>
              <a:rPr lang="en-US" altLang="zh-CN" sz="2400" b="1" dirty="0"/>
              <a:t>	while (num = recv(connectfd, recvbuf, MAXDATASIZE,0) {</a:t>
            </a:r>
            <a:endParaRPr lang="en-US" altLang="zh-CN" sz="2400" b="1" dirty="0"/>
          </a:p>
          <a:p>
            <a:pPr eaLnBrk="1" hangingPunct="1">
              <a:lnSpc>
                <a:spcPct val="90000"/>
              </a:lnSpc>
              <a:buNone/>
            </a:pPr>
            <a:r>
              <a:rPr lang="en-US" altLang="zh-CN" sz="2400" b="1" dirty="0"/>
              <a:t>		recvbuf[num] = </a:t>
            </a:r>
            <a:r>
              <a:rPr lang="en-US" altLang="zh-CN" sz="2400" b="1" dirty="0">
                <a:latin typeface="Arial" panose="020B0604020202020204" pitchFamily="34" charset="0"/>
              </a:rPr>
              <a:t>‘</a:t>
            </a:r>
            <a:r>
              <a:rPr lang="en-US" altLang="zh-CN" sz="2400" b="1" dirty="0"/>
              <a:t>\0</a:t>
            </a:r>
            <a:r>
              <a:rPr lang="en-US" altLang="zh-CN" sz="2400" b="1" dirty="0">
                <a:latin typeface="Arial" panose="020B0604020202020204" pitchFamily="34" charset="0"/>
              </a:rPr>
              <a:t>’</a:t>
            </a:r>
            <a:r>
              <a:rPr lang="en-US" altLang="zh-CN" sz="2400" b="1" dirty="0"/>
              <a:t>;</a:t>
            </a:r>
            <a:endParaRPr lang="en-US" altLang="zh-CN" sz="2400" b="1" dirty="0"/>
          </a:p>
          <a:p>
            <a:pPr eaLnBrk="1" hangingPunct="1">
              <a:lnSpc>
                <a:spcPct val="90000"/>
              </a:lnSpc>
              <a:buNone/>
            </a:pPr>
            <a:r>
              <a:rPr lang="en-US" altLang="zh-CN" sz="2400" b="1" dirty="0"/>
              <a:t>		printf(</a:t>
            </a:r>
            <a:r>
              <a:rPr lang="en-US" altLang="zh-CN" sz="2400" b="1" dirty="0">
                <a:latin typeface="Arial" panose="020B0604020202020204" pitchFamily="34" charset="0"/>
              </a:rPr>
              <a:t>“</a:t>
            </a:r>
            <a:r>
              <a:rPr lang="en-US" altLang="zh-CN" sz="2400" b="1" dirty="0"/>
              <a:t>Received client (%s) message: %s\n</a:t>
            </a:r>
            <a:r>
              <a:rPr lang="en-US" altLang="zh-CN" sz="2400" b="1" dirty="0">
                <a:latin typeface="Arial" panose="020B0604020202020204" pitchFamily="34" charset="0"/>
              </a:rPr>
              <a:t>”</a:t>
            </a:r>
            <a:r>
              <a:rPr lang="en-US" altLang="zh-CN" sz="2400" b="1" dirty="0"/>
              <a:t>, cli_name, recvbuf);</a:t>
            </a:r>
            <a:endParaRPr lang="en-US" altLang="zh-CN" sz="2400" b="1" dirty="0"/>
          </a:p>
          <a:p>
            <a:pPr eaLnBrk="1" hangingPunct="1">
              <a:lnSpc>
                <a:spcPct val="90000"/>
              </a:lnSpc>
              <a:buNone/>
            </a:pPr>
            <a:r>
              <a:rPr lang="en-US" altLang="zh-CN" sz="2400" b="1" dirty="0"/>
              <a:t>		for(int i=0; i &lt; num ; i++)</a:t>
            </a:r>
            <a:endParaRPr lang="en-US" altLang="zh-CN" sz="2400" b="1" dirty="0"/>
          </a:p>
          <a:p>
            <a:pPr eaLnBrk="1" hangingPunct="1">
              <a:lnSpc>
                <a:spcPct val="90000"/>
              </a:lnSpc>
              <a:buNone/>
            </a:pPr>
            <a:r>
              <a:rPr lang="en-US" altLang="zh-CN" sz="2400" b="1" dirty="0"/>
              <a:t>			sendbuf[i] = recvbuf[num-i-1];</a:t>
            </a:r>
            <a:endParaRPr lang="en-US" altLang="zh-CN" sz="2400" b="1" dirty="0"/>
          </a:p>
          <a:p>
            <a:pPr eaLnBrk="1" hangingPunct="1">
              <a:lnSpc>
                <a:spcPct val="90000"/>
              </a:lnSpc>
              <a:buNone/>
            </a:pPr>
            <a:r>
              <a:rPr lang="en-US" altLang="zh-CN" sz="2400" b="1" dirty="0"/>
              <a:t>		sendbuf[i] = </a:t>
            </a:r>
            <a:r>
              <a:rPr lang="en-US" altLang="zh-CN" sz="2400" b="1" dirty="0">
                <a:latin typeface="Arial" panose="020B0604020202020204" pitchFamily="34" charset="0"/>
              </a:rPr>
              <a:t>‘</a:t>
            </a:r>
            <a:r>
              <a:rPr lang="en-US" altLang="zh-CN" sz="2400" b="1" dirty="0"/>
              <a:t>\0</a:t>
            </a:r>
            <a:r>
              <a:rPr lang="en-US" altLang="zh-CN" sz="2400" b="1" dirty="0">
                <a:latin typeface="Arial" panose="020B0604020202020204" pitchFamily="34" charset="0"/>
              </a:rPr>
              <a:t>’</a:t>
            </a:r>
            <a:r>
              <a:rPr lang="en-US" altLang="zh-CN" sz="2400" b="1" dirty="0"/>
              <a:t>;</a:t>
            </a:r>
            <a:endParaRPr lang="en-US" altLang="zh-CN" sz="2400" b="1" dirty="0"/>
          </a:p>
          <a:p>
            <a:pPr eaLnBrk="1" hangingPunct="1">
              <a:lnSpc>
                <a:spcPct val="90000"/>
              </a:lnSpc>
              <a:buNone/>
            </a:pPr>
            <a:r>
              <a:rPr lang="en-US" altLang="zh-CN" sz="2400" b="1" dirty="0"/>
              <a:t>		send(connectfd, sendbuf, strlen(sendbuf), 0);</a:t>
            </a:r>
            <a:endParaRPr lang="en-US" altLang="zh-CN" sz="2400" b="1" dirty="0"/>
          </a:p>
          <a:p>
            <a:pPr eaLnBrk="1" hangingPunct="1">
              <a:lnSpc>
                <a:spcPct val="90000"/>
              </a:lnSpc>
              <a:buNone/>
            </a:pPr>
            <a:r>
              <a:rPr lang="en-US" altLang="zh-CN" sz="2400" b="1" dirty="0"/>
              <a:t>	}</a:t>
            </a:r>
            <a:endParaRPr lang="en-US" altLang="zh-CN" sz="2400" b="1" dirty="0"/>
          </a:p>
          <a:p>
            <a:pPr eaLnBrk="1" hangingPunct="1">
              <a:lnSpc>
                <a:spcPct val="90000"/>
              </a:lnSpc>
              <a:buNone/>
            </a:pPr>
            <a:r>
              <a:rPr lang="en-US" altLang="zh-CN" sz="2400" b="1" dirty="0"/>
              <a:t>	close(connectfd);</a:t>
            </a:r>
            <a:endParaRPr lang="en-US" altLang="zh-CN" sz="2400" b="1" dirty="0"/>
          </a:p>
          <a:p>
            <a:pPr eaLnBrk="1" hangingPunct="1">
              <a:lnSpc>
                <a:spcPct val="90000"/>
              </a:lnSpc>
              <a:buNone/>
            </a:pPr>
            <a:r>
              <a:rPr lang="en-US" altLang="zh-CN" sz="2400" b="1" dirty="0"/>
              <a:t>}</a:t>
            </a:r>
            <a:endParaRPr lang="en-US" altLang="zh-CN" sz="2400" b="1" dirty="0"/>
          </a:p>
          <a:p>
            <a:pPr eaLnBrk="1" hangingPunct="1">
              <a:lnSpc>
                <a:spcPct val="90000"/>
              </a:lnSpc>
            </a:pPr>
            <a:endParaRPr lang="en-US" altLang="zh-CN" sz="2400" b="1" dirty="0"/>
          </a:p>
        </p:txBody>
      </p:sp>
    </p:spTree>
  </p:cSld>
  <p:clrMapOvr>
    <a:masterClrMapping/>
  </p:clrMapOvr>
  <p:transition spd="slow">
    <p:pull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p:nvPr>
        </p:nvSpPr>
        <p:spPr>
          <a:xfrm>
            <a:off x="1187450" y="692150"/>
            <a:ext cx="7793038" cy="777875"/>
          </a:xfrm>
        </p:spPr>
        <p:txBody>
          <a:bodyPr vert="horz" wrap="square" lIns="91440" tIns="45720" rIns="91440" bIns="45720" anchor="b" anchorCtr="0"/>
          <a:lstStyle/>
          <a:p>
            <a:pPr eaLnBrk="1" hangingPunct="1"/>
            <a:r>
              <a:rPr lang="zh-CN" altLang="en-US" dirty="0"/>
              <a:t>多进程并发服务器</a:t>
            </a:r>
            <a:r>
              <a:rPr lang="en-US" altLang="zh-CN" dirty="0"/>
              <a:t>-</a:t>
            </a:r>
            <a:r>
              <a:rPr lang="zh-CN" altLang="en-US" dirty="0"/>
              <a:t>运行结果</a:t>
            </a:r>
            <a:endParaRPr lang="zh-CN" altLang="en-US" dirty="0"/>
          </a:p>
        </p:txBody>
      </p:sp>
      <p:sp>
        <p:nvSpPr>
          <p:cNvPr id="61443" name="Rectangle 3"/>
          <p:cNvSpPr>
            <a:spLocks noGrp="1"/>
          </p:cNvSpPr>
          <p:nvPr>
            <p:ph idx="1"/>
          </p:nvPr>
        </p:nvSpPr>
        <p:spPr>
          <a:xfrm>
            <a:off x="1116013" y="1797050"/>
            <a:ext cx="7543800" cy="4800600"/>
          </a:xfrm>
        </p:spPr>
        <p:txBody>
          <a:bodyPr vert="horz" wrap="square" lIns="91440" tIns="45720" rIns="91440" bIns="45720" anchor="t" anchorCtr="0"/>
          <a:lstStyle/>
          <a:p>
            <a:pPr eaLnBrk="1" hangingPunct="1">
              <a:lnSpc>
                <a:spcPct val="90000"/>
              </a:lnSpc>
              <a:buNone/>
            </a:pPr>
            <a:r>
              <a:rPr lang="en-US" altLang="zh-CN" sz="2400" b="1" dirty="0"/>
              <a:t>[root@sheng sheng]# ./multiproserver</a:t>
            </a:r>
            <a:endParaRPr lang="en-US" altLang="zh-CN" sz="2400" b="1" dirty="0"/>
          </a:p>
          <a:p>
            <a:pPr eaLnBrk="1" hangingPunct="1">
              <a:lnSpc>
                <a:spcPct val="90000"/>
              </a:lnSpc>
              <a:buNone/>
            </a:pPr>
            <a:r>
              <a:rPr lang="en-US" altLang="zh-CN" sz="2400" b="1" dirty="0"/>
              <a:t>The server is running</a:t>
            </a:r>
            <a:endParaRPr lang="en-US" altLang="zh-CN" sz="2400" b="1" dirty="0"/>
          </a:p>
          <a:p>
            <a:pPr eaLnBrk="1" hangingPunct="1">
              <a:lnSpc>
                <a:spcPct val="90000"/>
              </a:lnSpc>
              <a:buNone/>
            </a:pPr>
            <a:r>
              <a:rPr lang="en-US" altLang="zh-CN" sz="2400" b="1" dirty="0"/>
              <a:t>You got a connection from 222.18.113.153.</a:t>
            </a:r>
            <a:endParaRPr lang="en-US" altLang="zh-CN" sz="2400" b="1" dirty="0"/>
          </a:p>
          <a:p>
            <a:pPr eaLnBrk="1" hangingPunct="1">
              <a:lnSpc>
                <a:spcPct val="90000"/>
              </a:lnSpc>
              <a:buNone/>
            </a:pPr>
            <a:r>
              <a:rPr lang="en-US" altLang="zh-CN" sz="2400" b="1" dirty="0"/>
              <a:t>Client name is sheng</a:t>
            </a:r>
            <a:endParaRPr lang="en-US" altLang="zh-CN" sz="2400" b="1" dirty="0"/>
          </a:p>
          <a:p>
            <a:pPr eaLnBrk="1" hangingPunct="1">
              <a:lnSpc>
                <a:spcPct val="90000"/>
              </a:lnSpc>
              <a:buNone/>
            </a:pPr>
            <a:r>
              <a:rPr lang="en-US" altLang="zh-CN" sz="2400" b="1" dirty="0"/>
              <a:t>Received client(sheng)message:how a y</a:t>
            </a:r>
            <a:endParaRPr lang="en-US" altLang="zh-CN" sz="2400" b="1" dirty="0"/>
          </a:p>
          <a:p>
            <a:pPr eaLnBrk="1" hangingPunct="1">
              <a:lnSpc>
                <a:spcPct val="90000"/>
              </a:lnSpc>
              <a:buNone/>
            </a:pPr>
            <a:r>
              <a:rPr lang="en-US" altLang="zh-CN" sz="2400" b="1" dirty="0"/>
              <a:t>You got a connection from 127.0.0.1.</a:t>
            </a:r>
            <a:endParaRPr lang="en-US" altLang="zh-CN" sz="2400" b="1" dirty="0"/>
          </a:p>
          <a:p>
            <a:pPr eaLnBrk="1" hangingPunct="1">
              <a:lnSpc>
                <a:spcPct val="90000"/>
              </a:lnSpc>
              <a:buNone/>
            </a:pPr>
            <a:r>
              <a:rPr lang="en-US" altLang="zh-CN" sz="2400" b="1" dirty="0"/>
              <a:t>Client name is liming</a:t>
            </a:r>
            <a:endParaRPr lang="en-US" altLang="zh-CN" sz="2400" b="1" dirty="0"/>
          </a:p>
          <a:p>
            <a:pPr eaLnBrk="1" hangingPunct="1">
              <a:lnSpc>
                <a:spcPct val="90000"/>
              </a:lnSpc>
              <a:buNone/>
            </a:pPr>
            <a:r>
              <a:rPr lang="en-US" altLang="zh-CN" sz="2400" b="1" dirty="0"/>
              <a:t>Received client(liming)message:abcd</a:t>
            </a:r>
            <a:endParaRPr lang="en-US" altLang="zh-CN" sz="2400" b="1" dirty="0"/>
          </a:p>
          <a:p>
            <a:pPr eaLnBrk="1" hangingPunct="1">
              <a:lnSpc>
                <a:spcPct val="90000"/>
              </a:lnSpc>
              <a:buNone/>
            </a:pPr>
            <a:r>
              <a:rPr lang="en-US" altLang="zh-CN" sz="2400" b="1" dirty="0"/>
              <a:t>Received client(sheng)message:12345</a:t>
            </a:r>
            <a:endParaRPr lang="en-US" altLang="zh-CN" sz="2400" b="1" dirty="0">
              <a:solidFill>
                <a:schemeClr val="hlink"/>
              </a:solidFill>
            </a:endParaRPr>
          </a:p>
          <a:p>
            <a:pPr eaLnBrk="1" hangingPunct="1">
              <a:lnSpc>
                <a:spcPct val="90000"/>
              </a:lnSpc>
            </a:pPr>
            <a:r>
              <a:rPr lang="zh-CN" altLang="en-US" sz="2400" b="1" dirty="0"/>
              <a:t>可以看出，服务器能同时为多个客户服务。</a:t>
            </a:r>
            <a:endParaRPr lang="zh-CN" altLang="en-US" sz="2400" b="1" dirty="0"/>
          </a:p>
          <a:p>
            <a:pPr eaLnBrk="1" hangingPunct="1">
              <a:lnSpc>
                <a:spcPct val="90000"/>
              </a:lnSpc>
              <a:buNone/>
            </a:pPr>
            <a:r>
              <a:rPr lang="zh-CN" altLang="en-US" sz="2400" b="1" dirty="0"/>
              <a:t>（可以思考如果采用迭代服务器，结果如何？）</a:t>
            </a:r>
            <a:endParaRPr lang="zh-CN" altLang="en-US" sz="2400" b="1" dirty="0"/>
          </a:p>
        </p:txBody>
      </p:sp>
    </p:spTree>
  </p:cSld>
  <p:clrMapOvr>
    <a:masterClrMapping/>
  </p:clrMapOvr>
  <p:transition spd="slow">
    <p:pull dir="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2466" name="Rectangle 5"/>
          <p:cNvSpPr>
            <a:spLocks noGrp="1"/>
          </p:cNvSpPr>
          <p:nvPr>
            <p:ph type="title"/>
          </p:nvPr>
        </p:nvSpPr>
        <p:spPr>
          <a:xfrm>
            <a:off x="603250" y="5907088"/>
            <a:ext cx="7569200" cy="762000"/>
          </a:xfrm>
          <a:solidFill>
            <a:schemeClr val="bg1">
              <a:alpha val="100000"/>
            </a:schemeClr>
          </a:solidFill>
        </p:spPr>
        <p:txBody>
          <a:bodyPr vert="horz" wrap="square" lIns="91440" tIns="45720" rIns="91440" bIns="45720" anchor="b" anchorCtr="0"/>
          <a:lstStyle/>
          <a:p>
            <a:pPr eaLnBrk="1" hangingPunct="1"/>
            <a:r>
              <a:rPr lang="zh-CN" altLang="en-US" dirty="0"/>
              <a:t>多个客户同时请求处理</a:t>
            </a:r>
            <a:endParaRPr lang="zh-CN" altLang="en-US" dirty="0"/>
          </a:p>
        </p:txBody>
      </p:sp>
      <p:graphicFrame>
        <p:nvGraphicFramePr>
          <p:cNvPr id="62467" name="Object 9"/>
          <p:cNvGraphicFramePr>
            <a:graphicFrameLocks noChangeAspect="1"/>
          </p:cNvGraphicFramePr>
          <p:nvPr/>
        </p:nvGraphicFramePr>
        <p:xfrm>
          <a:off x="381000" y="254000"/>
          <a:ext cx="6781800" cy="5654675"/>
        </p:xfrm>
        <a:graphic>
          <a:graphicData uri="http://schemas.openxmlformats.org/presentationml/2006/ole">
            <mc:AlternateContent xmlns:mc="http://schemas.openxmlformats.org/markup-compatibility/2006">
              <mc:Choice xmlns:v="urn:schemas-microsoft-com:vml" Requires="v">
                <p:oleObj spid="_x0000_s3217" name="" r:id="rId1" imgW="4124325" imgH="4171950" progId="Paint.Picture">
                  <p:embed/>
                </p:oleObj>
              </mc:Choice>
              <mc:Fallback>
                <p:oleObj name="" r:id="rId1" imgW="4124325" imgH="4171950" progId="Paint.Picture">
                  <p:embed/>
                  <p:pic>
                    <p:nvPicPr>
                      <p:cNvPr id="0" name="图片 3075"/>
                      <p:cNvPicPr/>
                      <p:nvPr/>
                    </p:nvPicPr>
                    <p:blipFill>
                      <a:blip r:embed="rId2"/>
                      <a:stretch>
                        <a:fillRect/>
                      </a:stretch>
                    </p:blipFill>
                    <p:spPr>
                      <a:xfrm>
                        <a:off x="381000" y="254000"/>
                        <a:ext cx="6781800" cy="5654675"/>
                      </a:xfrm>
                      <a:prstGeom prst="rect">
                        <a:avLst/>
                      </a:prstGeom>
                      <a:noFill/>
                      <a:ln w="38100">
                        <a:noFill/>
                        <a:miter/>
                      </a:ln>
                    </p:spPr>
                  </p:pic>
                </p:oleObj>
              </mc:Fallback>
            </mc:AlternateContent>
          </a:graphicData>
        </a:graphic>
      </p:graphicFrame>
    </p:spTree>
  </p:cSld>
  <p:clrMapOvr>
    <a:masterClrMapping/>
  </p:clrMapOvr>
  <p:transition spd="slow">
    <p:pull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p:nvPr>
        </p:nvSpPr>
        <p:spPr>
          <a:xfrm>
            <a:off x="1150938" y="354013"/>
            <a:ext cx="7793037" cy="777875"/>
          </a:xfrm>
        </p:spPr>
        <p:txBody>
          <a:bodyPr vert="horz" wrap="square" lIns="91440" tIns="45720" rIns="91440" bIns="45720" anchor="b" anchorCtr="0"/>
          <a:lstStyle/>
          <a:p>
            <a:pPr algn="ctr" eaLnBrk="1" hangingPunct="1"/>
            <a:r>
              <a:rPr lang="zh-CN" altLang="en-US" b="1" dirty="0"/>
              <a:t>多进程服务器的问题</a:t>
            </a:r>
            <a:endParaRPr lang="zh-CN" altLang="en-US" b="1" dirty="0"/>
          </a:p>
        </p:txBody>
      </p:sp>
      <p:sp>
        <p:nvSpPr>
          <p:cNvPr id="63491" name="Rectangle 3"/>
          <p:cNvSpPr>
            <a:spLocks noGrp="1"/>
          </p:cNvSpPr>
          <p:nvPr>
            <p:ph idx="1"/>
          </p:nvPr>
        </p:nvSpPr>
        <p:spPr>
          <a:xfrm>
            <a:off x="304800" y="1341438"/>
            <a:ext cx="8540750" cy="4824412"/>
          </a:xfrm>
          <a:solidFill>
            <a:schemeClr val="bg1">
              <a:alpha val="100000"/>
            </a:schemeClr>
          </a:solidFill>
        </p:spPr>
        <p:txBody>
          <a:bodyPr vert="horz" wrap="square" lIns="91440" tIns="45720" rIns="91440" bIns="45720" anchor="t" anchorCtr="0"/>
          <a:lstStyle/>
          <a:p>
            <a:pPr eaLnBrk="1" latinLnBrk="0" hangingPunct="1">
              <a:lnSpc>
                <a:spcPct val="11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传统的网络服务器程序大都在新的连接到达时，</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一个子进程来处理。虽然这种模式很多年使用得很好，但</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有一些问题：</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是昂贵的。</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时需要复制父进程的所有资源，包括内存映象、描述字等；目前的实现使用了一种写时拷贝（</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copy-on-write</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）技术，可有效避免昂贵的复制问题，但</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仍然是昂贵的</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fork</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子进程后，父子进程间、兄弟进程间的通信需要进程间通信</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IPC</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机制，给通信带来了困难；</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多进程在一定程度上仍然不能有效地利用系统资源</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1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系统中进程个数也有限制。</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nvPr>
        </p:nvSpPr>
        <p:spPr>
          <a:xfrm>
            <a:off x="468313" y="333375"/>
            <a:ext cx="7793037" cy="777875"/>
          </a:xfrm>
        </p:spPr>
        <p:txBody>
          <a:bodyPr vert="horz" wrap="square" lIns="91440" tIns="45720" rIns="91440" bIns="45720" anchor="b" anchorCtr="0"/>
          <a:lstStyle/>
          <a:p>
            <a:pPr algn="ctr" eaLnBrk="1" hangingPunct="1"/>
            <a:r>
              <a:rPr lang="en-US" altLang="zh-CN" dirty="0">
                <a:latin typeface="Arial" panose="020B0604020202020204" pitchFamily="34" charset="0"/>
              </a:rPr>
              <a:t>“</a:t>
            </a:r>
            <a:r>
              <a:rPr lang="zh-CN" altLang="en-US" dirty="0"/>
              <a:t>进程</a:t>
            </a:r>
            <a:r>
              <a:rPr lang="zh-CN" altLang="en-US" dirty="0">
                <a:latin typeface="Arial" panose="020B0604020202020204" pitchFamily="34" charset="0"/>
              </a:rPr>
              <a:t>”</a:t>
            </a:r>
            <a:r>
              <a:rPr lang="zh-CN" altLang="en-US" dirty="0"/>
              <a:t>基本概念</a:t>
            </a:r>
            <a:endParaRPr lang="zh-CN" altLang="en-US" dirty="0"/>
          </a:p>
        </p:txBody>
      </p:sp>
      <p:sp>
        <p:nvSpPr>
          <p:cNvPr id="10243" name="Rectangle 3"/>
          <p:cNvSpPr>
            <a:spLocks noGrp="1"/>
          </p:cNvSpPr>
          <p:nvPr>
            <p:ph idx="1"/>
          </p:nvPr>
        </p:nvSpPr>
        <p:spPr>
          <a:xfrm>
            <a:off x="636905" y="2060575"/>
            <a:ext cx="8104505" cy="4648200"/>
          </a:xfrm>
        </p:spPr>
        <p:txBody>
          <a:bodyPr vert="horz" wrap="square" lIns="91440" tIns="45720" rIns="91440" bIns="45720" anchor="t" anchorCtr="0"/>
          <a:lstStyle/>
          <a:p>
            <a:pPr eaLnBrk="1" latinLnBrk="0"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程序：存放在磁盘文件中可执行文件。</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进程：程序的执行实例。它是一个动态实体，是独立的任务。“执行中的程序”。程序是一个没有生命的实体，只有处理器赋予程序生命时，它才能成为一个活动的实体，我们称其为进程。</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30000"/>
              </a:lnSpc>
              <a:spcBef>
                <a:spcPts val="0"/>
              </a:spcBef>
            </a:pPr>
            <a:r>
              <a:rPr lang="zh-CN" altLang="en-US" sz="2600" dirty="0">
                <a:solidFill>
                  <a:schemeClr val="hlink"/>
                </a:solidFill>
                <a:latin typeface="微软雅黑 Light" panose="020B0502040204020203" pitchFamily="34" charset="-122"/>
                <a:ea typeface="微软雅黑 Light" panose="020B0502040204020203" pitchFamily="34" charset="-122"/>
                <a:cs typeface="微软雅黑 Light" panose="020B0502040204020203" pitchFamily="34" charset="-122"/>
              </a:rPr>
              <a:t>它拥有独立的地址空间、执行堆栈、文件描述符</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等</a:t>
            </a:r>
            <a:r>
              <a:rPr lang="en-US" altLang="zh-CN" sz="2600" dirty="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rPr>
              <a:t>一般情况下，包括代码段、数据段和堆栈段。</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slow">
    <p:pull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a:xfrm>
            <a:off x="704850" y="363538"/>
            <a:ext cx="7467600" cy="762000"/>
          </a:xfrm>
        </p:spPr>
        <p:txBody>
          <a:bodyPr vert="horz" wrap="square" lIns="91440" tIns="45720" rIns="91440" bIns="45720" anchor="b" anchorCtr="0"/>
          <a:lstStyle/>
          <a:p>
            <a:pPr algn="ctr" eaLnBrk="1" hangingPunct="1"/>
            <a:r>
              <a:rPr lang="en-US" altLang="zh-CN" b="1" dirty="0">
                <a:latin typeface="Arial" panose="020B0604020202020204" pitchFamily="34" charset="0"/>
              </a:rPr>
              <a:t>“</a:t>
            </a:r>
            <a:r>
              <a:rPr lang="zh-CN" altLang="en-US" b="1" dirty="0"/>
              <a:t>线程</a:t>
            </a:r>
            <a:r>
              <a:rPr lang="zh-CN" altLang="en-US" b="1" dirty="0">
                <a:latin typeface="Arial" panose="020B0604020202020204" pitchFamily="34" charset="0"/>
              </a:rPr>
              <a:t>”</a:t>
            </a:r>
            <a:r>
              <a:rPr lang="zh-CN" altLang="en-US" b="1" dirty="0"/>
              <a:t>基本概念</a:t>
            </a:r>
            <a:endParaRPr lang="zh-CN" altLang="en-US" b="1" dirty="0"/>
          </a:p>
        </p:txBody>
      </p:sp>
      <p:sp>
        <p:nvSpPr>
          <p:cNvPr id="64515" name="Rectangle 3"/>
          <p:cNvSpPr>
            <a:spLocks noGrp="1"/>
          </p:cNvSpPr>
          <p:nvPr>
            <p:ph idx="1"/>
          </p:nvPr>
        </p:nvSpPr>
        <p:spPr>
          <a:xfrm>
            <a:off x="167005" y="1412875"/>
            <a:ext cx="8724900" cy="4970780"/>
          </a:xfrm>
          <a:solidFill>
            <a:schemeClr val="bg1">
              <a:alpha val="100000"/>
            </a:schemeClr>
          </a:solidFill>
        </p:spPr>
        <p:txBody>
          <a:bodyPr vert="horz" wrap="square" lIns="91440" tIns="45720" rIns="91440" bIns="45720" anchor="t" anchorCtr="0"/>
          <a:lstStyle/>
          <a:p>
            <a:pPr eaLnBrk="1" latinLnBrk="0" hangingPunct="1">
              <a:lnSpc>
                <a:spcPct val="120000"/>
              </a:lnSpc>
              <a:spcBef>
                <a:spcPts val="0"/>
              </a:spcBef>
            </a:pP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线程是进程内的独立执行实体和调度单元，又称为“轻量级”进程（</a:t>
            </a:r>
            <a:r>
              <a:rPr lang="en-US" altLang="zh-CN" sz="2400" b="1" dirty="0">
                <a:latin typeface="微软雅黑 Light" panose="020B0502040204020203" pitchFamily="34" charset="-122"/>
                <a:ea typeface="微软雅黑 Light" panose="020B0502040204020203" pitchFamily="34" charset="-122"/>
                <a:cs typeface="微软雅黑 Light" panose="020B0502040204020203" pitchFamily="34" charset="-122"/>
              </a:rPr>
              <a:t>lightwight process</a:t>
            </a: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）；创建线程比进程快</a:t>
            </a:r>
            <a:r>
              <a:rPr lang="en-US" altLang="zh-CN" sz="2400" b="1" dirty="0">
                <a:latin typeface="微软雅黑 Light" panose="020B0502040204020203" pitchFamily="34" charset="-122"/>
                <a:ea typeface="微软雅黑 Light" panose="020B0502040204020203" pitchFamily="34" charset="-122"/>
                <a:cs typeface="微软雅黑 Light" panose="020B0502040204020203" pitchFamily="34" charset="-122"/>
              </a:rPr>
              <a:t>10~100</a:t>
            </a: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倍。</a:t>
            </a:r>
            <a:r>
              <a:rPr lang="zh-CN" altLang="en-US" sz="2400" b="1" dirty="0">
                <a:solidFill>
                  <a:srgbClr val="00B0F0"/>
                </a:solidFill>
                <a:latin typeface="微软雅黑 Light" panose="020B0502040204020203" pitchFamily="34" charset="-122"/>
                <a:ea typeface="微软雅黑 Light" panose="020B0502040204020203" pitchFamily="34" charset="-122"/>
                <a:cs typeface="微软雅黑 Light" panose="020B0502040204020203" pitchFamily="34" charset="-122"/>
              </a:rPr>
              <a:t>一个进程内的所有线程共享相同的内存空间、全局变量等信息</a:t>
            </a: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（这种机制又带来了同步问题）。而且它们还共享以下信息：</a:t>
            </a:r>
            <a:endPar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20000"/>
              </a:lnSpc>
              <a:spcBef>
                <a:spcPts val="0"/>
              </a:spcBef>
              <a:buNone/>
            </a:pP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      </a:t>
            </a:r>
            <a:endPar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latinLnBrk="0" hangingPunct="1">
              <a:lnSpc>
                <a:spcPct val="120000"/>
              </a:lnSpc>
              <a:spcBef>
                <a:spcPts val="0"/>
              </a:spcBef>
              <a:buNone/>
            </a:pPr>
            <a:r>
              <a:rPr lang="zh-CN" altLang="en-US" sz="2400" b="1" dirty="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400" b="1" dirty="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b="1" dirty="0">
                <a:solidFill>
                  <a:schemeClr val="hlink"/>
                </a:solidFill>
                <a:latin typeface="微软雅黑 Light" panose="020B0502040204020203" pitchFamily="34" charset="-122"/>
                <a:ea typeface="微软雅黑 Light" panose="020B0502040204020203" pitchFamily="34" charset="-122"/>
                <a:cs typeface="微软雅黑 Light" panose="020B0502040204020203" pitchFamily="34" charset="-122"/>
              </a:rPr>
              <a:t>共享信息                               私有信息</a:t>
            </a:r>
            <a:endParaRPr lang="zh-CN" altLang="en-US" sz="2400" b="1" dirty="0">
              <a:solidFill>
                <a:schemeClr val="hlink"/>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进程指令		                        线程</a:t>
            </a:r>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ID</a:t>
            </a:r>
            <a:endPar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大多数数据		 寄存器集合（包括程序计数器和栈指针）</a:t>
            </a:r>
            <a:endPar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打开的文件描述字		栈（用于存放局部变量）</a:t>
            </a:r>
            <a:endPar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信号处理程序和信号装置		</a:t>
            </a:r>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error</a:t>
            </a:r>
            <a:endPar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当前工作目录			信号掩码</a:t>
            </a:r>
            <a:endPar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eaLnBrk="1" latinLnBrk="0" hangingPunct="1">
              <a:lnSpc>
                <a:spcPct val="120000"/>
              </a:lnSpc>
              <a:spcBef>
                <a:spcPts val="0"/>
              </a:spcBef>
            </a:pP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用户</a:t>
            </a:r>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ID</a:t>
            </a: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和组</a:t>
            </a:r>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ID			</a:t>
            </a: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优先级</a:t>
            </a:r>
            <a:endPar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p:nvPr>
        </p:nvSpPr>
        <p:spPr>
          <a:xfrm>
            <a:off x="611188" y="115888"/>
            <a:ext cx="7467600" cy="762000"/>
          </a:xfrm>
        </p:spPr>
        <p:txBody>
          <a:bodyPr vert="horz" wrap="square" lIns="91440" tIns="45720" rIns="91440" bIns="45720" anchor="b" anchorCtr="0"/>
          <a:lstStyle/>
          <a:p>
            <a:pPr algn="ctr" eaLnBrk="1" hangingPunct="1"/>
            <a:r>
              <a:rPr lang="zh-CN" altLang="en-US" dirty="0"/>
              <a:t>线程调用函数（</a:t>
            </a:r>
            <a:r>
              <a:rPr lang="en-US" altLang="zh-CN" dirty="0"/>
              <a:t>1</a:t>
            </a:r>
            <a:r>
              <a:rPr lang="zh-CN" altLang="en-US" dirty="0"/>
              <a:t>）</a:t>
            </a:r>
            <a:endParaRPr lang="zh-CN" altLang="en-US" dirty="0"/>
          </a:p>
        </p:txBody>
      </p:sp>
      <p:sp>
        <p:nvSpPr>
          <p:cNvPr id="65539" name="Rectangle 3"/>
          <p:cNvSpPr>
            <a:spLocks noGrp="1"/>
          </p:cNvSpPr>
          <p:nvPr>
            <p:ph idx="1"/>
          </p:nvPr>
        </p:nvSpPr>
        <p:spPr>
          <a:xfrm>
            <a:off x="116840" y="980440"/>
            <a:ext cx="9010015" cy="5661025"/>
          </a:xfrm>
          <a:solidFill>
            <a:schemeClr val="bg1">
              <a:alpha val="100000"/>
            </a:schemeClr>
          </a:solidFill>
        </p:spPr>
        <p:txBody>
          <a:bodyPr vert="horz" wrap="square" lIns="91440" tIns="45720" rIns="91440" bIns="45720" anchor="t" anchorCtr="0"/>
          <a:lstStyle/>
          <a:p>
            <a:pPr eaLnBrk="1" latinLnBrk="0" hangingPunct="1">
              <a:lnSpc>
                <a:spcPct val="110000"/>
              </a:lnSpc>
              <a:spcBef>
                <a:spcPts val="0"/>
              </a:spcBef>
              <a:buNone/>
            </a:pPr>
            <a:r>
              <a:rPr lang="en-US" altLang="zh-CN" sz="2400" b="1" dirty="0">
                <a:solidFill>
                  <a:schemeClr val="tx1"/>
                </a:solidFill>
                <a:uFillTx/>
                <a:ea typeface="微软雅黑 Light" panose="020B0502040204020203" pitchFamily="34" charset="-122"/>
              </a:rPr>
              <a:t>#include &lt;pthread.h&gt;</a:t>
            </a:r>
            <a:endParaRPr lang="en-US" altLang="zh-CN" sz="2400" b="1" dirty="0">
              <a:solidFill>
                <a:schemeClr val="tx1"/>
              </a:solidFill>
              <a:uFillTx/>
              <a:ea typeface="微软雅黑 Light" panose="020B0502040204020203" pitchFamily="34" charset="-122"/>
            </a:endParaRPr>
          </a:p>
          <a:p>
            <a:pPr eaLnBrk="1" latinLnBrk="0" hangingPunct="1">
              <a:lnSpc>
                <a:spcPct val="110000"/>
              </a:lnSpc>
              <a:spcBef>
                <a:spcPts val="0"/>
              </a:spcBef>
              <a:buNone/>
            </a:pPr>
            <a:r>
              <a:rPr lang="en-US" altLang="zh-CN" sz="2400" b="1" dirty="0">
                <a:solidFill>
                  <a:schemeClr val="tx1"/>
                </a:solidFill>
                <a:uFillTx/>
                <a:ea typeface="微软雅黑 Light" panose="020B0502040204020203" pitchFamily="34" charset="-122"/>
              </a:rPr>
              <a:t>int pthread_create(pthread_t *tid, const pthread_attr_t *attr, void *(*func)(void *), void *arg);</a:t>
            </a:r>
            <a:endParaRPr lang="en-US" altLang="zh-CN" sz="2400" b="1" dirty="0">
              <a:solidFill>
                <a:schemeClr val="tx1"/>
              </a:solidFill>
              <a:uFillTx/>
              <a:ea typeface="微软雅黑 Light" panose="020B0502040204020203" pitchFamily="34" charset="-122"/>
            </a:endParaRPr>
          </a:p>
          <a:p>
            <a:pPr eaLnBrk="1" latinLnBrk="0" hangingPunct="1">
              <a:lnSpc>
                <a:spcPct val="110000"/>
              </a:lnSpc>
              <a:spcBef>
                <a:spcPts val="0"/>
              </a:spcBef>
              <a:buNone/>
            </a:pPr>
            <a:r>
              <a:rPr lang="en-US" altLang="zh-CN" sz="2400" b="1" dirty="0">
                <a:solidFill>
                  <a:schemeClr val="tx1"/>
                </a:solidFill>
                <a:uFillTx/>
                <a:ea typeface="微软雅黑 Light" panose="020B0502040204020203" pitchFamily="34" charset="-122"/>
              </a:rPr>
              <a:t>    </a:t>
            </a:r>
            <a:r>
              <a:rPr lang="zh-CN" altLang="en-US" sz="2400" b="1" dirty="0">
                <a:solidFill>
                  <a:schemeClr val="tx1"/>
                </a:solidFill>
                <a:uFillTx/>
                <a:ea typeface="微软雅黑 Light" panose="020B0502040204020203" pitchFamily="34" charset="-122"/>
              </a:rPr>
              <a:t>返回：成功时为</a:t>
            </a:r>
            <a:r>
              <a:rPr lang="en-US" altLang="zh-CN" sz="2400" b="1" dirty="0">
                <a:solidFill>
                  <a:schemeClr val="tx1"/>
                </a:solidFill>
                <a:uFillTx/>
                <a:ea typeface="微软雅黑 Light" panose="020B0502040204020203" pitchFamily="34" charset="-122"/>
              </a:rPr>
              <a:t>0</a:t>
            </a:r>
            <a:r>
              <a:rPr lang="zh-CN" altLang="en-US" sz="2400" b="1" dirty="0">
                <a:solidFill>
                  <a:schemeClr val="tx1"/>
                </a:solidFill>
                <a:uFillTx/>
                <a:ea typeface="微软雅黑 Light" panose="020B0502040204020203" pitchFamily="34" charset="-122"/>
              </a:rPr>
              <a:t>；出错时为正的</a:t>
            </a:r>
            <a:r>
              <a:rPr lang="en-US" altLang="zh-CN" sz="2400" b="1" dirty="0">
                <a:solidFill>
                  <a:schemeClr val="tx1"/>
                </a:solidFill>
                <a:uFillTx/>
                <a:ea typeface="微软雅黑 Light" panose="020B0502040204020203" pitchFamily="34" charset="-122"/>
              </a:rPr>
              <a:t>Exxx</a:t>
            </a:r>
            <a:r>
              <a:rPr lang="zh-CN" altLang="en-US" sz="2400" b="1" dirty="0">
                <a:solidFill>
                  <a:schemeClr val="tx1"/>
                </a:solidFill>
                <a:uFillTx/>
                <a:ea typeface="微软雅黑 Light" panose="020B0502040204020203" pitchFamily="34" charset="-122"/>
              </a:rPr>
              <a:t>值。</a:t>
            </a:r>
            <a:endParaRPr lang="zh-CN" altLang="en-US"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当一个程序开始运行时，系统会创建一个初始线程或主线程的单个线程。额外线程由上述函数创建；</a:t>
            </a:r>
            <a:endParaRPr lang="zh-CN" altLang="en-US"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新线程由线程</a:t>
            </a:r>
            <a:r>
              <a:rPr lang="en-US" altLang="zh-CN" sz="2400" b="1" dirty="0">
                <a:solidFill>
                  <a:schemeClr val="tx1"/>
                </a:solidFill>
                <a:uFillTx/>
                <a:ea typeface="微软雅黑 Light" panose="020B0502040204020203" pitchFamily="34" charset="-122"/>
              </a:rPr>
              <a:t>id</a:t>
            </a:r>
            <a:r>
              <a:rPr lang="zh-CN" altLang="en-US" sz="2400" b="1" dirty="0">
                <a:solidFill>
                  <a:schemeClr val="tx1"/>
                </a:solidFill>
                <a:uFillTx/>
                <a:ea typeface="微软雅黑 Light" panose="020B0502040204020203" pitchFamily="34" charset="-122"/>
              </a:rPr>
              <a:t>标识：</a:t>
            </a:r>
            <a:r>
              <a:rPr lang="en-US" altLang="zh-CN" sz="2400" b="1" dirty="0">
                <a:solidFill>
                  <a:schemeClr val="tx1"/>
                </a:solidFill>
                <a:uFillTx/>
                <a:ea typeface="微软雅黑 Light" panose="020B0502040204020203" pitchFamily="34" charset="-122"/>
              </a:rPr>
              <a:t>tid</a:t>
            </a:r>
            <a:r>
              <a:rPr lang="zh-CN" altLang="en-US" sz="2400" b="1" dirty="0">
                <a:solidFill>
                  <a:schemeClr val="tx1"/>
                </a:solidFill>
                <a:uFillTx/>
                <a:ea typeface="微软雅黑 Light" panose="020B0502040204020203" pitchFamily="34" charset="-122"/>
              </a:rPr>
              <a:t>（一个进程内的每个线程都有一个线程</a:t>
            </a:r>
            <a:r>
              <a:rPr lang="en-US" altLang="zh-CN" sz="2400" b="1" dirty="0">
                <a:solidFill>
                  <a:schemeClr val="tx1"/>
                </a:solidFill>
                <a:uFillTx/>
                <a:ea typeface="微软雅黑 Light" panose="020B0502040204020203" pitchFamily="34" charset="-122"/>
              </a:rPr>
              <a:t>ID</a:t>
            </a:r>
            <a:r>
              <a:rPr lang="zh-CN" altLang="en-US" sz="2400" b="1" dirty="0">
                <a:solidFill>
                  <a:schemeClr val="tx1"/>
                </a:solidFill>
                <a:uFillTx/>
                <a:ea typeface="微软雅黑 Light" panose="020B0502040204020203" pitchFamily="34" charset="-122"/>
              </a:rPr>
              <a:t>标识）。</a:t>
            </a:r>
            <a:endParaRPr lang="en-US" altLang="zh-CN"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新线程的属性</a:t>
            </a:r>
            <a:r>
              <a:rPr lang="en-US" altLang="zh-CN" sz="2400" b="1" dirty="0">
                <a:solidFill>
                  <a:schemeClr val="tx1"/>
                </a:solidFill>
                <a:uFillTx/>
                <a:ea typeface="微软雅黑 Light" panose="020B0502040204020203" pitchFamily="34" charset="-122"/>
              </a:rPr>
              <a:t>attr</a:t>
            </a:r>
            <a:r>
              <a:rPr lang="zh-CN" altLang="en-US" sz="2400" b="1" dirty="0">
                <a:solidFill>
                  <a:schemeClr val="tx1"/>
                </a:solidFill>
                <a:uFillTx/>
                <a:ea typeface="微软雅黑 Light" panose="020B0502040204020203" pitchFamily="34" charset="-122"/>
              </a:rPr>
              <a:t>包括：优先级、初始栈大小、是否应该是守护线程等等。</a:t>
            </a:r>
            <a:endParaRPr lang="en-US" altLang="zh-CN"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线程的执行函数和调用参数分别是：</a:t>
            </a:r>
            <a:r>
              <a:rPr lang="en-US" altLang="zh-CN" sz="2400" b="1" dirty="0">
                <a:solidFill>
                  <a:schemeClr val="tx1"/>
                </a:solidFill>
                <a:uFillTx/>
                <a:ea typeface="微软雅黑 Light" panose="020B0502040204020203" pitchFamily="34" charset="-122"/>
              </a:rPr>
              <a:t>func</a:t>
            </a:r>
            <a:r>
              <a:rPr lang="zh-CN" altLang="en-US" sz="2400" b="1" dirty="0">
                <a:solidFill>
                  <a:schemeClr val="tx1"/>
                </a:solidFill>
                <a:uFillTx/>
                <a:ea typeface="微软雅黑 Light" panose="020B0502040204020203" pitchFamily="34" charset="-122"/>
              </a:rPr>
              <a:t>和</a:t>
            </a:r>
            <a:r>
              <a:rPr lang="en-US" altLang="zh-CN" sz="2400" b="1" dirty="0">
                <a:solidFill>
                  <a:schemeClr val="tx1"/>
                </a:solidFill>
                <a:uFillTx/>
                <a:ea typeface="微软雅黑 Light" panose="020B0502040204020203" pitchFamily="34" charset="-122"/>
              </a:rPr>
              <a:t>arg</a:t>
            </a:r>
            <a:r>
              <a:rPr lang="zh-CN" altLang="en-US" sz="2400" b="1" dirty="0">
                <a:solidFill>
                  <a:schemeClr val="tx1"/>
                </a:solidFill>
                <a:uFillTx/>
                <a:ea typeface="微软雅黑 Light" panose="020B0502040204020203" pitchFamily="34" charset="-122"/>
              </a:rPr>
              <a:t>；</a:t>
            </a:r>
            <a:endParaRPr lang="zh-CN" altLang="en-US" sz="2400" b="1"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b="1" dirty="0">
                <a:solidFill>
                  <a:schemeClr val="tx1"/>
                </a:solidFill>
                <a:uFillTx/>
                <a:ea typeface="微软雅黑 Light" panose="020B0502040204020203" pitchFamily="34" charset="-122"/>
              </a:rPr>
              <a:t>由于线程的执行函数的参数和返回值类型均为</a:t>
            </a:r>
            <a:r>
              <a:rPr lang="en-US" altLang="zh-CN" sz="2400" b="1" dirty="0">
                <a:solidFill>
                  <a:schemeClr val="tx1"/>
                </a:solidFill>
                <a:uFillTx/>
                <a:ea typeface="微软雅黑 Light" panose="020B0502040204020203" pitchFamily="34" charset="-122"/>
              </a:rPr>
              <a:t>void *</a:t>
            </a:r>
            <a:r>
              <a:rPr lang="zh-CN" altLang="en-US" sz="2400" b="1" dirty="0">
                <a:solidFill>
                  <a:schemeClr val="tx1"/>
                </a:solidFill>
                <a:uFillTx/>
                <a:ea typeface="微软雅黑 Light" panose="020B0502040204020203" pitchFamily="34" charset="-122"/>
              </a:rPr>
              <a:t>，因此可传递和返回指向任何类型的指针；</a:t>
            </a:r>
            <a:endParaRPr lang="zh-CN" altLang="en-US" sz="2400" b="1" dirty="0">
              <a:solidFill>
                <a:schemeClr val="tx1"/>
              </a:solidFill>
              <a:uFillTx/>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a:xfrm>
            <a:off x="611188" y="115888"/>
            <a:ext cx="7467600" cy="762000"/>
          </a:xfrm>
        </p:spPr>
        <p:txBody>
          <a:bodyPr vert="horz" wrap="square" lIns="91440" tIns="45720" rIns="91440" bIns="45720" anchor="b" anchorCtr="0"/>
          <a:lstStyle/>
          <a:p>
            <a:pPr algn="ctr" eaLnBrk="1" hangingPunct="1"/>
            <a:r>
              <a:rPr lang="zh-CN" altLang="en-US" dirty="0"/>
              <a:t>线程调用函数（</a:t>
            </a:r>
            <a:r>
              <a:rPr lang="en-US" altLang="zh-CN" dirty="0"/>
              <a:t>1</a:t>
            </a:r>
            <a:r>
              <a:rPr lang="zh-CN" altLang="en-US" dirty="0"/>
              <a:t>）</a:t>
            </a:r>
            <a:endParaRPr lang="zh-CN" altLang="en-US" dirty="0"/>
          </a:p>
        </p:txBody>
      </p:sp>
      <p:sp>
        <p:nvSpPr>
          <p:cNvPr id="66563" name="Rectangle 3"/>
          <p:cNvSpPr>
            <a:spLocks noGrp="1"/>
          </p:cNvSpPr>
          <p:nvPr>
            <p:ph idx="1"/>
          </p:nvPr>
        </p:nvSpPr>
        <p:spPr>
          <a:xfrm>
            <a:off x="304800" y="1196975"/>
            <a:ext cx="8540750" cy="5661025"/>
          </a:xfrm>
          <a:solidFill>
            <a:schemeClr val="bg1">
              <a:alpha val="100000"/>
            </a:schemeClr>
          </a:solidFill>
        </p:spPr>
        <p:txBody>
          <a:bodyPr vert="horz" wrap="square" lIns="91440" tIns="45720" rIns="91440" bIns="45720" anchor="t" anchorCtr="0"/>
          <a:lstStyle/>
          <a:p>
            <a:pPr eaLnBrk="1" latinLnBrk="0" hangingPunct="1">
              <a:lnSpc>
                <a:spcPct val="120000"/>
              </a:lnSpc>
              <a:spcBef>
                <a:spcPts val="0"/>
              </a:spcBef>
            </a:pPr>
            <a:r>
              <a:rPr lang="zh-CN" altLang="en-US" sz="2600" b="1" dirty="0">
                <a:solidFill>
                  <a:schemeClr val="tx1"/>
                </a:solidFill>
                <a:uFillTx/>
                <a:ea typeface="微软雅黑 Light" panose="020B0502040204020203" pitchFamily="34" charset="-122"/>
              </a:rPr>
              <a:t>常见的返回错误值：</a:t>
            </a:r>
            <a:endParaRPr lang="zh-CN" altLang="en-US" sz="2600" b="1" dirty="0">
              <a:solidFill>
                <a:schemeClr val="tx1"/>
              </a:solidFill>
              <a:uFillTx/>
              <a:ea typeface="微软雅黑 Light" panose="020B0502040204020203" pitchFamily="34" charset="-122"/>
            </a:endParaRPr>
          </a:p>
          <a:p>
            <a:pPr eaLnBrk="1" latinLnBrk="0" hangingPunct="1">
              <a:lnSpc>
                <a:spcPct val="120000"/>
              </a:lnSpc>
              <a:spcBef>
                <a:spcPts val="0"/>
              </a:spcBef>
              <a:buNone/>
            </a:pPr>
            <a:r>
              <a:rPr lang="en-US" altLang="zh-CN" sz="2600" b="1" dirty="0">
                <a:solidFill>
                  <a:schemeClr val="tx1"/>
                </a:solidFill>
                <a:uFillTx/>
                <a:ea typeface="微软雅黑 Light" panose="020B0502040204020203" pitchFamily="34" charset="-122"/>
              </a:rPr>
              <a:t>EAGAIN</a:t>
            </a:r>
            <a:r>
              <a:rPr lang="zh-CN" altLang="en-US" sz="2600" b="1" dirty="0">
                <a:solidFill>
                  <a:schemeClr val="tx1"/>
                </a:solidFill>
                <a:uFillTx/>
                <a:ea typeface="微软雅黑 Light" panose="020B0502040204020203" pitchFamily="34" charset="-122"/>
              </a:rPr>
              <a:t>：超过了系统线程数目的限制。</a:t>
            </a:r>
            <a:endParaRPr lang="zh-CN" altLang="en-US" sz="2600" b="1" dirty="0">
              <a:solidFill>
                <a:schemeClr val="tx1"/>
              </a:solidFill>
              <a:uFillTx/>
              <a:ea typeface="微软雅黑 Light" panose="020B0502040204020203" pitchFamily="34" charset="-122"/>
            </a:endParaRPr>
          </a:p>
          <a:p>
            <a:pPr eaLnBrk="1" latinLnBrk="0" hangingPunct="1">
              <a:lnSpc>
                <a:spcPct val="120000"/>
              </a:lnSpc>
              <a:spcBef>
                <a:spcPts val="0"/>
              </a:spcBef>
              <a:buNone/>
            </a:pPr>
            <a:r>
              <a:rPr lang="en-US" altLang="zh-CN" sz="2600" b="1" dirty="0">
                <a:solidFill>
                  <a:schemeClr val="tx1"/>
                </a:solidFill>
                <a:uFillTx/>
                <a:ea typeface="微软雅黑 Light" panose="020B0502040204020203" pitchFamily="34" charset="-122"/>
              </a:rPr>
              <a:t>ENOMEN</a:t>
            </a:r>
            <a:r>
              <a:rPr lang="zh-CN" altLang="en-US" sz="2600" b="1" dirty="0">
                <a:solidFill>
                  <a:schemeClr val="tx1"/>
                </a:solidFill>
                <a:uFillTx/>
                <a:ea typeface="微软雅黑 Light" panose="020B0502040204020203" pitchFamily="34" charset="-122"/>
              </a:rPr>
              <a:t>：没有足够的内存产生新的线程。</a:t>
            </a:r>
            <a:endParaRPr lang="zh-CN" altLang="en-US" sz="2600" b="1" dirty="0">
              <a:solidFill>
                <a:schemeClr val="tx1"/>
              </a:solidFill>
              <a:uFillTx/>
              <a:ea typeface="微软雅黑 Light" panose="020B0502040204020203" pitchFamily="34" charset="-122"/>
            </a:endParaRPr>
          </a:p>
          <a:p>
            <a:pPr eaLnBrk="1" latinLnBrk="0" hangingPunct="1">
              <a:lnSpc>
                <a:spcPct val="120000"/>
              </a:lnSpc>
              <a:spcBef>
                <a:spcPts val="0"/>
              </a:spcBef>
              <a:buNone/>
            </a:pPr>
            <a:r>
              <a:rPr lang="en-US" altLang="zh-CN" sz="2600" b="1" dirty="0">
                <a:solidFill>
                  <a:schemeClr val="tx1"/>
                </a:solidFill>
                <a:uFillTx/>
                <a:ea typeface="微软雅黑 Light" panose="020B0502040204020203" pitchFamily="34" charset="-122"/>
              </a:rPr>
              <a:t>EINVAL</a:t>
            </a:r>
            <a:r>
              <a:rPr lang="zh-CN" altLang="en-US" sz="2600" b="1" dirty="0">
                <a:solidFill>
                  <a:schemeClr val="tx1"/>
                </a:solidFill>
                <a:uFillTx/>
                <a:ea typeface="微软雅黑 Light" panose="020B0502040204020203" pitchFamily="34" charset="-122"/>
              </a:rPr>
              <a:t>：无效的属性</a:t>
            </a:r>
            <a:r>
              <a:rPr lang="en-US" altLang="zh-CN" sz="2600" b="1" dirty="0">
                <a:solidFill>
                  <a:schemeClr val="tx1"/>
                </a:solidFill>
                <a:uFillTx/>
                <a:ea typeface="微软雅黑 Light" panose="020B0502040204020203" pitchFamily="34" charset="-122"/>
              </a:rPr>
              <a:t>attr</a:t>
            </a:r>
            <a:r>
              <a:rPr lang="zh-CN" altLang="en-US" sz="2600" b="1" dirty="0">
                <a:solidFill>
                  <a:schemeClr val="tx1"/>
                </a:solidFill>
                <a:uFillTx/>
                <a:ea typeface="微软雅黑 Light" panose="020B0502040204020203" pitchFamily="34" charset="-122"/>
              </a:rPr>
              <a:t>值。</a:t>
            </a:r>
            <a:endParaRPr lang="zh-CN" altLang="en-US" sz="2600" b="1" dirty="0">
              <a:solidFill>
                <a:schemeClr val="tx1"/>
              </a:solidFill>
              <a:uFillTx/>
              <a:ea typeface="微软雅黑 Light" panose="020B0502040204020203" pitchFamily="34" charset="-122"/>
            </a:endParaRPr>
          </a:p>
        </p:txBody>
      </p:sp>
    </p:spTree>
  </p:cSld>
  <p:clrMapOvr>
    <a:masterClrMapping/>
  </p:clrMapOvr>
  <p:transition spd="slow">
    <p:pull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p:cNvSpPr>
          <p:nvPr>
            <p:ph idx="1"/>
          </p:nvPr>
        </p:nvSpPr>
        <p:spPr>
          <a:xfrm>
            <a:off x="1187450" y="620713"/>
            <a:ext cx="7543800" cy="5791200"/>
          </a:xfrm>
          <a:solidFill>
            <a:schemeClr val="bg1">
              <a:alpha val="100000"/>
            </a:schemeClr>
          </a:solidFill>
        </p:spPr>
        <p:txBody>
          <a:bodyPr vert="horz" wrap="square" lIns="91440" tIns="45720" rIns="91440" bIns="45720" anchor="t" anchorCtr="0"/>
          <a:lstStyle/>
          <a:p>
            <a:pPr eaLnBrk="1" hangingPunct="1">
              <a:lnSpc>
                <a:spcPct val="90000"/>
              </a:lnSpc>
              <a:buNone/>
            </a:pPr>
            <a:r>
              <a:rPr lang="zh-CN" altLang="en-US" sz="2800" dirty="0"/>
              <a:t>例：创建一个线程</a:t>
            </a:r>
            <a:endParaRPr lang="zh-CN" altLang="en-US" sz="2800" dirty="0"/>
          </a:p>
          <a:p>
            <a:pPr eaLnBrk="1" hangingPunct="1">
              <a:lnSpc>
                <a:spcPct val="90000"/>
              </a:lnSpc>
              <a:buNone/>
            </a:pPr>
            <a:r>
              <a:rPr lang="en-US" altLang="zh-CN" sz="2800" dirty="0"/>
              <a:t>#include &lt;pthread.h&gt;</a:t>
            </a:r>
            <a:endParaRPr lang="en-US" altLang="zh-CN" sz="2800" dirty="0"/>
          </a:p>
          <a:p>
            <a:pPr eaLnBrk="1" hangingPunct="1">
              <a:lnSpc>
                <a:spcPct val="90000"/>
              </a:lnSpc>
              <a:buNone/>
            </a:pPr>
            <a:r>
              <a:rPr lang="en-US" altLang="zh-CN" sz="2800" dirty="0"/>
              <a:t>#include &lt;stdio.h&gt;</a:t>
            </a:r>
            <a:endParaRPr lang="en-US" altLang="zh-CN" sz="2800" dirty="0"/>
          </a:p>
          <a:p>
            <a:pPr eaLnBrk="1" hangingPunct="1">
              <a:lnSpc>
                <a:spcPct val="90000"/>
              </a:lnSpc>
              <a:buNone/>
            </a:pPr>
            <a:r>
              <a:rPr lang="en-US" altLang="zh-CN" sz="2800" dirty="0">
                <a:solidFill>
                  <a:srgbClr val="00B050"/>
                </a:solidFill>
              </a:rPr>
              <a:t>//typedef unsigned long int pthread_t;</a:t>
            </a:r>
            <a:endParaRPr lang="en-US" altLang="zh-CN" sz="2800" dirty="0">
              <a:solidFill>
                <a:srgbClr val="00B050"/>
              </a:solidFill>
            </a:endParaRPr>
          </a:p>
          <a:p>
            <a:pPr eaLnBrk="1" hangingPunct="1">
              <a:lnSpc>
                <a:spcPct val="90000"/>
              </a:lnSpc>
              <a:buNone/>
            </a:pPr>
            <a:r>
              <a:rPr lang="en-US" altLang="zh-CN" sz="2800" dirty="0"/>
              <a:t>pthread_t  tid;</a:t>
            </a:r>
            <a:endParaRPr lang="en-US" altLang="zh-CN" sz="2800" dirty="0"/>
          </a:p>
          <a:p>
            <a:pPr eaLnBrk="1" hangingPunct="1">
              <a:lnSpc>
                <a:spcPct val="90000"/>
              </a:lnSpc>
              <a:buNone/>
            </a:pPr>
            <a:r>
              <a:rPr lang="en-US" altLang="zh-CN" sz="2800" dirty="0"/>
              <a:t>void *ex()</a:t>
            </a:r>
            <a:endParaRPr lang="en-US" altLang="zh-CN" sz="2800" dirty="0"/>
          </a:p>
          <a:p>
            <a:pPr eaLnBrk="1" hangingPunct="1">
              <a:lnSpc>
                <a:spcPct val="90000"/>
              </a:lnSpc>
              <a:buNone/>
            </a:pPr>
            <a:r>
              <a:rPr lang="en-US" altLang="zh-CN" sz="2800" dirty="0"/>
              <a:t>{</a:t>
            </a:r>
            <a:endParaRPr lang="en-US" altLang="zh-CN" sz="2800" dirty="0"/>
          </a:p>
          <a:p>
            <a:pPr eaLnBrk="1" hangingPunct="1">
              <a:lnSpc>
                <a:spcPct val="90000"/>
              </a:lnSpc>
              <a:buNone/>
            </a:pPr>
            <a:r>
              <a:rPr lang="en-US" altLang="zh-CN" sz="2800" dirty="0"/>
              <a:t>    printf("this is a thread");</a:t>
            </a:r>
            <a:endParaRPr lang="en-US" altLang="zh-CN" sz="2800" dirty="0"/>
          </a:p>
          <a:p>
            <a:pPr eaLnBrk="1" hangingPunct="1">
              <a:lnSpc>
                <a:spcPct val="90000"/>
              </a:lnSpc>
              <a:buNone/>
            </a:pPr>
            <a:r>
              <a:rPr lang="en-US" altLang="zh-CN" sz="2800" dirty="0"/>
              <a:t>}</a:t>
            </a:r>
            <a:endParaRPr lang="en-US" altLang="zh-CN" sz="2800" dirty="0"/>
          </a:p>
          <a:p>
            <a:pPr eaLnBrk="1" hangingPunct="1">
              <a:lnSpc>
                <a:spcPct val="90000"/>
              </a:lnSpc>
              <a:buNone/>
            </a:pPr>
            <a:r>
              <a:rPr lang="en-US" altLang="zh-CN" sz="2800" dirty="0"/>
              <a:t>main(){</a:t>
            </a:r>
            <a:endParaRPr lang="en-US" altLang="zh-CN" sz="2800" dirty="0"/>
          </a:p>
          <a:p>
            <a:pPr eaLnBrk="1" hangingPunct="1">
              <a:lnSpc>
                <a:spcPct val="90000"/>
              </a:lnSpc>
              <a:buNone/>
            </a:pPr>
            <a:r>
              <a:rPr lang="en-US" altLang="zh-CN" sz="2800" dirty="0"/>
              <a:t>    pthread_create(&amp;tid,NULL,ex,NULL);</a:t>
            </a:r>
            <a:endParaRPr lang="en-US" altLang="zh-CN" sz="2800" dirty="0"/>
          </a:p>
          <a:p>
            <a:pPr eaLnBrk="1" hangingPunct="1">
              <a:lnSpc>
                <a:spcPct val="90000"/>
              </a:lnSpc>
              <a:buNone/>
            </a:pPr>
            <a:r>
              <a:rPr lang="en-US" altLang="zh-CN" sz="2800" dirty="0"/>
              <a:t>}</a:t>
            </a:r>
            <a:endParaRPr lang="en-US" altLang="zh-CN" sz="2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68611" name="Rectangle 3"/>
          <p:cNvSpPr>
            <a:spLocks noGrp="1"/>
          </p:cNvSpPr>
          <p:nvPr>
            <p:ph idx="1"/>
          </p:nvPr>
        </p:nvSpPr>
        <p:spPr>
          <a:xfrm>
            <a:off x="827723" y="1988503"/>
            <a:ext cx="7772400" cy="4114800"/>
          </a:xfrm>
        </p:spPr>
        <p:txBody>
          <a:bodyPr vert="horz" wrap="square" lIns="91440" tIns="45720" rIns="91440" bIns="45720" anchor="t" anchorCtr="0"/>
          <a:lstStyle/>
          <a:p>
            <a:pPr eaLnBrk="1" hangingPunct="1"/>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线程或者是可联合的（</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joinable</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）（默认），或者是分离的（</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detached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）。当</a:t>
            </a:r>
            <a:r>
              <a:rPr lang="zh-CN" altLang="en-US" sz="2800" b="1"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可联合</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的线程终止时，其线程</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id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和退出状态将保留，直到另外一个线程调用</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pthread_join</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。分离的线程则像守护进程，当它终止时，释放所有资源，我们不能等待它终止。</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hangingPunct="1"/>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分离的线程退出后，系统将释放其所有资源，如果一个线程需要知道另一个线程什么时候终止，最好保留第二个线程的可联合性。</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hangingPunct="1"/>
            <a:endParaRPr lang="zh-CN" altLang="en-US" sz="28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hangingPunct="1"/>
            <a:endParaRPr lang="en-US" altLang="zh-CN" sz="28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p:nvPr>
        </p:nvSpPr>
        <p:spPr>
          <a:xfrm>
            <a:off x="611188" y="260350"/>
            <a:ext cx="7467600" cy="762000"/>
          </a:xfrm>
        </p:spPr>
        <p:txBody>
          <a:bodyPr vert="horz" wrap="square" lIns="91440" tIns="45720" rIns="91440" bIns="45720" anchor="b" anchorCtr="0"/>
          <a:lstStyle/>
          <a:p>
            <a:pPr algn="ctr" eaLnBrk="1" hangingPunct="1"/>
            <a:r>
              <a:rPr lang="zh-CN" altLang="en-US" b="1" dirty="0"/>
              <a:t>线程函数调用（</a:t>
            </a:r>
            <a:r>
              <a:rPr lang="en-US" altLang="zh-CN" b="1" dirty="0"/>
              <a:t>2</a:t>
            </a:r>
            <a:r>
              <a:rPr lang="zh-CN" altLang="en-US" b="1" dirty="0"/>
              <a:t>）</a:t>
            </a:r>
            <a:endParaRPr lang="zh-CN" altLang="en-US" b="1" dirty="0"/>
          </a:p>
        </p:txBody>
      </p:sp>
      <p:sp>
        <p:nvSpPr>
          <p:cNvPr id="69635" name="Rectangle 3"/>
          <p:cNvSpPr>
            <a:spLocks noGrp="1"/>
          </p:cNvSpPr>
          <p:nvPr>
            <p:ph idx="1"/>
          </p:nvPr>
        </p:nvSpPr>
        <p:spPr>
          <a:xfrm>
            <a:off x="395288" y="1412875"/>
            <a:ext cx="8540750" cy="5241925"/>
          </a:xfrm>
          <a:solidFill>
            <a:schemeClr val="bg1">
              <a:alpha val="100000"/>
            </a:schemeClr>
          </a:solidFill>
        </p:spPr>
        <p:txBody>
          <a:bodyPr vert="horz" wrap="square" lIns="91440" tIns="45720" rIns="91440" bIns="45720" anchor="t" anchorCtr="0"/>
          <a:lstStyle/>
          <a:p>
            <a:pPr eaLnBrk="1" latinLnBrk="0" hangingPunct="1">
              <a:lnSpc>
                <a:spcPct val="130000"/>
              </a:lnSpc>
              <a:spcBef>
                <a:spcPts val="0"/>
              </a:spcBef>
              <a:buNone/>
            </a:pPr>
            <a:endParaRPr lang="en-US" altLang="zh-CN" sz="2600" b="1" dirty="0">
              <a:ea typeface="微软雅黑 Light" panose="020B0502040204020203" pitchFamily="34" charset="-122"/>
            </a:endParaRPr>
          </a:p>
          <a:p>
            <a:pPr eaLnBrk="1" latinLnBrk="0" hangingPunct="1">
              <a:lnSpc>
                <a:spcPct val="130000"/>
              </a:lnSpc>
              <a:spcBef>
                <a:spcPts val="0"/>
              </a:spcBef>
              <a:buNone/>
            </a:pPr>
            <a:r>
              <a:rPr lang="en-US" altLang="zh-CN" sz="2600" b="1" dirty="0">
                <a:ea typeface="微软雅黑 Light" panose="020B0502040204020203" pitchFamily="34" charset="-122"/>
              </a:rPr>
              <a:t>#inlcude &lt;pthread.h&gt;</a:t>
            </a:r>
            <a:endParaRPr lang="en-US" altLang="zh-CN" sz="2600" b="1" dirty="0">
              <a:ea typeface="微软雅黑 Light" panose="020B0502040204020203" pitchFamily="34" charset="-122"/>
            </a:endParaRPr>
          </a:p>
          <a:p>
            <a:pPr eaLnBrk="1" latinLnBrk="0" hangingPunct="1">
              <a:lnSpc>
                <a:spcPct val="130000"/>
              </a:lnSpc>
              <a:spcBef>
                <a:spcPts val="0"/>
              </a:spcBef>
              <a:buNone/>
            </a:pPr>
            <a:r>
              <a:rPr lang="en-US" altLang="zh-CN" sz="2600" b="1" dirty="0">
                <a:ea typeface="微软雅黑 Light" panose="020B0502040204020203" pitchFamily="34" charset="-122"/>
              </a:rPr>
              <a:t>int pthread_join(pthread_t tid, void **status);</a:t>
            </a:r>
            <a:endParaRPr lang="en-US" altLang="zh-CN" sz="2600" b="1" dirty="0">
              <a:ea typeface="微软雅黑 Light" panose="020B0502040204020203" pitchFamily="34" charset="-122"/>
            </a:endParaRPr>
          </a:p>
          <a:p>
            <a:pPr eaLnBrk="1" latinLnBrk="0" hangingPunct="1">
              <a:lnSpc>
                <a:spcPct val="130000"/>
              </a:lnSpc>
              <a:spcBef>
                <a:spcPts val="0"/>
              </a:spcBef>
              <a:buNone/>
            </a:pPr>
            <a:r>
              <a:rPr lang="en-US" altLang="zh-CN" sz="2600" b="1" dirty="0">
                <a:ea typeface="微软雅黑 Light" panose="020B0502040204020203" pitchFamily="34" charset="-122"/>
              </a:rPr>
              <a:t>  </a:t>
            </a:r>
            <a:r>
              <a:rPr lang="zh-CN" altLang="en-US" sz="2600" b="1" dirty="0">
                <a:solidFill>
                  <a:srgbClr val="FF0000"/>
                </a:solidFill>
                <a:ea typeface="微软雅黑 Light" panose="020B0502040204020203" pitchFamily="34" charset="-122"/>
              </a:rPr>
              <a:t>返回：成功时为</a:t>
            </a:r>
            <a:r>
              <a:rPr lang="en-US" altLang="zh-CN" sz="2600" b="1" dirty="0">
                <a:solidFill>
                  <a:srgbClr val="FF0000"/>
                </a:solidFill>
                <a:ea typeface="微软雅黑 Light" panose="020B0502040204020203" pitchFamily="34" charset="-122"/>
              </a:rPr>
              <a:t>0</a:t>
            </a:r>
            <a:r>
              <a:rPr lang="zh-CN" altLang="en-US" sz="2600" b="1" dirty="0">
                <a:ea typeface="微软雅黑 Light" panose="020B0502040204020203" pitchFamily="34" charset="-122"/>
              </a:rPr>
              <a:t>；出错时为正的</a:t>
            </a:r>
            <a:r>
              <a:rPr lang="en-US" altLang="zh-CN" sz="2600" b="1" dirty="0">
                <a:ea typeface="微软雅黑 Light" panose="020B0502040204020203" pitchFamily="34" charset="-122"/>
              </a:rPr>
              <a:t>Exxx</a:t>
            </a:r>
            <a:r>
              <a:rPr lang="zh-CN" altLang="en-US" sz="2600" b="1" dirty="0">
                <a:ea typeface="微软雅黑 Light" panose="020B0502040204020203" pitchFamily="34" charset="-122"/>
              </a:rPr>
              <a:t>值。</a:t>
            </a:r>
            <a:endParaRPr lang="en-US" altLang="zh-CN" sz="2600" b="1" dirty="0">
              <a:ea typeface="微软雅黑 Light" panose="020B0502040204020203" pitchFamily="34" charset="-122"/>
            </a:endParaRPr>
          </a:p>
          <a:p>
            <a:pPr eaLnBrk="1" latinLnBrk="0" hangingPunct="1">
              <a:lnSpc>
                <a:spcPct val="130000"/>
              </a:lnSpc>
              <a:spcBef>
                <a:spcPts val="0"/>
              </a:spcBef>
            </a:pPr>
            <a:r>
              <a:rPr lang="zh-CN" altLang="en-US" sz="2600" dirty="0">
                <a:ea typeface="微软雅黑 Light" panose="020B0502040204020203" pitchFamily="34" charset="-122"/>
              </a:rPr>
              <a:t>用来等待一个线程的结束。这个函数是一个线程阻塞的函数，调用它的函数将一直等待到被等待的线程结束为止，当函数返回时，被等待线程的资源被收回。如果执行成功，将返回</a:t>
            </a:r>
            <a:r>
              <a:rPr lang="en-US" altLang="zh-CN" sz="2600" dirty="0">
                <a:ea typeface="微软雅黑 Light" panose="020B0502040204020203" pitchFamily="34" charset="-122"/>
              </a:rPr>
              <a:t>0</a:t>
            </a:r>
            <a:r>
              <a:rPr lang="zh-CN" altLang="en-US" sz="2600" dirty="0">
                <a:ea typeface="微软雅黑 Light" panose="020B0502040204020203" pitchFamily="34" charset="-122"/>
              </a:rPr>
              <a:t>，如果失败则返回一个错误号。 </a:t>
            </a:r>
            <a:endParaRPr lang="zh-CN" altLang="en-US" sz="2600" dirty="0">
              <a:ea typeface="微软雅黑 Light" panose="020B0502040204020203" pitchFamily="34" charset="-122"/>
            </a:endParaRPr>
          </a:p>
          <a:p>
            <a:pPr eaLnBrk="1" hangingPunct="1">
              <a:lnSpc>
                <a:spcPct val="80000"/>
              </a:lnSpc>
              <a:buNone/>
            </a:pPr>
            <a:endParaRPr lang="en-US" altLang="zh-CN" sz="2600" dirty="0">
              <a:ea typeface="微软雅黑 Light" panose="020B0502040204020203" pitchFamily="34" charset="-122"/>
            </a:endParaRPr>
          </a:p>
        </p:txBody>
      </p:sp>
    </p:spTree>
  </p:cSld>
  <p:clrMapOvr>
    <a:masterClrMapping/>
  </p:clrMapOvr>
  <p:transition spd="slow">
    <p:pull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p:nvPr>
        </p:nvSpPr>
        <p:spPr>
          <a:xfrm>
            <a:off x="611188" y="260350"/>
            <a:ext cx="7467600" cy="762000"/>
          </a:xfrm>
        </p:spPr>
        <p:txBody>
          <a:bodyPr vert="horz" wrap="square" lIns="91440" tIns="45720" rIns="91440" bIns="45720" anchor="b" anchorCtr="0"/>
          <a:lstStyle/>
          <a:p>
            <a:pPr algn="ctr" eaLnBrk="1" hangingPunct="1"/>
            <a:r>
              <a:rPr lang="zh-CN" altLang="en-US" b="1" dirty="0"/>
              <a:t>线程函数调用（</a:t>
            </a:r>
            <a:r>
              <a:rPr lang="en-US" altLang="zh-CN" b="1" dirty="0"/>
              <a:t>2</a:t>
            </a:r>
            <a:r>
              <a:rPr lang="zh-CN" altLang="en-US" b="1" dirty="0"/>
              <a:t>）</a:t>
            </a:r>
            <a:endParaRPr lang="zh-CN" altLang="en-US" b="1" dirty="0"/>
          </a:p>
        </p:txBody>
      </p:sp>
      <p:sp>
        <p:nvSpPr>
          <p:cNvPr id="70659" name="Rectangle 3"/>
          <p:cNvSpPr>
            <a:spLocks noGrp="1"/>
          </p:cNvSpPr>
          <p:nvPr>
            <p:ph idx="1"/>
          </p:nvPr>
        </p:nvSpPr>
        <p:spPr>
          <a:xfrm>
            <a:off x="395288" y="1412875"/>
            <a:ext cx="8540750" cy="5241925"/>
          </a:xfrm>
          <a:solidFill>
            <a:schemeClr val="bg1">
              <a:alpha val="100000"/>
            </a:schemeClr>
          </a:solidFill>
        </p:spPr>
        <p:txBody>
          <a:bodyPr vert="horz" wrap="square" lIns="91440" tIns="45720" rIns="91440" bIns="45720" anchor="t" anchorCtr="0"/>
          <a:lstStyle/>
          <a:p>
            <a:pPr eaLnBrk="1" latinLnBrk="0" hangingPunct="1">
              <a:lnSpc>
                <a:spcPct val="130000"/>
              </a:lnSpc>
              <a:spcBef>
                <a:spcPts val="0"/>
              </a:spcBef>
              <a:buNone/>
            </a:pPr>
            <a:endParaRPr lang="en-US" altLang="zh-CN" sz="2000" b="1" dirty="0">
              <a:ea typeface="微软雅黑 Light" panose="020B0502040204020203" pitchFamily="34" charset="-122"/>
            </a:endParaRPr>
          </a:p>
          <a:p>
            <a:pPr eaLnBrk="1" latinLnBrk="0" hangingPunct="1">
              <a:lnSpc>
                <a:spcPct val="130000"/>
              </a:lnSpc>
              <a:spcBef>
                <a:spcPts val="0"/>
              </a:spcBef>
            </a:pPr>
            <a:r>
              <a:rPr lang="zh-CN" altLang="en-US" sz="2400" b="1" dirty="0">
                <a:ea typeface="微软雅黑 Light" panose="020B0502040204020203" pitchFamily="34" charset="-122"/>
              </a:rPr>
              <a:t>该函数类似与</a:t>
            </a:r>
            <a:r>
              <a:rPr lang="en-US" altLang="zh-CN" sz="2400" b="1" dirty="0">
                <a:ea typeface="微软雅黑 Light" panose="020B0502040204020203" pitchFamily="34" charset="-122"/>
              </a:rPr>
              <a:t>waitpid</a:t>
            </a:r>
            <a:r>
              <a:rPr lang="zh-CN" altLang="en-US" sz="2400" b="1" dirty="0">
                <a:ea typeface="微软雅黑 Light" panose="020B0502040204020203" pitchFamily="34" charset="-122"/>
              </a:rPr>
              <a:t>函数，但必须指定等待线程的</a:t>
            </a:r>
            <a:r>
              <a:rPr lang="en-US" altLang="zh-CN" sz="2400" b="1" dirty="0">
                <a:ea typeface="微软雅黑 Light" panose="020B0502040204020203" pitchFamily="34" charset="-122"/>
              </a:rPr>
              <a:t>ID</a:t>
            </a:r>
            <a:r>
              <a:rPr lang="zh-CN" altLang="en-US" sz="2400" b="1" dirty="0">
                <a:ea typeface="微软雅黑 Light" panose="020B0502040204020203" pitchFamily="34" charset="-122"/>
              </a:rPr>
              <a:t>，该函数不能等待任意一个线程结束（如</a:t>
            </a:r>
            <a:r>
              <a:rPr lang="en-US" altLang="zh-CN" sz="2400" b="1" dirty="0">
                <a:ea typeface="微软雅黑 Light" panose="020B0502040204020203" pitchFamily="34" charset="-122"/>
              </a:rPr>
              <a:t>wait</a:t>
            </a:r>
            <a:r>
              <a:rPr lang="zh-CN" altLang="en-US" sz="2400" b="1" dirty="0">
                <a:ea typeface="微软雅黑 Light" panose="020B0502040204020203" pitchFamily="34" charset="-122"/>
              </a:rPr>
              <a:t>）；</a:t>
            </a:r>
            <a:endParaRPr lang="zh-CN" altLang="en-US" sz="2400" b="1" dirty="0">
              <a:ea typeface="微软雅黑 Light" panose="020B0502040204020203" pitchFamily="34" charset="-122"/>
            </a:endParaRPr>
          </a:p>
          <a:p>
            <a:pPr eaLnBrk="1" latinLnBrk="0" hangingPunct="1">
              <a:lnSpc>
                <a:spcPct val="130000"/>
              </a:lnSpc>
              <a:spcBef>
                <a:spcPts val="0"/>
              </a:spcBef>
            </a:pPr>
            <a:r>
              <a:rPr lang="zh-CN" altLang="en-US" sz="2400" b="1" dirty="0">
                <a:ea typeface="微软雅黑 Light" panose="020B0502040204020203" pitchFamily="34" charset="-122"/>
              </a:rPr>
              <a:t>被等待线程必须是当前进程的成员，并且不是</a:t>
            </a:r>
            <a:r>
              <a:rPr lang="zh-CN" altLang="en-US" sz="2400" b="1" dirty="0">
                <a:solidFill>
                  <a:srgbClr val="FF0000"/>
                </a:solidFill>
                <a:ea typeface="微软雅黑 Light" panose="020B0502040204020203" pitchFamily="34" charset="-122"/>
              </a:rPr>
              <a:t>分离的线程</a:t>
            </a:r>
            <a:r>
              <a:rPr lang="zh-CN" altLang="en-US" sz="2400" b="1" dirty="0">
                <a:ea typeface="微软雅黑 Light" panose="020B0502040204020203" pitchFamily="34" charset="-122"/>
              </a:rPr>
              <a:t>和</a:t>
            </a:r>
            <a:r>
              <a:rPr lang="zh-CN" altLang="en-US" sz="2400" b="1" dirty="0">
                <a:solidFill>
                  <a:srgbClr val="FF0000"/>
                </a:solidFill>
                <a:ea typeface="微软雅黑 Light" panose="020B0502040204020203" pitchFamily="34" charset="-122"/>
              </a:rPr>
              <a:t>守护线程</a:t>
            </a:r>
            <a:r>
              <a:rPr lang="zh-CN" altLang="en-US" sz="2400" b="1" dirty="0">
                <a:ea typeface="微软雅黑 Light" panose="020B0502040204020203" pitchFamily="34" charset="-122"/>
              </a:rPr>
              <a:t>。</a:t>
            </a:r>
            <a:endParaRPr lang="zh-CN" altLang="en-US" sz="2400" b="1" dirty="0">
              <a:ea typeface="微软雅黑 Light" panose="020B0502040204020203" pitchFamily="34" charset="-122"/>
            </a:endParaRPr>
          </a:p>
          <a:p>
            <a:pPr eaLnBrk="1" latinLnBrk="0" hangingPunct="1">
              <a:lnSpc>
                <a:spcPct val="130000"/>
              </a:lnSpc>
              <a:spcBef>
                <a:spcPts val="0"/>
              </a:spcBef>
            </a:pPr>
            <a:r>
              <a:rPr lang="zh-CN" altLang="en-US" sz="2400" dirty="0">
                <a:ea typeface="微软雅黑 Light" panose="020B0502040204020203" pitchFamily="34" charset="-122"/>
              </a:rPr>
              <a:t>一个非分离</a:t>
            </a:r>
            <a:r>
              <a:rPr lang="en-US" altLang="zh-CN" sz="2400" dirty="0">
                <a:ea typeface="微软雅黑 Light" panose="020B0502040204020203" pitchFamily="34" charset="-122"/>
              </a:rPr>
              <a:t>(</a:t>
            </a:r>
            <a:r>
              <a:rPr lang="zh-CN" altLang="en-US" sz="2400" dirty="0">
                <a:ea typeface="微软雅黑 Light" panose="020B0502040204020203" pitchFamily="34" charset="-122"/>
              </a:rPr>
              <a:t>可联合</a:t>
            </a:r>
            <a:r>
              <a:rPr lang="en-US" altLang="zh-CN" sz="2400" dirty="0">
                <a:ea typeface="微软雅黑 Light" panose="020B0502040204020203" pitchFamily="34" charset="-122"/>
              </a:rPr>
              <a:t>)</a:t>
            </a:r>
            <a:r>
              <a:rPr lang="zh-CN" altLang="en-US" sz="2400" dirty="0">
                <a:ea typeface="微软雅黑 Light" panose="020B0502040204020203" pitchFamily="34" charset="-122"/>
              </a:rPr>
              <a:t>的线程终止后，该线程的内存资源</a:t>
            </a:r>
            <a:r>
              <a:rPr lang="en-US" altLang="zh-CN" sz="2400" dirty="0">
                <a:ea typeface="微软雅黑 Light" panose="020B0502040204020203" pitchFamily="34" charset="-122"/>
              </a:rPr>
              <a:t>(</a:t>
            </a:r>
            <a:r>
              <a:rPr lang="zh-CN" altLang="en-US" sz="2400" dirty="0">
                <a:ea typeface="微软雅黑 Light" panose="020B0502040204020203" pitchFamily="34" charset="-122"/>
              </a:rPr>
              <a:t>线程描述符和栈</a:t>
            </a:r>
            <a:r>
              <a:rPr lang="en-US" altLang="zh-CN" sz="2400" dirty="0">
                <a:ea typeface="微软雅黑 Light" panose="020B0502040204020203" pitchFamily="34" charset="-122"/>
              </a:rPr>
              <a:t>)</a:t>
            </a:r>
            <a:r>
              <a:rPr lang="zh-CN" altLang="en-US" sz="2400" dirty="0">
                <a:ea typeface="微软雅黑 Light" panose="020B0502040204020203" pitchFamily="34" charset="-122"/>
              </a:rPr>
              <a:t>并不会被释放，直到有线程对它使用了</a:t>
            </a:r>
            <a:r>
              <a:rPr lang="en-US" altLang="zh-CN" sz="2400" dirty="0">
                <a:ea typeface="微软雅黑 Light" panose="020B0502040204020203" pitchFamily="34" charset="-122"/>
              </a:rPr>
              <a:t>pthread_join</a:t>
            </a:r>
            <a:r>
              <a:rPr lang="zh-CN" altLang="en-US" sz="2400" dirty="0">
                <a:ea typeface="微软雅黑 Light" panose="020B0502040204020203" pitchFamily="34" charset="-122"/>
              </a:rPr>
              <a:t>时才被释放。因此，必须对每个创建为非分离的线程调用一次</a:t>
            </a:r>
            <a:r>
              <a:rPr lang="en-US" altLang="zh-CN" sz="2400" dirty="0">
                <a:ea typeface="微软雅黑 Light" panose="020B0502040204020203" pitchFamily="34" charset="-122"/>
              </a:rPr>
              <a:t>pthread_join</a:t>
            </a:r>
            <a:r>
              <a:rPr lang="zh-CN" altLang="en-US" sz="2400" dirty="0">
                <a:ea typeface="微软雅黑 Light" panose="020B0502040204020203" pitchFamily="34" charset="-122"/>
              </a:rPr>
              <a:t>调用，以避免内存泄漏。</a:t>
            </a:r>
            <a:endParaRPr lang="zh-CN" altLang="en-US" sz="2400" dirty="0">
              <a:ea typeface="微软雅黑 Light" panose="020B0502040204020203" pitchFamily="34" charset="-122"/>
            </a:endParaRPr>
          </a:p>
          <a:p>
            <a:pPr eaLnBrk="1" latinLnBrk="0" hangingPunct="1">
              <a:lnSpc>
                <a:spcPct val="130000"/>
              </a:lnSpc>
              <a:spcBef>
                <a:spcPts val="0"/>
              </a:spcBef>
            </a:pPr>
            <a:endParaRPr lang="zh-CN" altLang="en-US" sz="2000" dirty="0">
              <a:ea typeface="微软雅黑 Light" panose="020B0502040204020203" pitchFamily="34" charset="-122"/>
            </a:endParaRPr>
          </a:p>
          <a:p>
            <a:pPr eaLnBrk="1" hangingPunct="1">
              <a:lnSpc>
                <a:spcPct val="80000"/>
              </a:lnSpc>
              <a:buNone/>
            </a:pPr>
            <a:endParaRPr lang="en-US" altLang="zh-CN" sz="2000" dirty="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vert="horz" wrap="square" lIns="91440" tIns="45720" rIns="91440" bIns="45720" anchor="b" anchorCtr="0"/>
          <a:lstStyle/>
          <a:p>
            <a:endParaRPr lang="zh-CN" altLang="en-US" dirty="0"/>
          </a:p>
        </p:txBody>
      </p:sp>
      <p:pic>
        <p:nvPicPr>
          <p:cNvPr id="71683" name="内容占位符 2"/>
          <p:cNvPicPr>
            <a:picLocks noGrp="1" noChangeAspect="1"/>
          </p:cNvPicPr>
          <p:nvPr>
            <p:ph idx="1"/>
          </p:nvPr>
        </p:nvPicPr>
        <p:blipFill>
          <a:blip r:embed="rId1"/>
          <a:srcRect/>
          <a:stretch>
            <a:fillRect/>
          </a:stretch>
        </p:blipFill>
        <p:spPr>
          <a:xfrm>
            <a:off x="1331913" y="981075"/>
            <a:ext cx="7127875" cy="5688013"/>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vert="horz" wrap="square" lIns="91440" tIns="45720" rIns="91440" bIns="45720" anchor="b" anchorCtr="0"/>
          <a:lstStyle/>
          <a:p>
            <a:endParaRPr lang="zh-CN" altLang="en-US" dirty="0"/>
          </a:p>
        </p:txBody>
      </p:sp>
      <p:pic>
        <p:nvPicPr>
          <p:cNvPr id="72707" name="内容占位符 4"/>
          <p:cNvPicPr>
            <a:picLocks noGrp="1" noChangeAspect="1"/>
          </p:cNvPicPr>
          <p:nvPr>
            <p:ph idx="1"/>
          </p:nvPr>
        </p:nvPicPr>
        <p:blipFill>
          <a:blip r:embed="rId1"/>
          <a:srcRect/>
          <a:stretch>
            <a:fillRect/>
          </a:stretch>
        </p:blipFill>
        <p:spPr>
          <a:xfrm>
            <a:off x="1258888" y="692150"/>
            <a:ext cx="7489825" cy="5948363"/>
          </a:xfrm>
        </p:spPr>
      </p:pic>
      <p:pic>
        <p:nvPicPr>
          <p:cNvPr id="6" name="图片 5"/>
          <p:cNvPicPr>
            <a:picLocks noChangeAspect="1"/>
          </p:cNvPicPr>
          <p:nvPr/>
        </p:nvPicPr>
        <p:blipFill>
          <a:blip r:embed="rId2"/>
          <a:stretch>
            <a:fillRect/>
          </a:stretch>
        </p:blipFill>
        <p:spPr>
          <a:xfrm>
            <a:off x="1547813" y="2636838"/>
            <a:ext cx="6985000" cy="3276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73731" name="Rectangle 3"/>
          <p:cNvSpPr>
            <a:spLocks noGrp="1"/>
          </p:cNvSpPr>
          <p:nvPr>
            <p:ph idx="1"/>
          </p:nvPr>
        </p:nvSpPr>
        <p:spPr>
          <a:xfrm>
            <a:off x="827723" y="2017713"/>
            <a:ext cx="7772400" cy="4114800"/>
          </a:xfrm>
        </p:spPr>
        <p:txBody>
          <a:bodyPr vert="horz" wrap="square" lIns="91440" tIns="45720" rIns="91440" bIns="45720" anchor="t" anchorCtr="0"/>
          <a:lstStyle/>
          <a:p>
            <a:pPr eaLnBrk="1" hangingPunct="1">
              <a:lnSpc>
                <a:spcPct val="120000"/>
              </a:lnSpc>
            </a:pPr>
            <a:r>
              <a:rPr lang="zh-CN" altLang="en-US" sz="2800" b="1" dirty="0">
                <a:solidFill>
                  <a:schemeClr val="tx1"/>
                </a:solidFill>
                <a:uFillTx/>
                <a:latin typeface="宋体" panose="02010600030101010101" pitchFamily="2" charset="-122"/>
                <a:ea typeface="微软雅黑 Light" panose="020B0502040204020203" pitchFamily="34" charset="-122"/>
              </a:rPr>
              <a:t>代码中如果没有</a:t>
            </a:r>
            <a:r>
              <a:rPr lang="en-US" altLang="zh-CN" sz="2800" b="1" i="1" dirty="0">
                <a:solidFill>
                  <a:schemeClr val="tx1"/>
                </a:solidFill>
                <a:uFillTx/>
                <a:latin typeface="宋体" panose="02010600030101010101" pitchFamily="2" charset="-122"/>
                <a:ea typeface="微软雅黑 Light" panose="020B0502040204020203" pitchFamily="34" charset="-122"/>
              </a:rPr>
              <a:t>pthread_join</a:t>
            </a:r>
            <a:r>
              <a:rPr lang="zh-CN" altLang="en-US" sz="2800" b="1" dirty="0">
                <a:solidFill>
                  <a:schemeClr val="tx1"/>
                </a:solidFill>
                <a:uFillTx/>
                <a:latin typeface="宋体" panose="02010600030101010101" pitchFamily="2" charset="-122"/>
                <a:ea typeface="微软雅黑 Light" panose="020B0502040204020203" pitchFamily="34" charset="-122"/>
              </a:rPr>
              <a:t>主线程会很快结束从而使整个进程结束，从而使创建的线程没有机会开始执行就结束了。加入</a:t>
            </a:r>
            <a:r>
              <a:rPr lang="en-US" altLang="zh-CN" sz="2800" b="1" i="1" dirty="0">
                <a:solidFill>
                  <a:schemeClr val="tx1"/>
                </a:solidFill>
                <a:uFillTx/>
                <a:latin typeface="宋体" panose="02010600030101010101" pitchFamily="2" charset="-122"/>
                <a:ea typeface="微软雅黑 Light" panose="020B0502040204020203" pitchFamily="34" charset="-122"/>
              </a:rPr>
              <a:t>pthread_join</a:t>
            </a:r>
            <a:r>
              <a:rPr lang="zh-CN" altLang="en-US" sz="2800" b="1" dirty="0">
                <a:solidFill>
                  <a:schemeClr val="tx1"/>
                </a:solidFill>
                <a:uFillTx/>
                <a:latin typeface="宋体" panose="02010600030101010101" pitchFamily="2" charset="-122"/>
                <a:ea typeface="微软雅黑 Light" panose="020B0502040204020203" pitchFamily="34" charset="-122"/>
              </a:rPr>
              <a:t>后，主线程会一直等待直到等待的线程结束自己才结束，使创建的线程有机会执行。</a:t>
            </a:r>
            <a:r>
              <a:rPr lang="zh-CN" altLang="en-US" sz="2800" dirty="0">
                <a:solidFill>
                  <a:schemeClr val="tx1"/>
                </a:solidFill>
                <a:uFillTx/>
                <a:ea typeface="微软雅黑 Light" panose="020B0502040204020203" pitchFamily="34" charset="-122"/>
              </a:rPr>
              <a:t> </a:t>
            </a:r>
            <a:endParaRPr lang="zh-CN" altLang="en-US" sz="2800" b="1" dirty="0">
              <a:solidFill>
                <a:schemeClr val="tx1"/>
              </a:solidFill>
              <a:uFillTx/>
              <a:ea typeface="微软雅黑 Light" panose="020B0502040204020203" pitchFamily="34" charset="-122"/>
            </a:endParaRPr>
          </a:p>
          <a:p>
            <a:pPr eaLnBrk="1" hangingPunct="1">
              <a:lnSpc>
                <a:spcPct val="120000"/>
              </a:lnSpc>
            </a:pPr>
            <a:r>
              <a:rPr lang="en-US" altLang="zh-CN" sz="2800" b="1" dirty="0">
                <a:solidFill>
                  <a:schemeClr val="tx1"/>
                </a:solidFill>
                <a:uFillTx/>
                <a:ea typeface="微软雅黑 Light" panose="020B0502040204020203" pitchFamily="34" charset="-122"/>
              </a:rPr>
              <a:t>pthread_t    pthread_self(void);</a:t>
            </a:r>
            <a:endParaRPr lang="en-US" altLang="zh-CN" sz="2800" b="1" dirty="0">
              <a:solidFill>
                <a:schemeClr val="tx1"/>
              </a:solidFill>
              <a:uFillTx/>
              <a:ea typeface="微软雅黑 Light" panose="020B0502040204020203" pitchFamily="34" charset="-122"/>
            </a:endParaRPr>
          </a:p>
          <a:p>
            <a:pPr eaLnBrk="1" hangingPunct="1">
              <a:lnSpc>
                <a:spcPct val="120000"/>
              </a:lnSpc>
              <a:buNone/>
            </a:pPr>
            <a:r>
              <a:rPr lang="en-US" altLang="zh-CN" sz="2800" b="1" dirty="0">
                <a:solidFill>
                  <a:schemeClr val="tx1"/>
                </a:solidFill>
                <a:uFillTx/>
                <a:ea typeface="微软雅黑 Light" panose="020B0502040204020203" pitchFamily="34" charset="-122"/>
              </a:rPr>
              <a:t>         </a:t>
            </a:r>
            <a:r>
              <a:rPr lang="zh-CN" altLang="en-US" sz="2800" b="1" dirty="0">
                <a:solidFill>
                  <a:schemeClr val="tx1"/>
                </a:solidFill>
                <a:uFillTx/>
                <a:ea typeface="微软雅黑 Light" panose="020B0502040204020203" pitchFamily="34" charset="-122"/>
              </a:rPr>
              <a:t>返回：获取自身线程的</a:t>
            </a:r>
            <a:r>
              <a:rPr lang="en-US" altLang="zh-CN" sz="2800" b="1" dirty="0">
                <a:solidFill>
                  <a:schemeClr val="tx1"/>
                </a:solidFill>
                <a:uFillTx/>
                <a:ea typeface="微软雅黑 Light" panose="020B0502040204020203" pitchFamily="34" charset="-122"/>
              </a:rPr>
              <a:t>id;</a:t>
            </a:r>
            <a:endParaRPr lang="en-US" altLang="zh-CN" sz="2800" b="1" dirty="0">
              <a:solidFill>
                <a:schemeClr val="tx1"/>
              </a:solidFill>
              <a:uFillTx/>
              <a:ea typeface="微软雅黑 Light" panose="020B0502040204020203" pitchFamily="34" charset="-122"/>
            </a:endParaRPr>
          </a:p>
          <a:p>
            <a:pPr eaLnBrk="1" hangingPunct="1"/>
            <a:endParaRPr lang="en-US" altLang="zh-CN" sz="2800" b="1" dirty="0">
              <a:solidFill>
                <a:schemeClr val="tx1"/>
              </a:solidFill>
              <a:uFillTx/>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2291" name="Rectangle 3"/>
          <p:cNvSpPr>
            <a:spLocks noGrp="1"/>
          </p:cNvSpPr>
          <p:nvPr>
            <p:ph idx="1"/>
          </p:nvPr>
        </p:nvSpPr>
        <p:spPr>
          <a:noFill/>
          <a:ln w="9525">
            <a:noFill/>
          </a:ln>
        </p:spPr>
        <p:txBody>
          <a:bodyPr vert="horz" wrap="square" lIns="91440" tIns="45720" rIns="91440" bIns="45720" rtlCol="0" anchor="t" anchorCtr="0">
            <a:normAutofit/>
          </a:bodyPr>
          <a:lstStyle/>
          <a:p>
            <a:pPr lvl="0" algn="l" eaLnBrk="1"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数据段：存放全局变量、常数以及动态数据分配的空间（malloc函数取得的空间）</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代码段：存放程序代码；</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堆栈段：存放子程序的返回地址、子程序参数以及程序的局部变量。</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74755" name="Rectangle 3"/>
          <p:cNvSpPr>
            <a:spLocks noGrp="1"/>
          </p:cNvSpPr>
          <p:nvPr>
            <p:ph idx="1"/>
          </p:nvPr>
        </p:nvSpPr>
        <p:spPr/>
        <p:txBody>
          <a:bodyPr vert="horz" wrap="square" lIns="91440" tIns="45720" rIns="91440" bIns="45720" anchor="t" anchorCtr="0"/>
          <a:lstStyle/>
          <a:p>
            <a:pPr eaLnBrk="1" hangingPunct="1"/>
            <a:endParaRPr lang="en-US" altLang="zh-CN" b="1" dirty="0"/>
          </a:p>
        </p:txBody>
      </p:sp>
      <p:pic>
        <p:nvPicPr>
          <p:cNvPr id="74756" name="图片 1"/>
          <p:cNvPicPr>
            <a:picLocks noChangeAspect="1"/>
          </p:cNvPicPr>
          <p:nvPr/>
        </p:nvPicPr>
        <p:blipFill>
          <a:blip r:embed="rId1"/>
          <a:stretch>
            <a:fillRect/>
          </a:stretch>
        </p:blipFill>
        <p:spPr>
          <a:xfrm>
            <a:off x="1403350" y="836613"/>
            <a:ext cx="7272338" cy="5295900"/>
          </a:xfrm>
          <a:prstGeom prst="rect">
            <a:avLst/>
          </a:prstGeom>
          <a:noFill/>
          <a:ln w="9525">
            <a:noFill/>
          </a:ln>
        </p:spPr>
      </p:pic>
      <p:pic>
        <p:nvPicPr>
          <p:cNvPr id="3" name="图片 2"/>
          <p:cNvPicPr>
            <a:picLocks noChangeAspect="1"/>
          </p:cNvPicPr>
          <p:nvPr/>
        </p:nvPicPr>
        <p:blipFill>
          <a:blip r:embed="rId2"/>
          <a:stretch>
            <a:fillRect/>
          </a:stretch>
        </p:blipFill>
        <p:spPr>
          <a:xfrm>
            <a:off x="1720850" y="3573463"/>
            <a:ext cx="6696075" cy="15128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p:cNvSpPr>
          <p:nvPr>
            <p:ph idx="1"/>
          </p:nvPr>
        </p:nvSpPr>
        <p:spPr>
          <a:xfrm>
            <a:off x="323215" y="621030"/>
            <a:ext cx="8525510" cy="5158105"/>
          </a:xfrm>
        </p:spPr>
        <p:txBody>
          <a:bodyPr vert="horz" wrap="square" lIns="91440" tIns="45720" rIns="91440" bIns="45720" anchor="t" anchorCtr="0"/>
          <a:lstStyle/>
          <a:p>
            <a:pPr eaLnBrk="1" latinLnBrk="0" hangingPunct="1">
              <a:lnSpc>
                <a:spcPct val="110000"/>
              </a:lnSpc>
              <a:spcBef>
                <a:spcPts val="0"/>
              </a:spcBef>
            </a:pPr>
            <a:r>
              <a:rPr lang="zh-CN" altLang="en-US" sz="2400" dirty="0">
                <a:solidFill>
                  <a:schemeClr val="tx1"/>
                </a:solidFill>
                <a:uFillTx/>
                <a:ea typeface="微软雅黑 Light" panose="020B0502040204020203" pitchFamily="34" charset="-122"/>
              </a:rPr>
              <a:t>调用</a:t>
            </a:r>
            <a:r>
              <a:rPr lang="en-US" altLang="zh-CN" sz="2400" dirty="0">
                <a:solidFill>
                  <a:schemeClr val="tx1"/>
                </a:solidFill>
                <a:uFillTx/>
                <a:ea typeface="微软雅黑 Light" panose="020B0502040204020203" pitchFamily="34" charset="-122"/>
              </a:rPr>
              <a:t>pthread_join(pthread_id)</a:t>
            </a:r>
            <a:r>
              <a:rPr lang="zh-CN" altLang="en-US" sz="2400" dirty="0">
                <a:solidFill>
                  <a:schemeClr val="tx1"/>
                </a:solidFill>
                <a:uFillTx/>
                <a:ea typeface="微软雅黑 Light" panose="020B0502040204020203" pitchFamily="34" charset="-122"/>
              </a:rPr>
              <a:t>后，如果该线程没有运行结束，调用者会被阻塞，在有些情况下我们并不希望如此，比如在</a:t>
            </a:r>
            <a:r>
              <a:rPr lang="en-US" altLang="zh-CN" sz="2400" dirty="0">
                <a:solidFill>
                  <a:schemeClr val="tx1"/>
                </a:solidFill>
                <a:uFillTx/>
                <a:ea typeface="微软雅黑 Light" panose="020B0502040204020203" pitchFamily="34" charset="-122"/>
              </a:rPr>
              <a:t>Web</a:t>
            </a:r>
            <a:r>
              <a:rPr lang="zh-CN" altLang="en-US" sz="2400" dirty="0">
                <a:solidFill>
                  <a:schemeClr val="tx1"/>
                </a:solidFill>
                <a:uFillTx/>
                <a:ea typeface="微软雅黑 Light" panose="020B0502040204020203" pitchFamily="34" charset="-122"/>
              </a:rPr>
              <a:t>服务器中当主线程为每个新来的链接创建一个子线程进行处理的时候，主线程并不希望因为调用</a:t>
            </a:r>
            <a:r>
              <a:rPr lang="en-US" altLang="zh-CN" sz="2400" dirty="0">
                <a:solidFill>
                  <a:schemeClr val="tx1"/>
                </a:solidFill>
                <a:uFillTx/>
                <a:ea typeface="微软雅黑 Light" panose="020B0502040204020203" pitchFamily="34" charset="-122"/>
              </a:rPr>
              <a:t>pthread_join</a:t>
            </a:r>
            <a:r>
              <a:rPr lang="zh-CN" altLang="en-US" sz="2400" dirty="0">
                <a:solidFill>
                  <a:schemeClr val="tx1"/>
                </a:solidFill>
                <a:uFillTx/>
                <a:ea typeface="微软雅黑 Light" panose="020B0502040204020203" pitchFamily="34" charset="-122"/>
              </a:rPr>
              <a:t>而阻塞（因为还要继续处理之后到来的链接），这时可以在子线程中加入代码 </a:t>
            </a:r>
            <a:endParaRPr lang="zh-CN" altLang="en-US" sz="2400"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dirty="0">
                <a:solidFill>
                  <a:schemeClr val="tx1"/>
                </a:solidFill>
                <a:uFillTx/>
                <a:ea typeface="微软雅黑 Light" panose="020B0502040204020203" pitchFamily="34" charset="-122"/>
              </a:rPr>
              <a:t>　　</a:t>
            </a:r>
            <a:r>
              <a:rPr lang="en-US" altLang="zh-CN" sz="2400" dirty="0">
                <a:solidFill>
                  <a:schemeClr val="tx1"/>
                </a:solidFill>
                <a:uFillTx/>
                <a:ea typeface="微软雅黑 Light" panose="020B0502040204020203" pitchFamily="34" charset="-122"/>
              </a:rPr>
              <a:t>pthread_detach(pthread_self()) </a:t>
            </a:r>
            <a:endParaRPr lang="en-US" altLang="zh-CN" sz="2400"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dirty="0">
                <a:solidFill>
                  <a:schemeClr val="tx1"/>
                </a:solidFill>
                <a:uFillTx/>
                <a:ea typeface="微软雅黑 Light" panose="020B0502040204020203" pitchFamily="34" charset="-122"/>
              </a:rPr>
              <a:t>　　或者父线程调用 </a:t>
            </a:r>
            <a:endParaRPr lang="zh-CN" altLang="en-US" sz="2400"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dirty="0">
                <a:solidFill>
                  <a:schemeClr val="tx1"/>
                </a:solidFill>
                <a:uFillTx/>
                <a:ea typeface="微软雅黑 Light" panose="020B0502040204020203" pitchFamily="34" charset="-122"/>
              </a:rPr>
              <a:t>　　</a:t>
            </a:r>
            <a:r>
              <a:rPr lang="en-US" altLang="zh-CN" sz="2400" dirty="0">
                <a:solidFill>
                  <a:schemeClr val="tx1"/>
                </a:solidFill>
                <a:uFillTx/>
                <a:ea typeface="微软雅黑 Light" panose="020B0502040204020203" pitchFamily="34" charset="-122"/>
              </a:rPr>
              <a:t>pthread_detach(thread_id)</a:t>
            </a:r>
            <a:r>
              <a:rPr lang="zh-CN" altLang="en-US" sz="2400" dirty="0">
                <a:solidFill>
                  <a:schemeClr val="tx1"/>
                </a:solidFill>
                <a:uFillTx/>
                <a:ea typeface="微软雅黑 Light" panose="020B0502040204020203" pitchFamily="34" charset="-122"/>
              </a:rPr>
              <a:t>（非阻塞，可立即返回） </a:t>
            </a:r>
            <a:endParaRPr lang="zh-CN" altLang="en-US" sz="2400" dirty="0">
              <a:solidFill>
                <a:schemeClr val="tx1"/>
              </a:solidFill>
              <a:uFillTx/>
              <a:ea typeface="微软雅黑 Light" panose="020B0502040204020203" pitchFamily="34" charset="-122"/>
            </a:endParaRPr>
          </a:p>
          <a:p>
            <a:pPr eaLnBrk="1" latinLnBrk="0" hangingPunct="1">
              <a:lnSpc>
                <a:spcPct val="110000"/>
              </a:lnSpc>
              <a:spcBef>
                <a:spcPts val="0"/>
              </a:spcBef>
            </a:pPr>
            <a:r>
              <a:rPr lang="zh-CN" altLang="en-US" sz="2400" dirty="0">
                <a:solidFill>
                  <a:schemeClr val="tx1"/>
                </a:solidFill>
                <a:uFillTx/>
                <a:ea typeface="微软雅黑 Light" panose="020B0502040204020203" pitchFamily="34" charset="-122"/>
              </a:rPr>
              <a:t>　　这将该子线程的状态设置为</a:t>
            </a:r>
            <a:r>
              <a:rPr lang="en-US" altLang="zh-CN" sz="2400" dirty="0">
                <a:solidFill>
                  <a:schemeClr val="tx1"/>
                </a:solidFill>
                <a:uFillTx/>
                <a:ea typeface="微软雅黑 Light" panose="020B0502040204020203" pitchFamily="34" charset="-122"/>
              </a:rPr>
              <a:t>detached,</a:t>
            </a:r>
            <a:r>
              <a:rPr lang="zh-CN" altLang="en-US" sz="2400" dirty="0">
                <a:solidFill>
                  <a:schemeClr val="tx1"/>
                </a:solidFill>
                <a:uFillTx/>
                <a:ea typeface="微软雅黑 Light" panose="020B0502040204020203" pitchFamily="34" charset="-122"/>
              </a:rPr>
              <a:t>则该线程运行结束后会自动释放所有资源。或者</a:t>
            </a:r>
            <a:r>
              <a:rPr lang="zh-CN" altLang="en-US" sz="2400" b="1" dirty="0">
                <a:solidFill>
                  <a:schemeClr val="tx1"/>
                </a:solidFill>
                <a:uFillTx/>
                <a:ea typeface="微软雅黑 Light" panose="020B0502040204020203" pitchFamily="34" charset="-122"/>
              </a:rPr>
              <a:t>进程的</a:t>
            </a:r>
            <a:r>
              <a:rPr lang="en-US" altLang="zh-CN" sz="2400" b="1" dirty="0">
                <a:solidFill>
                  <a:schemeClr val="tx1"/>
                </a:solidFill>
                <a:uFillTx/>
                <a:ea typeface="微软雅黑 Light" panose="020B0502040204020203" pitchFamily="34" charset="-122"/>
              </a:rPr>
              <a:t>main</a:t>
            </a:r>
            <a:r>
              <a:rPr lang="zh-CN" altLang="en-US" sz="2400" b="1" dirty="0">
                <a:solidFill>
                  <a:schemeClr val="tx1"/>
                </a:solidFill>
                <a:uFillTx/>
                <a:ea typeface="微软雅黑 Light" panose="020B0502040204020203" pitchFamily="34" charset="-122"/>
              </a:rPr>
              <a:t>函数执行完返回，也会终止终止该进程中所有线程，并释放其使用的资源。</a:t>
            </a:r>
            <a:endParaRPr lang="zh-CN" altLang="en-US" sz="2400" b="1" dirty="0">
              <a:solidFill>
                <a:schemeClr val="tx1"/>
              </a:solidFill>
              <a:uFillTx/>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p:nvPr>
        </p:nvSpPr>
        <p:spPr>
          <a:xfrm>
            <a:off x="900113" y="620713"/>
            <a:ext cx="7793037" cy="777875"/>
          </a:xfrm>
        </p:spPr>
        <p:txBody>
          <a:bodyPr vert="horz" wrap="square" lIns="91440" tIns="45720" rIns="91440" bIns="45720" anchor="b" anchorCtr="0"/>
          <a:lstStyle/>
          <a:p>
            <a:pPr algn="ctr" eaLnBrk="1" hangingPunct="1"/>
            <a:r>
              <a:rPr lang="zh-CN" altLang="en-US" dirty="0"/>
              <a:t>线程函数调用（</a:t>
            </a:r>
            <a:r>
              <a:rPr lang="en-US" altLang="zh-CN" dirty="0"/>
              <a:t>3</a:t>
            </a:r>
            <a:r>
              <a:rPr lang="zh-CN" altLang="en-US" dirty="0"/>
              <a:t>）</a:t>
            </a:r>
            <a:endParaRPr lang="zh-CN" altLang="en-US" dirty="0"/>
          </a:p>
        </p:txBody>
      </p:sp>
      <p:sp>
        <p:nvSpPr>
          <p:cNvPr id="76803" name="Rectangle 3"/>
          <p:cNvSpPr>
            <a:spLocks noGrp="1"/>
          </p:cNvSpPr>
          <p:nvPr>
            <p:ph idx="1"/>
          </p:nvPr>
        </p:nvSpPr>
        <p:spPr>
          <a:xfrm>
            <a:off x="971233" y="1988820"/>
            <a:ext cx="7543800" cy="4724400"/>
          </a:xfrm>
        </p:spPr>
        <p:txBody>
          <a:bodyPr vert="horz" wrap="square" lIns="91440" tIns="45720" rIns="91440" bIns="45720" anchor="t" anchorCtr="0"/>
          <a:lstStyle/>
          <a:p>
            <a:pPr eaLnBrk="1" latinLnBrk="0" hangingPunct="1">
              <a:lnSpc>
                <a:spcPct val="120000"/>
              </a:lnSpc>
              <a:spcBef>
                <a:spcPts val="0"/>
              </a:spcBef>
              <a:buNone/>
            </a:pPr>
            <a:r>
              <a:rPr lang="en-US" altLang="zh-CN" sz="2800" b="1" dirty="0">
                <a:solidFill>
                  <a:schemeClr val="tx1"/>
                </a:solidFill>
                <a:uFillTx/>
                <a:ea typeface="微软雅黑 Light" panose="020B0502040204020203" pitchFamily="34" charset="-122"/>
              </a:rPr>
              <a:t>int pthread_detach(pthread_t tid)</a:t>
            </a:r>
            <a:endParaRPr lang="en-US" altLang="zh-CN" sz="2800" b="1" dirty="0">
              <a:solidFill>
                <a:schemeClr val="tx1"/>
              </a:solidFill>
              <a:uFillTx/>
              <a:ea typeface="微软雅黑 Light" panose="020B0502040204020203" pitchFamily="34" charset="-122"/>
            </a:endParaRPr>
          </a:p>
          <a:p>
            <a:pPr eaLnBrk="1" latinLnBrk="0" hangingPunct="1">
              <a:lnSpc>
                <a:spcPct val="120000"/>
              </a:lnSpc>
              <a:spcBef>
                <a:spcPts val="0"/>
              </a:spcBef>
              <a:buNone/>
            </a:pPr>
            <a:r>
              <a:rPr lang="en-US" altLang="zh-CN" sz="2800" b="1" dirty="0">
                <a:solidFill>
                  <a:schemeClr val="tx1"/>
                </a:solidFill>
                <a:uFillTx/>
                <a:ea typeface="微软雅黑 Light" panose="020B0502040204020203" pitchFamily="34" charset="-122"/>
              </a:rPr>
              <a:t>            </a:t>
            </a:r>
            <a:r>
              <a:rPr lang="zh-CN" altLang="en-US" sz="2800" b="1" dirty="0">
                <a:solidFill>
                  <a:schemeClr val="tx1"/>
                </a:solidFill>
                <a:uFillTx/>
                <a:ea typeface="微软雅黑 Light" panose="020B0502040204020203" pitchFamily="34" charset="-122"/>
              </a:rPr>
              <a:t>返回：成功时为</a:t>
            </a:r>
            <a:r>
              <a:rPr lang="en-US" altLang="zh-CN" sz="2800" b="1" dirty="0">
                <a:solidFill>
                  <a:schemeClr val="tx1"/>
                </a:solidFill>
                <a:uFillTx/>
                <a:ea typeface="微软雅黑 Light" panose="020B0502040204020203" pitchFamily="34" charset="-122"/>
              </a:rPr>
              <a:t>0</a:t>
            </a:r>
            <a:r>
              <a:rPr lang="zh-CN" altLang="en-US" sz="2800" b="1" dirty="0">
                <a:solidFill>
                  <a:schemeClr val="tx1"/>
                </a:solidFill>
                <a:uFillTx/>
                <a:ea typeface="微软雅黑 Light" panose="020B0502040204020203" pitchFamily="34" charset="-122"/>
              </a:rPr>
              <a:t>；出错时为正</a:t>
            </a:r>
            <a:r>
              <a:rPr lang="en-US" altLang="zh-CN" sz="2800" b="1" dirty="0">
                <a:solidFill>
                  <a:schemeClr val="tx1"/>
                </a:solidFill>
                <a:uFillTx/>
                <a:ea typeface="微软雅黑 Light" panose="020B0502040204020203" pitchFamily="34" charset="-122"/>
              </a:rPr>
              <a:t>Exxx</a:t>
            </a:r>
            <a:r>
              <a:rPr lang="zh-CN" altLang="en-US" sz="2800" b="1" dirty="0">
                <a:solidFill>
                  <a:schemeClr val="tx1"/>
                </a:solidFill>
                <a:uFillTx/>
                <a:ea typeface="微软雅黑 Light" panose="020B0502040204020203" pitchFamily="34" charset="-122"/>
              </a:rPr>
              <a:t>值；</a:t>
            </a:r>
            <a:endParaRPr lang="zh-CN" altLang="en-US" sz="2400" b="1" dirty="0">
              <a:solidFill>
                <a:schemeClr val="tx1"/>
              </a:solidFill>
              <a:uFillTx/>
              <a:ea typeface="微软雅黑 Light" panose="020B0502040204020203" pitchFamily="34" charset="-122"/>
            </a:endParaRPr>
          </a:p>
          <a:p>
            <a:pPr eaLnBrk="1" latinLnBrk="0" hangingPunct="1">
              <a:lnSpc>
                <a:spcPct val="120000"/>
              </a:lnSpc>
              <a:spcBef>
                <a:spcPts val="0"/>
              </a:spcBef>
            </a:pPr>
            <a:r>
              <a:rPr lang="zh-CN" altLang="en-US" sz="2800" dirty="0">
                <a:solidFill>
                  <a:schemeClr val="tx1"/>
                </a:solidFill>
                <a:uFillTx/>
                <a:ea typeface="微软雅黑 Light" panose="020B0502040204020203" pitchFamily="34" charset="-122"/>
              </a:rPr>
              <a:t>函数将线程分离，它设置线程的内部选项来说明线程退出后，自动释放其使用的资源。分离线程退出时不会报告它们的状态。</a:t>
            </a:r>
            <a:endParaRPr lang="zh-CN" altLang="en-US" sz="2800" dirty="0">
              <a:solidFill>
                <a:schemeClr val="tx1"/>
              </a:solidFill>
              <a:uFillTx/>
              <a:ea typeface="微软雅黑 Light" panose="020B0502040204020203" pitchFamily="34" charset="-122"/>
            </a:endParaRPr>
          </a:p>
          <a:p>
            <a:pPr eaLnBrk="1" latinLnBrk="0" hangingPunct="1">
              <a:lnSpc>
                <a:spcPct val="120000"/>
              </a:lnSpc>
              <a:spcBef>
                <a:spcPts val="0"/>
              </a:spcBef>
            </a:pPr>
            <a:r>
              <a:rPr lang="zh-CN" altLang="en-US" sz="2800" dirty="0">
                <a:solidFill>
                  <a:schemeClr val="tx1"/>
                </a:solidFill>
                <a:uFillTx/>
                <a:ea typeface="微软雅黑 Light" panose="020B0502040204020203" pitchFamily="34" charset="-122"/>
              </a:rPr>
              <a:t>该函数将指定的线程变为脱离的。</a:t>
            </a:r>
            <a:endParaRPr lang="zh-CN" altLang="en-US" sz="2800" dirty="0">
              <a:solidFill>
                <a:schemeClr val="tx1"/>
              </a:solidFill>
              <a:uFillTx/>
              <a:ea typeface="微软雅黑 Light" panose="020B0502040204020203" pitchFamily="34" charset="-122"/>
            </a:endParaRPr>
          </a:p>
          <a:p>
            <a:pPr eaLnBrk="1" latinLnBrk="0" hangingPunct="1">
              <a:lnSpc>
                <a:spcPct val="120000"/>
              </a:lnSpc>
              <a:spcBef>
                <a:spcPts val="0"/>
              </a:spcBef>
              <a:buNone/>
            </a:pPr>
            <a:r>
              <a:rPr lang="zh-CN" altLang="en-US" sz="2800" b="1" dirty="0">
                <a:solidFill>
                  <a:schemeClr val="tx1"/>
                </a:solidFill>
                <a:uFillTx/>
                <a:ea typeface="微软雅黑 Light" panose="020B0502040204020203" pitchFamily="34" charset="-122"/>
              </a:rPr>
              <a:t>     </a:t>
            </a:r>
            <a:r>
              <a:rPr lang="en-US" altLang="zh-CN" sz="2800" b="1" dirty="0">
                <a:solidFill>
                  <a:schemeClr val="tx1"/>
                </a:solidFill>
                <a:uFillTx/>
                <a:ea typeface="微软雅黑 Light" panose="020B0502040204020203" pitchFamily="34" charset="-122"/>
              </a:rPr>
              <a:t>pthread_detach</a:t>
            </a:r>
            <a:r>
              <a:rPr lang="en-US" altLang="zh-CN" sz="2800" b="1" dirty="0">
                <a:uFillTx/>
                <a:ea typeface="微软雅黑 Light" panose="020B0502040204020203" pitchFamily="34" charset="-122"/>
                <a:sym typeface="+mn-ea"/>
              </a:rPr>
              <a:t>(</a:t>
            </a:r>
            <a:r>
              <a:rPr lang="en-US" altLang="zh-CN" sz="2800" b="1" dirty="0">
                <a:solidFill>
                  <a:schemeClr val="tx1"/>
                </a:solidFill>
                <a:uFillTx/>
                <a:ea typeface="微软雅黑 Light" panose="020B0502040204020203" pitchFamily="34" charset="-122"/>
              </a:rPr>
              <a:t>pthread_self</a:t>
            </a:r>
            <a:r>
              <a:rPr lang="en-US" altLang="zh-CN" sz="2800" b="1" dirty="0">
                <a:uFillTx/>
                <a:ea typeface="微软雅黑 Light" panose="020B0502040204020203" pitchFamily="34" charset="-122"/>
                <a:sym typeface="+mn-ea"/>
              </a:rPr>
              <a:t>())</a:t>
            </a:r>
            <a:r>
              <a:rPr lang="en-US" altLang="zh-CN" sz="2800" b="1" dirty="0">
                <a:solidFill>
                  <a:schemeClr val="tx1"/>
                </a:solidFill>
                <a:uFillTx/>
                <a:ea typeface="微软雅黑 Light" panose="020B0502040204020203" pitchFamily="34" charset="-122"/>
              </a:rPr>
              <a:t>;</a:t>
            </a:r>
            <a:endParaRPr lang="en-US" altLang="zh-CN" sz="2800" b="1" dirty="0">
              <a:solidFill>
                <a:schemeClr val="tx1"/>
              </a:solidFill>
              <a:uFillTx/>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内容占位符 2"/>
          <p:cNvSpPr>
            <a:spLocks noGrp="1"/>
          </p:cNvSpPr>
          <p:nvPr>
            <p:ph idx="1"/>
          </p:nvPr>
        </p:nvSpPr>
        <p:spPr>
          <a:xfrm>
            <a:off x="1043305" y="764540"/>
            <a:ext cx="7772400" cy="4114800"/>
          </a:xfrm>
        </p:spPr>
        <p:txBody>
          <a:bodyPr vert="horz" wrap="square" lIns="91440" tIns="45720" rIns="91440" bIns="45720" anchor="t" anchorCtr="0"/>
          <a:lstStyle/>
          <a:p>
            <a:pPr marL="0" indent="0">
              <a:buNone/>
            </a:pPr>
            <a:r>
              <a:rPr lang="en-US" altLang="zh-CN" sz="2400" b="1" dirty="0"/>
              <a:t>int main(){</a:t>
            </a:r>
            <a:endParaRPr lang="en-US" altLang="zh-CN" sz="2400" b="1" dirty="0"/>
          </a:p>
          <a:p>
            <a:pPr marL="0" indent="0">
              <a:buNone/>
            </a:pPr>
            <a:r>
              <a:rPr lang="en-US" altLang="zh-CN" sz="2400" b="1" dirty="0"/>
              <a:t>while(1){</a:t>
            </a:r>
            <a:endParaRPr lang="en-US" altLang="zh-CN" sz="2400" b="1" dirty="0"/>
          </a:p>
          <a:p>
            <a:pPr marL="0" indent="0">
              <a:buNone/>
            </a:pPr>
            <a:r>
              <a:rPr lang="en-US" altLang="zh-CN" sz="2400" b="1" dirty="0"/>
              <a:t>      </a:t>
            </a:r>
            <a:endParaRPr lang="en-US" altLang="zh-CN" sz="2400" b="1" dirty="0"/>
          </a:p>
          <a:p>
            <a:pPr marL="0" indent="0">
              <a:buNone/>
            </a:pPr>
            <a:r>
              <a:rPr lang="en-US" altLang="zh-CN" sz="2400" b="1" dirty="0"/>
              <a:t> pthread_t tid;</a:t>
            </a:r>
            <a:endParaRPr lang="en-US" altLang="zh-CN" sz="2400" b="1" dirty="0"/>
          </a:p>
          <a:p>
            <a:pPr marL="0" indent="0">
              <a:buNone/>
            </a:pPr>
            <a:r>
              <a:rPr lang="en-US" altLang="zh-CN" sz="2400" b="1" dirty="0">
                <a:solidFill>
                  <a:srgbClr val="00B050"/>
                </a:solidFill>
              </a:rPr>
              <a:t> /* connfd = accept(……)*/</a:t>
            </a:r>
            <a:endParaRPr lang="en-US" altLang="zh-CN" sz="2400" b="1" dirty="0">
              <a:solidFill>
                <a:srgbClr val="00B050"/>
              </a:solidFill>
            </a:endParaRPr>
          </a:p>
          <a:p>
            <a:pPr marL="0" indent="0">
              <a:buNone/>
            </a:pPr>
            <a:r>
              <a:rPr lang="en-US" altLang="zh-CN" sz="2400" b="1" dirty="0"/>
              <a:t>       pthread_create(&amp;tid,NULL,thread_fun,NULL);</a:t>
            </a:r>
            <a:endParaRPr lang="en-US" altLang="zh-CN" sz="2400" b="1" dirty="0"/>
          </a:p>
          <a:p>
            <a:pPr marL="0" indent="0">
              <a:buNone/>
            </a:pPr>
            <a:r>
              <a:rPr lang="en-US" altLang="zh-CN" sz="2400" b="1" dirty="0"/>
              <a:t>     </a:t>
            </a:r>
            <a:r>
              <a:rPr lang="en-US" altLang="zh-CN" sz="2400" b="1" dirty="0">
                <a:solidFill>
                  <a:srgbClr val="00B050"/>
                </a:solidFill>
              </a:rPr>
              <a:t>    //</a:t>
            </a:r>
            <a:r>
              <a:rPr lang="zh-CN" altLang="en-US" sz="2400" b="1" dirty="0">
                <a:solidFill>
                  <a:srgbClr val="00B050"/>
                </a:solidFill>
              </a:rPr>
              <a:t>这里不使用</a:t>
            </a:r>
            <a:r>
              <a:rPr lang="en-US" altLang="zh-CN" sz="2400" b="1" dirty="0">
                <a:solidFill>
                  <a:srgbClr val="00B050"/>
                </a:solidFill>
              </a:rPr>
              <a:t>pthread_join</a:t>
            </a:r>
            <a:r>
              <a:rPr lang="zh-CN" altLang="en-US" sz="2400" b="1" dirty="0">
                <a:solidFill>
                  <a:srgbClr val="00B050"/>
                </a:solidFill>
              </a:rPr>
              <a:t>阻塞</a:t>
            </a:r>
            <a:endParaRPr lang="en-US" altLang="zh-CN" sz="2400" b="1" dirty="0">
              <a:solidFill>
                <a:srgbClr val="00B050"/>
              </a:solidFill>
            </a:endParaRPr>
          </a:p>
          <a:p>
            <a:pPr marL="0" indent="0">
              <a:buNone/>
            </a:pPr>
            <a:r>
              <a:rPr lang="en-US" altLang="zh-CN" sz="2400" b="1" dirty="0"/>
              <a:t>       printf("main is running...!\n");</a:t>
            </a:r>
            <a:endParaRPr lang="en-US" altLang="zh-CN" sz="2400" b="1" dirty="0"/>
          </a:p>
          <a:p>
            <a:pPr marL="0" indent="0">
              <a:buNone/>
            </a:pPr>
            <a:r>
              <a:rPr lang="en-US" altLang="zh-CN" sz="2400" b="1" dirty="0"/>
              <a:t>       sleep(2);   </a:t>
            </a:r>
            <a:endParaRPr lang="en-US" altLang="zh-CN" sz="2400" b="1" dirty="0"/>
          </a:p>
          <a:p>
            <a:pPr marL="0" indent="0">
              <a:buNone/>
            </a:pPr>
            <a:r>
              <a:rPr lang="en-US" altLang="zh-CN" sz="2400" b="1" dirty="0"/>
              <a:t>      }</a:t>
            </a:r>
            <a:endParaRPr lang="en-US" altLang="zh-CN" sz="2400" b="1" dirty="0"/>
          </a:p>
          <a:p>
            <a:pPr marL="0" indent="0">
              <a:buNone/>
            </a:pPr>
            <a:r>
              <a:rPr lang="en-US" altLang="zh-CN" sz="2400" b="1" dirty="0"/>
              <a:t>    return 0;</a:t>
            </a:r>
            <a:endParaRPr lang="en-US" altLang="zh-CN" sz="2400" b="1" dirty="0"/>
          </a:p>
          <a:p>
            <a:pPr marL="0" indent="0">
              <a:buNone/>
            </a:pPr>
            <a:r>
              <a:rPr lang="en-US" altLang="zh-CN" sz="2400" b="1" dirty="0"/>
              <a:t>}</a:t>
            </a:r>
            <a:endParaRPr lang="zh-CN" altLang="en-US" sz="2400" b="1"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vert="horz" wrap="square" lIns="91440" tIns="45720" rIns="91440" bIns="45720" anchor="b" anchorCtr="0"/>
          <a:lstStyle/>
          <a:p>
            <a:endParaRPr lang="zh-CN" altLang="en-US" dirty="0"/>
          </a:p>
        </p:txBody>
      </p:sp>
      <p:sp>
        <p:nvSpPr>
          <p:cNvPr id="78851" name="内容占位符 2"/>
          <p:cNvSpPr>
            <a:spLocks noGrp="1"/>
          </p:cNvSpPr>
          <p:nvPr>
            <p:ph idx="1"/>
          </p:nvPr>
        </p:nvSpPr>
        <p:spPr/>
        <p:txBody>
          <a:bodyPr vert="horz" wrap="square" lIns="91440" tIns="45720" rIns="91440" bIns="45720" anchor="t" anchorCtr="0"/>
          <a:lstStyle/>
          <a:p>
            <a:pPr marL="0" indent="0">
              <a:buNone/>
            </a:pPr>
            <a:r>
              <a:rPr lang="en-US" altLang="zh-CN" sz="2400" b="1" dirty="0"/>
              <a:t>void* thread_fun(void* ptr)</a:t>
            </a:r>
            <a:endParaRPr lang="en-US" altLang="zh-CN" sz="2400" b="1" dirty="0"/>
          </a:p>
          <a:p>
            <a:pPr marL="0" indent="0">
              <a:buNone/>
            </a:pPr>
            <a:r>
              <a:rPr lang="en-US" altLang="zh-CN" sz="2400" b="1" dirty="0"/>
              <a:t>{</a:t>
            </a:r>
            <a:endParaRPr lang="en-US" altLang="zh-CN" sz="2400" b="1" dirty="0"/>
          </a:p>
          <a:p>
            <a:pPr marL="0" indent="0">
              <a:buNone/>
            </a:pPr>
            <a:r>
              <a:rPr lang="en-US" altLang="zh-CN" sz="2400" b="1" dirty="0">
                <a:solidFill>
                  <a:srgbClr val="FF0000"/>
                </a:solidFill>
              </a:rPr>
              <a:t>    pthread_detach(pthread_self());</a:t>
            </a:r>
            <a:endParaRPr lang="en-US" altLang="zh-CN" sz="2400" b="1" dirty="0">
              <a:solidFill>
                <a:srgbClr val="FF0000"/>
              </a:solidFill>
            </a:endParaRPr>
          </a:p>
          <a:p>
            <a:pPr marL="0" indent="0">
              <a:buNone/>
            </a:pPr>
            <a:r>
              <a:rPr lang="en-US" altLang="zh-CN" sz="2400" b="1" dirty="0"/>
              <a:t>    printf("thread is proccesing client...\n");</a:t>
            </a:r>
            <a:endParaRPr lang="en-US" altLang="zh-CN" sz="2400" b="1" dirty="0"/>
          </a:p>
          <a:p>
            <a:pPr marL="0" indent="0">
              <a:buNone/>
            </a:pPr>
            <a:r>
              <a:rPr lang="en-US" altLang="zh-CN" sz="2400" b="1" dirty="0"/>
              <a:t>    usleep(2000);</a:t>
            </a:r>
            <a:endParaRPr lang="en-US" altLang="zh-CN" sz="2400" b="1" dirty="0"/>
          </a:p>
          <a:p>
            <a:pPr marL="0" indent="0">
              <a:buNone/>
            </a:pPr>
            <a:r>
              <a:rPr lang="en-US" altLang="zh-CN" sz="2400" b="1" dirty="0"/>
              <a:t>    printf("thread's work is completed.\n\n");</a:t>
            </a:r>
            <a:endParaRPr lang="en-US" altLang="zh-CN" sz="2400" b="1" dirty="0"/>
          </a:p>
          <a:p>
            <a:pPr marL="0" indent="0">
              <a:buNone/>
            </a:pPr>
            <a:r>
              <a:rPr lang="en-US" altLang="zh-CN" sz="2400" b="1" dirty="0"/>
              <a:t>    return NULL;</a:t>
            </a:r>
            <a:endParaRPr lang="en-US" altLang="zh-CN" sz="2400" b="1" dirty="0"/>
          </a:p>
          <a:p>
            <a:pPr marL="0" indent="0">
              <a:buNone/>
            </a:pPr>
            <a:r>
              <a:rPr lang="en-US" altLang="zh-CN" sz="2400" b="1" dirty="0"/>
              <a:t>}</a:t>
            </a:r>
            <a:endParaRPr lang="zh-CN" altLang="en-US" sz="2400" b="1" dirty="0"/>
          </a:p>
        </p:txBody>
      </p:sp>
      <p:pic>
        <p:nvPicPr>
          <p:cNvPr id="4" name="图片 3"/>
          <p:cNvPicPr>
            <a:picLocks noChangeAspect="1"/>
          </p:cNvPicPr>
          <p:nvPr/>
        </p:nvPicPr>
        <p:blipFill>
          <a:blip r:embed="rId1"/>
          <a:stretch>
            <a:fillRect/>
          </a:stretch>
        </p:blipFill>
        <p:spPr>
          <a:xfrm>
            <a:off x="3132138" y="3284538"/>
            <a:ext cx="5543550" cy="3409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a:xfrm>
            <a:off x="539750" y="404813"/>
            <a:ext cx="7793038" cy="777875"/>
          </a:xfrm>
        </p:spPr>
        <p:txBody>
          <a:bodyPr vert="horz" wrap="square" lIns="91440" tIns="45720" rIns="91440" bIns="45720" anchor="b" anchorCtr="0"/>
          <a:lstStyle/>
          <a:p>
            <a:pPr algn="ctr" eaLnBrk="1" hangingPunct="1"/>
            <a:r>
              <a:rPr lang="zh-CN" altLang="en-US" b="1" dirty="0"/>
              <a:t>线程函数调用（</a:t>
            </a:r>
            <a:r>
              <a:rPr lang="en-US" altLang="zh-CN" b="1" dirty="0"/>
              <a:t>4</a:t>
            </a:r>
            <a:r>
              <a:rPr lang="zh-CN" altLang="en-US" b="1" dirty="0"/>
              <a:t>）</a:t>
            </a:r>
            <a:endParaRPr lang="zh-CN" altLang="en-US" b="1" dirty="0"/>
          </a:p>
        </p:txBody>
      </p:sp>
      <p:sp>
        <p:nvSpPr>
          <p:cNvPr id="69635" name="Rectangle 3"/>
          <p:cNvSpPr>
            <a:spLocks noGrp="1" noChangeArrowheads="1"/>
          </p:cNvSpPr>
          <p:nvPr>
            <p:ph idx="1"/>
          </p:nvPr>
        </p:nvSpPr>
        <p:spPr>
          <a:xfrm>
            <a:off x="900113" y="1341438"/>
            <a:ext cx="7920038" cy="5516563"/>
          </a:xfrm>
          <a:solidFill>
            <a:schemeClr val="bg1"/>
          </a:solidFill>
        </p:spPr>
        <p:txBody>
          <a:bodyPr vert="horz" wrap="square" lIns="91440" tIns="45720" rIns="91440" bIns="45720" numCol="1" anchor="t" anchorCtr="0" compatLnSpc="1"/>
          <a:lstStyle/>
          <a:p>
            <a:pPr marL="342900" marR="0" lvl="0" indent="-342900" algn="l" defTabSz="914400" rtl="0" eaLnBrk="1" latinLnBrk="0" hangingPunct="1">
              <a:lnSpc>
                <a:spcPct val="110000"/>
              </a:lnSpc>
              <a:spcBef>
                <a:spcPts val="0"/>
              </a:spcBef>
              <a:spcAft>
                <a:spcPct val="0"/>
              </a:spcAft>
              <a:buClr>
                <a:schemeClr val="folHlink"/>
              </a:buClr>
              <a:buSzPct val="60000"/>
              <a:buFont typeface="Wingdings" panose="05000000000000000000" pitchFamily="2" charset="2"/>
              <a:buNone/>
              <a:defRPr/>
            </a:pP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     #include &lt;pthread.h&gt;</a:t>
            </a:r>
            <a:endParaRPr kumimoji="0" lang="en-US" altLang="zh-CN" sz="2400" b="1" i="0" baseline="0" noProof="0">
              <a:ln>
                <a:noFill/>
              </a:ln>
              <a:solidFill>
                <a:schemeClr val="tx1"/>
              </a:solidFill>
              <a:effectLst/>
              <a:uLnTx/>
              <a:uFillTx/>
              <a:latin typeface="+mn-lt"/>
              <a:ea typeface="微软雅黑 Light" panose="020B0502040204020203" pitchFamily="34" charset="-122"/>
              <a:cs typeface="+mn-cs"/>
            </a:endParaRPr>
          </a:p>
          <a:p>
            <a:pPr marL="342900" marR="0" lvl="0" indent="-342900" algn="l" defTabSz="914400" rtl="0" eaLnBrk="1" latinLnBrk="0" hangingPunct="1">
              <a:lnSpc>
                <a:spcPct val="110000"/>
              </a:lnSpc>
              <a:spcBef>
                <a:spcPts val="0"/>
              </a:spcBef>
              <a:spcAft>
                <a:spcPct val="0"/>
              </a:spcAft>
              <a:buClr>
                <a:schemeClr val="folHlink"/>
              </a:buClr>
              <a:buSzPct val="60000"/>
              <a:buFont typeface="Wingdings" panose="05000000000000000000" pitchFamily="2" charset="2"/>
              <a:buNone/>
              <a:defRPr/>
            </a:pP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     void pthread_exit(void *status);  </a:t>
            </a:r>
            <a:r>
              <a:rPr kumimoji="0" lang="en-US" altLang="zh-CN" sz="2400" i="0" baseline="0" noProof="0">
                <a:ln>
                  <a:noFill/>
                </a:ln>
                <a:solidFill>
                  <a:srgbClr val="00B050"/>
                </a:solidFill>
                <a:effectLst/>
                <a:uLnTx/>
                <a:uFillTx/>
                <a:latin typeface="+mn-lt"/>
                <a:ea typeface="微软雅黑 Light" panose="020B0502040204020203" pitchFamily="34" charset="-122"/>
                <a:cs typeface="+mn-cs"/>
              </a:rPr>
              <a:t>//</a:t>
            </a:r>
            <a:r>
              <a:rPr kumimoji="0" lang="zh-CN" altLang="en-US" sz="2400" i="0" baseline="0" noProof="0">
                <a:ln>
                  <a:noFill/>
                </a:ln>
                <a:solidFill>
                  <a:srgbClr val="00B050"/>
                </a:solidFill>
                <a:effectLst/>
                <a:uLnTx/>
                <a:uFillTx/>
                <a:latin typeface="+mn-lt"/>
                <a:ea typeface="微软雅黑 Light" panose="020B0502040204020203" pitchFamily="34" charset="-122"/>
                <a:cs typeface="+mn-cs"/>
              </a:rPr>
              <a:t>无返回值；</a:t>
            </a:r>
            <a:endParaRPr kumimoji="0" lang="zh-CN" altLang="en-US" sz="2400" b="1" i="0" baseline="0" noProof="0">
              <a:ln>
                <a:noFill/>
              </a:ln>
              <a:solidFill>
                <a:schemeClr val="tx1"/>
              </a:solidFill>
              <a:effectLst/>
              <a:uLnTx/>
              <a:uFillTx/>
              <a:latin typeface="+mn-lt"/>
              <a:ea typeface="微软雅黑 Light" panose="020B0502040204020203" pitchFamily="34" charset="-122"/>
              <a:cs typeface="+mn-cs"/>
            </a:endParaRPr>
          </a:p>
          <a:p>
            <a:pPr marL="342900" marR="0" lvl="0" indent="-34290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线程通过调用</a:t>
            </a: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pthread_exit</a:t>
            </a: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函数终止执行 </a:t>
            </a:r>
            <a:endParaRPr kumimoji="0" lang="zh-CN" altLang="en-US" sz="2400" b="1" i="0" baseline="0" noProof="0">
              <a:ln>
                <a:noFill/>
              </a:ln>
              <a:solidFill>
                <a:schemeClr val="tx1"/>
              </a:solidFill>
              <a:effectLst/>
              <a:uLnTx/>
              <a:uFillTx/>
              <a:latin typeface="+mn-lt"/>
              <a:ea typeface="微软雅黑 Light" panose="020B0502040204020203" pitchFamily="34" charset="-122"/>
              <a:cs typeface="+mn-cs"/>
            </a:endParaRPr>
          </a:p>
          <a:p>
            <a:pPr marL="342900" marR="0" lvl="0" indent="-34290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指针</a:t>
            </a: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status</a:t>
            </a: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：指向线程的退出状态。不能指向一个局部变量，因为线程终止时其所有的局部变量将被撤销；</a:t>
            </a:r>
            <a:endParaRPr kumimoji="0" lang="zh-CN" altLang="en-US" sz="2400" b="1" i="0" baseline="0" noProof="0">
              <a:ln>
                <a:noFill/>
              </a:ln>
              <a:solidFill>
                <a:schemeClr val="tx1"/>
              </a:solidFill>
              <a:effectLst/>
              <a:uLnTx/>
              <a:uFillTx/>
              <a:latin typeface="+mn-lt"/>
              <a:ea typeface="微软雅黑 Light" panose="020B0502040204020203" pitchFamily="34" charset="-122"/>
              <a:cs typeface="+mn-cs"/>
            </a:endParaRPr>
          </a:p>
          <a:p>
            <a:pPr marL="342900" marR="0" lvl="0" indent="-34290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还有其他方法可使线程终止。</a:t>
            </a:r>
            <a:endParaRPr kumimoji="0" lang="en-US" altLang="zh-CN" sz="2400" b="1" i="0" baseline="0" noProof="0">
              <a:ln>
                <a:noFill/>
              </a:ln>
              <a:solidFill>
                <a:schemeClr val="tx1"/>
              </a:solidFill>
              <a:effectLst/>
              <a:uLnTx/>
              <a:uFillTx/>
              <a:latin typeface="+mn-lt"/>
              <a:ea typeface="微软雅黑 Light" panose="020B0502040204020203" pitchFamily="34" charset="-122"/>
              <a:cs typeface="+mn-cs"/>
            </a:endParaRPr>
          </a:p>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defRPr/>
            </a:pP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    </a:t>
            </a:r>
            <a:r>
              <a:rPr kumimoji="0" lang="en-US" altLang="zh-CN" sz="2400" i="0" baseline="0" noProof="0">
                <a:ln>
                  <a:noFill/>
                </a:ln>
                <a:solidFill>
                  <a:schemeClr val="tx1"/>
                </a:solidFill>
                <a:effectLst/>
                <a:uLnTx/>
                <a:uFillTx/>
                <a:latin typeface="+mn-lt"/>
                <a:ea typeface="微软雅黑 Light" panose="020B0502040204020203" pitchFamily="34" charset="-122"/>
                <a:cs typeface="+mn-cs"/>
              </a:rPr>
              <a:t>1.</a:t>
            </a:r>
            <a:r>
              <a:rPr kumimoji="0" lang="zh-CN" altLang="en-US" sz="2400" i="0" baseline="0" noProof="0">
                <a:ln>
                  <a:noFill/>
                </a:ln>
                <a:solidFill>
                  <a:schemeClr val="tx1"/>
                </a:solidFill>
                <a:effectLst/>
                <a:uLnTx/>
                <a:uFillTx/>
                <a:latin typeface="+mn-lt"/>
                <a:ea typeface="微软雅黑 Light" panose="020B0502040204020203" pitchFamily="34" charset="-122"/>
                <a:cs typeface="+mn-cs"/>
              </a:rPr>
              <a:t>启动线程的函数返回。其返回值就是相应的终止状态。</a:t>
            </a:r>
            <a:endParaRPr kumimoji="0" lang="en-US" altLang="zh-CN" sz="2400" i="0" baseline="0" noProof="0">
              <a:ln>
                <a:noFill/>
              </a:ln>
              <a:solidFill>
                <a:schemeClr val="tx1"/>
              </a:solidFill>
              <a:effectLst/>
              <a:uLnTx/>
              <a:uFillTx/>
              <a:latin typeface="+mn-lt"/>
              <a:ea typeface="微软雅黑 Light" panose="020B0502040204020203" pitchFamily="34" charset="-122"/>
              <a:cs typeface="+mn-cs"/>
            </a:endParaRPr>
          </a:p>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defRPr/>
            </a:pPr>
            <a:r>
              <a:rPr kumimoji="0" lang="en-US" altLang="zh-CN" sz="2400" i="0" baseline="0" noProof="0">
                <a:ln>
                  <a:noFill/>
                </a:ln>
                <a:solidFill>
                  <a:schemeClr val="tx1"/>
                </a:solidFill>
                <a:effectLst/>
                <a:uLnTx/>
                <a:uFillTx/>
                <a:latin typeface="+mn-lt"/>
                <a:ea typeface="微软雅黑 Light" panose="020B0502040204020203" pitchFamily="34" charset="-122"/>
                <a:cs typeface="+mn-cs"/>
              </a:rPr>
              <a:t>    2. main</a:t>
            </a:r>
            <a:r>
              <a:rPr kumimoji="0" lang="zh-CN" altLang="en-US" sz="2400" i="0" baseline="0" noProof="0">
                <a:ln>
                  <a:noFill/>
                </a:ln>
                <a:solidFill>
                  <a:schemeClr val="tx1"/>
                </a:solidFill>
                <a:effectLst/>
                <a:uLnTx/>
                <a:uFillTx/>
                <a:latin typeface="+mn-lt"/>
                <a:ea typeface="微软雅黑 Light" panose="020B0502040204020203" pitchFamily="34" charset="-122"/>
                <a:cs typeface="+mn-cs"/>
              </a:rPr>
              <a:t>函数返回，或任何线程调用了</a:t>
            </a:r>
            <a:r>
              <a:rPr kumimoji="0" lang="en-US" altLang="zh-CN" sz="2400" b="1" i="0" baseline="0" noProof="0">
                <a:ln>
                  <a:noFill/>
                </a:ln>
                <a:solidFill>
                  <a:schemeClr val="tx1"/>
                </a:solidFill>
                <a:effectLst/>
                <a:uLnTx/>
                <a:uFillTx/>
                <a:latin typeface="+mn-lt"/>
                <a:ea typeface="微软雅黑 Light" panose="020B0502040204020203" pitchFamily="34" charset="-122"/>
                <a:cs typeface="+mn-cs"/>
              </a:rPr>
              <a:t>exit</a:t>
            </a:r>
            <a:r>
              <a:rPr kumimoji="0" lang="zh-CN" altLang="en-US" sz="2400" b="1" i="0" baseline="0" noProof="0">
                <a:ln>
                  <a:noFill/>
                </a:ln>
                <a:solidFill>
                  <a:schemeClr val="tx1"/>
                </a:solidFill>
                <a:effectLst/>
                <a:uLnTx/>
                <a:uFillTx/>
                <a:latin typeface="+mn-lt"/>
                <a:ea typeface="微软雅黑 Light" panose="020B0502040204020203" pitchFamily="34" charset="-122"/>
                <a:cs typeface="+mn-cs"/>
              </a:rPr>
              <a:t>，</a:t>
            </a:r>
            <a:r>
              <a:rPr kumimoji="0" lang="zh-CN" altLang="en-US" sz="2400" i="0" baseline="0" noProof="0">
                <a:ln>
                  <a:noFill/>
                </a:ln>
                <a:solidFill>
                  <a:schemeClr val="tx1"/>
                </a:solidFill>
                <a:effectLst/>
                <a:uLnTx/>
                <a:uFillTx/>
                <a:latin typeface="+mn-lt"/>
                <a:ea typeface="微软雅黑 Light" panose="020B0502040204020203" pitchFamily="34" charset="-122"/>
                <a:cs typeface="+mn-cs"/>
              </a:rPr>
              <a:t>导致进程终止。</a:t>
            </a:r>
            <a:endParaRPr kumimoji="0" lang="zh-CN" altLang="en-US" sz="2400" i="0" baseline="0" noProof="0">
              <a:ln>
                <a:noFill/>
              </a:ln>
              <a:solidFill>
                <a:schemeClr val="tx1"/>
              </a:solidFill>
              <a:effectLst/>
              <a:uLnTx/>
              <a:uFillTx/>
              <a:latin typeface="+mn-lt"/>
              <a:ea typeface="微软雅黑 Light" panose="020B0502040204020203" pitchFamily="34" charset="-122"/>
              <a:cs typeface="+mn-cs"/>
            </a:endParaRPr>
          </a:p>
        </p:txBody>
      </p:sp>
    </p:spTree>
  </p:cSld>
  <p:clrMapOvr>
    <a:masterClrMapping/>
  </p:clrMapOvr>
  <p:transition spd="slow">
    <p:pull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p:cNvSpPr>
            <a:spLocks noGrp="1"/>
          </p:cNvSpPr>
          <p:nvPr>
            <p:ph idx="1"/>
          </p:nvPr>
        </p:nvSpPr>
        <p:spPr/>
        <p:txBody>
          <a:bodyPr vert="horz" wrap="square" lIns="91440" tIns="45720" rIns="91440" bIns="45720" anchor="t" anchorCtr="0"/>
          <a:lstStyle/>
          <a:p>
            <a:pPr>
              <a:lnSpc>
                <a:spcPct val="130000"/>
              </a:lnSpc>
            </a:pPr>
            <a:r>
              <a:rPr lang="en-US" altLang="zh-CN" sz="2400" b="1" dirty="0">
                <a:solidFill>
                  <a:srgbClr val="FF0000"/>
                </a:solidFill>
              </a:rPr>
              <a:t> </a:t>
            </a:r>
            <a:r>
              <a:rPr lang="en-US" altLang="zh-CN" sz="2400" b="1" dirty="0"/>
              <a:t>pthread_once</a:t>
            </a:r>
            <a:r>
              <a:rPr lang="zh-CN" altLang="en-US" sz="2400" dirty="0"/>
              <a:t>一般用于某个多线程调用的模块使用前的初始化，但是无法判定哪个线程先运行，从而不知道把初始化代码放在哪个线程合适的问题。当然，我们一般的做法是把初始化函数放在</a:t>
            </a:r>
            <a:r>
              <a:rPr lang="en-US" altLang="zh-CN" sz="2400" dirty="0"/>
              <a:t>main</a:t>
            </a:r>
            <a:r>
              <a:rPr lang="zh-CN" altLang="en-US" sz="2400" dirty="0"/>
              <a:t>里，创建线程之前来完成，但是如果我们的程序最终不是做成可执行程序，而是编译成库的形式，那么</a:t>
            </a:r>
            <a:r>
              <a:rPr lang="en-US" altLang="zh-CN" sz="2400" dirty="0"/>
              <a:t>main</a:t>
            </a:r>
            <a:r>
              <a:rPr lang="zh-CN" altLang="en-US" sz="2400" dirty="0"/>
              <a:t>函数这种方式就没法做到了。</a:t>
            </a:r>
            <a:endParaRPr lang="zh-CN" altLang="en-US" sz="2400" dirty="0"/>
          </a:p>
        </p:txBody>
      </p:sp>
      <p:sp>
        <p:nvSpPr>
          <p:cNvPr id="80899" name="Rectangle 2"/>
          <p:cNvSpPr>
            <a:spLocks noGrp="1"/>
          </p:cNvSpPr>
          <p:nvPr>
            <p:ph type="title"/>
          </p:nvPr>
        </p:nvSpPr>
        <p:spPr>
          <a:xfrm>
            <a:off x="827088" y="404813"/>
            <a:ext cx="7467600" cy="762000"/>
          </a:xfrm>
        </p:spPr>
        <p:txBody>
          <a:bodyPr vert="horz" wrap="square" lIns="91440" tIns="45720" rIns="91440" bIns="45720" anchor="b" anchorCtr="0"/>
          <a:lstStyle/>
          <a:p>
            <a:pPr algn="ctr" eaLnBrk="1" hangingPunct="1"/>
            <a:r>
              <a:rPr lang="zh-CN" altLang="en-US" b="1" dirty="0"/>
              <a:t>线程函数调用（</a:t>
            </a:r>
            <a:r>
              <a:rPr lang="en-US" altLang="zh-CN" b="1" dirty="0"/>
              <a:t>5</a:t>
            </a:r>
            <a:r>
              <a:rPr lang="zh-CN" altLang="en-US" b="1" dirty="0"/>
              <a:t>）</a:t>
            </a:r>
            <a:endParaRPr lang="zh-CN" altLang="en-US" b="1"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a:xfrm>
            <a:off x="827088" y="404813"/>
            <a:ext cx="7467600" cy="762000"/>
          </a:xfrm>
        </p:spPr>
        <p:txBody>
          <a:bodyPr vert="horz" wrap="square" lIns="91440" tIns="45720" rIns="91440" bIns="45720" anchor="b" anchorCtr="0"/>
          <a:lstStyle/>
          <a:p>
            <a:pPr algn="ctr" eaLnBrk="1" hangingPunct="1"/>
            <a:r>
              <a:rPr lang="zh-CN" altLang="en-US" b="1" dirty="0"/>
              <a:t>线程函数调用（</a:t>
            </a:r>
            <a:r>
              <a:rPr lang="en-US" altLang="zh-CN" b="1" dirty="0"/>
              <a:t>5</a:t>
            </a:r>
            <a:r>
              <a:rPr lang="zh-CN" altLang="en-US" b="1" dirty="0"/>
              <a:t>）</a:t>
            </a:r>
            <a:endParaRPr lang="zh-CN" altLang="en-US" b="1" dirty="0"/>
          </a:p>
        </p:txBody>
      </p:sp>
      <p:sp>
        <p:nvSpPr>
          <p:cNvPr id="81923" name="Rectangle 3"/>
          <p:cNvSpPr>
            <a:spLocks noGrp="1"/>
          </p:cNvSpPr>
          <p:nvPr>
            <p:ph idx="1"/>
          </p:nvPr>
        </p:nvSpPr>
        <p:spPr>
          <a:xfrm>
            <a:off x="250825" y="1484313"/>
            <a:ext cx="8659813" cy="5184775"/>
          </a:xfrm>
          <a:solidFill>
            <a:schemeClr val="bg1">
              <a:alpha val="100000"/>
            </a:schemeClr>
          </a:solidFill>
        </p:spPr>
        <p:txBody>
          <a:bodyPr vert="horz" wrap="square" lIns="91440" tIns="45720" rIns="91440" bIns="45720" anchor="t" anchorCtr="0"/>
          <a:lstStyle/>
          <a:p>
            <a:pPr eaLnBrk="1" latinLnBrk="0" hangingPunct="1">
              <a:lnSpc>
                <a:spcPct val="130000"/>
              </a:lnSpc>
              <a:spcBef>
                <a:spcPts val="0"/>
              </a:spcBef>
              <a:buNone/>
            </a:pPr>
            <a:r>
              <a:rPr lang="zh-CN" altLang="en-US" sz="2400" b="1" dirty="0"/>
              <a:t>＃</a:t>
            </a:r>
            <a:r>
              <a:rPr lang="en-US" altLang="zh-CN" sz="2400" b="1" dirty="0"/>
              <a:t>include &lt;pthread.h&gt;</a:t>
            </a:r>
            <a:endParaRPr lang="en-US" altLang="zh-CN" sz="2400" b="1" dirty="0"/>
          </a:p>
          <a:p>
            <a:pPr eaLnBrk="1" latinLnBrk="0" hangingPunct="1">
              <a:lnSpc>
                <a:spcPct val="130000"/>
              </a:lnSpc>
              <a:spcBef>
                <a:spcPts val="0"/>
              </a:spcBef>
              <a:buNone/>
            </a:pPr>
            <a:r>
              <a:rPr lang="en-US" altLang="zh-CN" sz="2400" b="1" dirty="0"/>
              <a:t>int pthread_once(pthread_once_t *once_control, void (*init_routine) (void))</a:t>
            </a:r>
            <a:endParaRPr lang="en-US" altLang="zh-CN" sz="2400" b="1" dirty="0"/>
          </a:p>
          <a:p>
            <a:pPr eaLnBrk="1" latinLnBrk="0" hangingPunct="1">
              <a:lnSpc>
                <a:spcPct val="130000"/>
              </a:lnSpc>
              <a:spcBef>
                <a:spcPts val="0"/>
              </a:spcBef>
              <a:buNone/>
            </a:pPr>
            <a:r>
              <a:rPr lang="zh-CN" altLang="en-US" sz="2400" b="1" dirty="0">
                <a:latin typeface="微软雅黑" panose="020B0503020204020204" pitchFamily="34" charset="-122"/>
                <a:ea typeface="微软雅黑" panose="020B0503020204020204" pitchFamily="34" charset="-122"/>
              </a:rPr>
              <a:t>成功返回</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，否则返回错误码 </a:t>
            </a:r>
            <a:endParaRPr lang="zh-CN" altLang="en-US" sz="2400" b="1" dirty="0">
              <a:latin typeface="微软雅黑" panose="020B0503020204020204" pitchFamily="34" charset="-122"/>
              <a:ea typeface="微软雅黑" panose="020B0503020204020204" pitchFamily="34" charset="-122"/>
            </a:endParaRPr>
          </a:p>
          <a:p>
            <a:pPr eaLnBrk="1" latinLnBrk="0" hangingPunct="1">
              <a:lnSpc>
                <a:spcPct val="130000"/>
              </a:lnSpc>
              <a:spcBef>
                <a:spcPts val="0"/>
              </a:spcBef>
            </a:pPr>
            <a:endParaRPr lang="zh-CN" altLang="en-US" sz="2000" b="1" dirty="0"/>
          </a:p>
          <a:p>
            <a:pPr eaLnBrk="1" latinLnBrk="0" hangingPunct="1">
              <a:lnSpc>
                <a:spcPct val="130000"/>
              </a:lnSpc>
              <a:spcBef>
                <a:spcPts val="0"/>
              </a:spcBef>
            </a:pPr>
            <a:r>
              <a:rPr lang="zh-CN" altLang="en-US" sz="2400" b="1" dirty="0">
                <a:latin typeface="微软雅黑 Light" panose="020B0502040204020203" pitchFamily="34" charset="-122"/>
                <a:ea typeface="微软雅黑 Light" panose="020B0502040204020203" pitchFamily="34" charset="-122"/>
              </a:rPr>
              <a:t>本函数作用：在本函数中，</a:t>
            </a:r>
            <a:r>
              <a:rPr lang="en-US" altLang="zh-CN" sz="2400" b="1" dirty="0"/>
              <a:t>once_control</a:t>
            </a:r>
            <a:r>
              <a:rPr lang="zh-CN" altLang="en-US" sz="2400" b="1" dirty="0">
                <a:latin typeface="微软雅黑 Light" panose="020B0502040204020203" pitchFamily="34" charset="-122"/>
                <a:ea typeface="微软雅黑 Light" panose="020B0502040204020203" pitchFamily="34" charset="-122"/>
              </a:rPr>
              <a:t>变量使用的初值为</a:t>
            </a:r>
            <a:r>
              <a:rPr lang="en-US" altLang="zh-CN" sz="2400" b="1" dirty="0"/>
              <a:t>PTHREAD_ONCE_INIT</a:t>
            </a:r>
            <a:r>
              <a:rPr lang="zh-CN" altLang="en-US" sz="2400" b="1" dirty="0"/>
              <a:t>，</a:t>
            </a:r>
            <a:r>
              <a:rPr lang="zh-CN" altLang="en-US" sz="2400" b="1" dirty="0">
                <a:latin typeface="微软雅黑 Light" panose="020B0502040204020203" pitchFamily="34" charset="-122"/>
                <a:ea typeface="微软雅黑 Light" panose="020B0502040204020203" pitchFamily="34" charset="-122"/>
              </a:rPr>
              <a:t>可保证</a:t>
            </a:r>
            <a:r>
              <a:rPr lang="en-US" altLang="zh-CN" sz="2400" b="1" dirty="0"/>
              <a:t>init_routine()</a:t>
            </a:r>
            <a:r>
              <a:rPr lang="zh-CN" altLang="en-US" sz="2400" b="1" dirty="0">
                <a:latin typeface="微软雅黑 Light" panose="020B0502040204020203" pitchFamily="34" charset="-122"/>
                <a:ea typeface="微软雅黑 Light" panose="020B0502040204020203" pitchFamily="34" charset="-122"/>
              </a:rPr>
              <a:t>函数在</a:t>
            </a:r>
            <a:r>
              <a:rPr lang="zh-CN" altLang="en-US" sz="2400" b="1" dirty="0">
                <a:solidFill>
                  <a:srgbClr val="FF0000"/>
                </a:solidFill>
                <a:latin typeface="微软雅黑 Light" panose="020B0502040204020203" pitchFamily="34" charset="-122"/>
                <a:ea typeface="微软雅黑 Light" panose="020B0502040204020203" pitchFamily="34" charset="-122"/>
              </a:rPr>
              <a:t>本进程执行序列中仅执行一次</a:t>
            </a:r>
            <a:r>
              <a:rPr lang="zh-CN" altLang="en-US" sz="2400" b="1" dirty="0">
                <a:latin typeface="微软雅黑 Light" panose="020B0502040204020203" pitchFamily="34" charset="-122"/>
                <a:ea typeface="微软雅黑 Light" panose="020B0502040204020203" pitchFamily="34" charset="-122"/>
              </a:rPr>
              <a:t>。</a:t>
            </a:r>
            <a:endParaRPr lang="zh-CN" altLang="en-US" sz="2400" b="1"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ll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827088" y="404813"/>
            <a:ext cx="7467600" cy="762000"/>
          </a:xfrm>
        </p:spPr>
        <p:txBody>
          <a:bodyPr vert="horz" wrap="square" lIns="91440" tIns="45720" rIns="91440" bIns="45720" anchor="b" anchorCtr="0"/>
          <a:lstStyle/>
          <a:p>
            <a:pPr algn="ctr" eaLnBrk="1" hangingPunct="1"/>
            <a:r>
              <a:rPr lang="zh-CN" altLang="en-US" b="1" dirty="0"/>
              <a:t>线程函数调用（</a:t>
            </a:r>
            <a:r>
              <a:rPr lang="en-US" altLang="zh-CN" b="1" dirty="0"/>
              <a:t>5</a:t>
            </a:r>
            <a:r>
              <a:rPr lang="zh-CN" altLang="en-US" b="1" dirty="0"/>
              <a:t>）</a:t>
            </a:r>
            <a:endParaRPr lang="zh-CN" altLang="en-US" b="1" dirty="0"/>
          </a:p>
        </p:txBody>
      </p:sp>
      <p:sp>
        <p:nvSpPr>
          <p:cNvPr id="82947" name="Rectangle 3"/>
          <p:cNvSpPr>
            <a:spLocks noGrp="1"/>
          </p:cNvSpPr>
          <p:nvPr>
            <p:ph idx="1"/>
          </p:nvPr>
        </p:nvSpPr>
        <p:spPr>
          <a:xfrm>
            <a:off x="323215" y="1484313"/>
            <a:ext cx="8659813" cy="5184775"/>
          </a:xfrm>
          <a:solidFill>
            <a:schemeClr val="bg1">
              <a:alpha val="100000"/>
            </a:schemeClr>
          </a:solidFill>
        </p:spPr>
        <p:txBody>
          <a:bodyPr vert="horz" wrap="square" lIns="91440" tIns="45720" rIns="91440" bIns="45720" anchor="t" anchorCtr="0"/>
          <a:lstStyle/>
          <a:p>
            <a:pPr eaLnBrk="1" latinLnBrk="0" hangingPunct="1">
              <a:lnSpc>
                <a:spcPct val="140000"/>
              </a:lnSpc>
              <a:spcBef>
                <a:spcPts val="0"/>
              </a:spcBef>
            </a:pPr>
            <a:r>
              <a:rPr lang="zh-CN" altLang="en-US" sz="2600" b="1" dirty="0">
                <a:solidFill>
                  <a:schemeClr val="tx1"/>
                </a:solidFill>
                <a:uFillTx/>
                <a:ea typeface="微软雅黑 Light" panose="020B0502040204020203" pitchFamily="34" charset="-122"/>
              </a:rPr>
              <a:t>一般在</a:t>
            </a:r>
            <a:r>
              <a:rPr lang="en-US" altLang="zh-CN" sz="2600" b="1" dirty="0">
                <a:solidFill>
                  <a:schemeClr val="tx1"/>
                </a:solidFill>
                <a:uFillTx/>
                <a:ea typeface="微软雅黑 Light" panose="020B0502040204020203" pitchFamily="34" charset="-122"/>
              </a:rPr>
              <a:t>init_routine</a:t>
            </a:r>
            <a:r>
              <a:rPr lang="zh-CN" altLang="en-US" sz="2600" b="1" dirty="0">
                <a:solidFill>
                  <a:schemeClr val="tx1"/>
                </a:solidFill>
                <a:uFillTx/>
                <a:ea typeface="微软雅黑 Light" panose="020B0502040204020203" pitchFamily="34" charset="-122"/>
              </a:rPr>
              <a:t>函数中完成一些初始化工作。 </a:t>
            </a:r>
            <a:endParaRPr lang="zh-CN" altLang="en-US" sz="2600" b="1" dirty="0">
              <a:solidFill>
                <a:schemeClr val="tx1"/>
              </a:solidFill>
              <a:uFillTx/>
              <a:ea typeface="微软雅黑 Light" panose="020B0502040204020203" pitchFamily="34" charset="-122"/>
            </a:endParaRPr>
          </a:p>
          <a:p>
            <a:pPr eaLnBrk="1" latinLnBrk="0" hangingPunct="1">
              <a:lnSpc>
                <a:spcPct val="140000"/>
              </a:lnSpc>
              <a:spcBef>
                <a:spcPts val="0"/>
              </a:spcBef>
            </a:pPr>
            <a:r>
              <a:rPr lang="en-US" altLang="zh-CN" sz="2600" b="1" dirty="0">
                <a:solidFill>
                  <a:schemeClr val="tx1"/>
                </a:solidFill>
                <a:uFillTx/>
                <a:ea typeface="微软雅黑 Light" panose="020B0502040204020203" pitchFamily="34" charset="-122"/>
              </a:rPr>
              <a:t>LinuxThreads</a:t>
            </a:r>
            <a:r>
              <a:rPr lang="zh-CN" altLang="en-US" sz="2600" b="1" dirty="0">
                <a:solidFill>
                  <a:schemeClr val="tx1"/>
                </a:solidFill>
                <a:uFillTx/>
                <a:ea typeface="微软雅黑 Light" panose="020B0502040204020203" pitchFamily="34" charset="-122"/>
              </a:rPr>
              <a:t>使用互斥锁和条件变量保证由</a:t>
            </a:r>
            <a:r>
              <a:rPr lang="en-US" altLang="zh-CN" sz="2600" b="1" dirty="0">
                <a:solidFill>
                  <a:schemeClr val="tx1"/>
                </a:solidFill>
                <a:uFillTx/>
                <a:ea typeface="微软雅黑 Light" panose="020B0502040204020203" pitchFamily="34" charset="-122"/>
              </a:rPr>
              <a:t>pthread_once()</a:t>
            </a:r>
            <a:r>
              <a:rPr lang="zh-CN" altLang="en-US" sz="2600" b="1" dirty="0">
                <a:solidFill>
                  <a:schemeClr val="tx1"/>
                </a:solidFill>
                <a:uFillTx/>
                <a:ea typeface="微软雅黑 Light" panose="020B0502040204020203" pitchFamily="34" charset="-122"/>
              </a:rPr>
              <a:t>指定的函数执行且仅执行一次，而</a:t>
            </a:r>
            <a:r>
              <a:rPr lang="en-US" altLang="zh-CN" sz="2600" b="1" dirty="0">
                <a:solidFill>
                  <a:schemeClr val="tx1"/>
                </a:solidFill>
                <a:uFillTx/>
                <a:ea typeface="微软雅黑 Light" panose="020B0502040204020203" pitchFamily="34" charset="-122"/>
              </a:rPr>
              <a:t>once_control</a:t>
            </a:r>
            <a:r>
              <a:rPr lang="zh-CN" altLang="en-US" sz="2600" b="1" dirty="0">
                <a:solidFill>
                  <a:schemeClr val="tx1"/>
                </a:solidFill>
                <a:uFillTx/>
                <a:ea typeface="微软雅黑 Light" panose="020B0502040204020203" pitchFamily="34" charset="-122"/>
              </a:rPr>
              <a:t>则表征是否执行过。如果</a:t>
            </a:r>
            <a:r>
              <a:rPr lang="en-US" altLang="zh-CN" sz="2600" b="1" dirty="0">
                <a:solidFill>
                  <a:schemeClr val="tx1"/>
                </a:solidFill>
                <a:uFillTx/>
                <a:ea typeface="微软雅黑 Light" panose="020B0502040204020203" pitchFamily="34" charset="-122"/>
              </a:rPr>
              <a:t>once_control</a:t>
            </a:r>
            <a:r>
              <a:rPr lang="zh-CN" altLang="en-US" sz="2600" b="1" dirty="0">
                <a:solidFill>
                  <a:schemeClr val="tx1"/>
                </a:solidFill>
                <a:uFillTx/>
                <a:ea typeface="微软雅黑 Light" panose="020B0502040204020203" pitchFamily="34" charset="-122"/>
              </a:rPr>
              <a:t>的初值不是</a:t>
            </a:r>
            <a:r>
              <a:rPr lang="en-US" altLang="zh-CN" sz="2600" b="1" dirty="0">
                <a:solidFill>
                  <a:schemeClr val="tx1"/>
                </a:solidFill>
                <a:uFillTx/>
                <a:ea typeface="微软雅黑 Light" panose="020B0502040204020203" pitchFamily="34" charset="-122"/>
              </a:rPr>
              <a:t>PTHREAD_ONCE_INIT</a:t>
            </a:r>
            <a:r>
              <a:rPr lang="zh-CN" altLang="en-US" sz="2600" b="1" dirty="0">
                <a:solidFill>
                  <a:schemeClr val="tx1"/>
                </a:solidFill>
                <a:uFillTx/>
                <a:ea typeface="微软雅黑 Light" panose="020B0502040204020203" pitchFamily="34" charset="-122"/>
              </a:rPr>
              <a:t>（</a:t>
            </a:r>
            <a:r>
              <a:rPr lang="en-US" altLang="zh-CN" sz="2600" b="1" dirty="0">
                <a:solidFill>
                  <a:schemeClr val="tx1"/>
                </a:solidFill>
                <a:uFillTx/>
                <a:ea typeface="微软雅黑 Light" panose="020B0502040204020203" pitchFamily="34" charset="-122"/>
              </a:rPr>
              <a:t>LinuxThreads</a:t>
            </a:r>
            <a:r>
              <a:rPr lang="zh-CN" altLang="en-US" sz="2600" b="1" dirty="0">
                <a:solidFill>
                  <a:schemeClr val="tx1"/>
                </a:solidFill>
                <a:uFillTx/>
                <a:ea typeface="微软雅黑 Light" panose="020B0502040204020203" pitchFamily="34" charset="-122"/>
              </a:rPr>
              <a:t>定义为</a:t>
            </a:r>
            <a:r>
              <a:rPr lang="en-US" altLang="zh-CN" sz="2600" b="1" dirty="0">
                <a:solidFill>
                  <a:schemeClr val="tx1"/>
                </a:solidFill>
                <a:uFillTx/>
                <a:ea typeface="微软雅黑 Light" panose="020B0502040204020203" pitchFamily="34" charset="-122"/>
              </a:rPr>
              <a:t>0</a:t>
            </a:r>
            <a:r>
              <a:rPr lang="zh-CN" altLang="en-US" sz="2600" b="1" dirty="0">
                <a:solidFill>
                  <a:schemeClr val="tx1"/>
                </a:solidFill>
                <a:uFillTx/>
                <a:ea typeface="微软雅黑 Light" panose="020B0502040204020203" pitchFamily="34" charset="-122"/>
              </a:rPr>
              <a:t>），</a:t>
            </a:r>
            <a:r>
              <a:rPr lang="en-US" altLang="zh-CN" sz="2600" b="1" dirty="0">
                <a:solidFill>
                  <a:schemeClr val="tx1"/>
                </a:solidFill>
                <a:uFillTx/>
                <a:ea typeface="微软雅黑 Light" panose="020B0502040204020203" pitchFamily="34" charset="-122"/>
              </a:rPr>
              <a:t>pthread_once()</a:t>
            </a:r>
            <a:r>
              <a:rPr lang="zh-CN" altLang="en-US" sz="2600" b="1" dirty="0">
                <a:solidFill>
                  <a:schemeClr val="tx1"/>
                </a:solidFill>
                <a:uFillTx/>
                <a:ea typeface="微软雅黑 Light" panose="020B0502040204020203" pitchFamily="34" charset="-122"/>
              </a:rPr>
              <a:t>的行为就会不正常</a:t>
            </a:r>
            <a:r>
              <a:rPr lang="en-US" altLang="zh-CN" sz="2600" b="1" dirty="0">
                <a:solidFill>
                  <a:schemeClr val="tx1"/>
                </a:solidFill>
                <a:uFillTx/>
                <a:ea typeface="微软雅黑 Light" panose="020B0502040204020203" pitchFamily="34" charset="-122"/>
              </a:rPr>
              <a:t>; </a:t>
            </a:r>
            <a:endParaRPr lang="en-US" altLang="zh-CN" sz="2600" b="1" dirty="0">
              <a:solidFill>
                <a:schemeClr val="tx1"/>
              </a:solidFill>
              <a:uFillTx/>
              <a:ea typeface="微软雅黑 Light" panose="020B0502040204020203" pitchFamily="34" charset="-122"/>
            </a:endParaRPr>
          </a:p>
        </p:txBody>
      </p:sp>
    </p:spTree>
  </p:cSld>
  <p:clrMapOvr>
    <a:masterClrMapping/>
  </p:clrMapOvr>
  <p:transition spd="slow">
    <p:pull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a:xfrm>
            <a:off x="900113" y="188913"/>
            <a:ext cx="7793037" cy="768350"/>
          </a:xfrm>
        </p:spPr>
        <p:txBody>
          <a:bodyPr vert="horz" wrap="square" lIns="91440" tIns="45720" rIns="91440" bIns="45720" anchor="b" anchorCtr="0"/>
          <a:lstStyle/>
          <a:p>
            <a:pPr algn="ctr" eaLnBrk="1" hangingPunct="1"/>
            <a:r>
              <a:rPr lang="en-US" altLang="zh-CN" b="1" dirty="0"/>
              <a:t>pthread_once</a:t>
            </a:r>
            <a:r>
              <a:rPr lang="zh-CN" altLang="en-US" b="1" dirty="0"/>
              <a:t>函数例子</a:t>
            </a:r>
            <a:endParaRPr lang="zh-CN" altLang="en-US" b="1" dirty="0"/>
          </a:p>
        </p:txBody>
      </p:sp>
      <p:sp>
        <p:nvSpPr>
          <p:cNvPr id="83971" name="Rectangle 3"/>
          <p:cNvSpPr>
            <a:spLocks noGrp="1"/>
          </p:cNvSpPr>
          <p:nvPr>
            <p:ph idx="1"/>
          </p:nvPr>
        </p:nvSpPr>
        <p:spPr>
          <a:xfrm>
            <a:off x="1182688" y="1268413"/>
            <a:ext cx="7772400" cy="5445125"/>
          </a:xfrm>
          <a:solidFill>
            <a:schemeClr val="bg1">
              <a:alpha val="100000"/>
            </a:schemeClr>
          </a:solidFill>
        </p:spPr>
        <p:txBody>
          <a:bodyPr vert="horz" wrap="square" lIns="91440" tIns="45720" rIns="91440" bIns="45720" anchor="t" anchorCtr="0"/>
          <a:lstStyle/>
          <a:p>
            <a:pPr eaLnBrk="1" hangingPunct="1">
              <a:lnSpc>
                <a:spcPct val="80000"/>
              </a:lnSpc>
              <a:buNone/>
            </a:pPr>
            <a:r>
              <a:rPr lang="en-US" altLang="zh-CN" sz="2400" dirty="0"/>
              <a:t>pthread_once_t  once=PTHREAD_ONCE_INIT;</a:t>
            </a:r>
            <a:endParaRPr lang="en-US" altLang="zh-CN" sz="2400" dirty="0"/>
          </a:p>
          <a:p>
            <a:pPr eaLnBrk="1" hangingPunct="1">
              <a:lnSpc>
                <a:spcPct val="80000"/>
              </a:lnSpc>
              <a:buNone/>
            </a:pPr>
            <a:r>
              <a:rPr lang="en-US" altLang="zh-CN" sz="2400" dirty="0"/>
              <a:t>void once_run(void)</a:t>
            </a:r>
            <a:endParaRPr lang="en-US" altLang="zh-CN" sz="2400" dirty="0"/>
          </a:p>
          <a:p>
            <a:pPr eaLnBrk="1" hangingPunct="1">
              <a:lnSpc>
                <a:spcPct val="80000"/>
              </a:lnSpc>
              <a:buNone/>
            </a:pPr>
            <a:r>
              <a:rPr lang="en-US" altLang="zh-CN" sz="2400" dirty="0"/>
              <a:t>{</a:t>
            </a:r>
            <a:endParaRPr lang="en-US" altLang="zh-CN" sz="2400" dirty="0"/>
          </a:p>
          <a:p>
            <a:pPr eaLnBrk="1" hangingPunct="1">
              <a:lnSpc>
                <a:spcPct val="80000"/>
              </a:lnSpc>
              <a:buNone/>
            </a:pPr>
            <a:r>
              <a:rPr lang="en-US" altLang="zh-CN" sz="2400" dirty="0"/>
              <a:t>	printf("once_run in thread %d\n",pthread_self());</a:t>
            </a:r>
            <a:endParaRPr lang="en-US" altLang="zh-CN" sz="2400" dirty="0"/>
          </a:p>
          <a:p>
            <a:pPr eaLnBrk="1" hangingPunct="1">
              <a:lnSpc>
                <a:spcPct val="80000"/>
              </a:lnSpc>
              <a:buNone/>
            </a:pPr>
            <a:r>
              <a:rPr lang="en-US" altLang="zh-CN" sz="2400" dirty="0"/>
              <a:t>}</a:t>
            </a:r>
            <a:endParaRPr lang="en-US" altLang="zh-CN" sz="2400" dirty="0"/>
          </a:p>
          <a:p>
            <a:pPr eaLnBrk="1" hangingPunct="1">
              <a:lnSpc>
                <a:spcPct val="80000"/>
              </a:lnSpc>
              <a:buNone/>
            </a:pPr>
            <a:endParaRPr lang="en-US" altLang="zh-CN" sz="2400" dirty="0"/>
          </a:p>
          <a:p>
            <a:pPr eaLnBrk="1" hangingPunct="1">
              <a:lnSpc>
                <a:spcPct val="80000"/>
              </a:lnSpc>
              <a:buNone/>
            </a:pPr>
            <a:r>
              <a:rPr lang="en-US" altLang="zh-CN" sz="2400" dirty="0"/>
              <a:t>void * child1(void *arg)</a:t>
            </a:r>
            <a:endParaRPr lang="en-US" altLang="zh-CN" sz="2400" dirty="0"/>
          </a:p>
          <a:p>
            <a:pPr eaLnBrk="1" hangingPunct="1">
              <a:lnSpc>
                <a:spcPct val="80000"/>
              </a:lnSpc>
              <a:buNone/>
            </a:pPr>
            <a:r>
              <a:rPr lang="en-US" altLang="zh-CN" sz="2400" dirty="0"/>
              <a:t>{</a:t>
            </a:r>
            <a:endParaRPr lang="en-US" altLang="zh-CN" sz="2400" dirty="0"/>
          </a:p>
          <a:p>
            <a:pPr eaLnBrk="1" hangingPunct="1">
              <a:lnSpc>
                <a:spcPct val="80000"/>
              </a:lnSpc>
              <a:buNone/>
            </a:pPr>
            <a:r>
              <a:rPr lang="en-US" altLang="zh-CN" sz="2400" dirty="0"/>
              <a:t>	int tid=pthread_self();</a:t>
            </a:r>
            <a:endParaRPr lang="en-US" altLang="zh-CN" sz="2400" dirty="0"/>
          </a:p>
          <a:p>
            <a:pPr eaLnBrk="1" hangingPunct="1">
              <a:lnSpc>
                <a:spcPct val="80000"/>
              </a:lnSpc>
              <a:buNone/>
            </a:pPr>
            <a:r>
              <a:rPr lang="en-US" altLang="zh-CN" sz="2400" dirty="0"/>
              <a:t>	printf("thread %d enter\n",tid);</a:t>
            </a:r>
            <a:endParaRPr lang="en-US" altLang="zh-CN" sz="2400" dirty="0"/>
          </a:p>
          <a:p>
            <a:pPr eaLnBrk="1" hangingPunct="1">
              <a:lnSpc>
                <a:spcPct val="80000"/>
              </a:lnSpc>
              <a:buNone/>
            </a:pPr>
            <a:r>
              <a:rPr lang="en-US" altLang="zh-CN" sz="2400" dirty="0"/>
              <a:t>	</a:t>
            </a:r>
            <a:r>
              <a:rPr lang="en-US" altLang="zh-CN" sz="2400" dirty="0">
                <a:solidFill>
                  <a:srgbClr val="FF0000"/>
                </a:solidFill>
              </a:rPr>
              <a:t>pthread_once(&amp;once,once_run);</a:t>
            </a:r>
            <a:endParaRPr lang="en-US" altLang="zh-CN" sz="2400" dirty="0">
              <a:solidFill>
                <a:srgbClr val="FF0000"/>
              </a:solidFill>
            </a:endParaRPr>
          </a:p>
          <a:p>
            <a:pPr eaLnBrk="1" hangingPunct="1">
              <a:lnSpc>
                <a:spcPct val="80000"/>
              </a:lnSpc>
              <a:buNone/>
            </a:pPr>
            <a:r>
              <a:rPr lang="en-US" altLang="zh-CN" sz="2400" dirty="0"/>
              <a:t>	printf("thread %d returns\n",tid);</a:t>
            </a:r>
            <a:endParaRPr lang="en-US" altLang="zh-CN" sz="2400" dirty="0"/>
          </a:p>
          <a:p>
            <a:pPr eaLnBrk="1" hangingPunct="1">
              <a:lnSpc>
                <a:spcPct val="80000"/>
              </a:lnSpc>
              <a:buNone/>
            </a:pPr>
            <a:r>
              <a:rPr lang="en-US" altLang="zh-CN" sz="2400" dirty="0"/>
              <a:t>	pthread_exit(NULL);</a:t>
            </a:r>
            <a:endParaRPr lang="en-US" altLang="zh-CN" sz="2400" dirty="0"/>
          </a:p>
          <a:p>
            <a:pPr eaLnBrk="1" hangingPunct="1">
              <a:lnSpc>
                <a:spcPct val="80000"/>
              </a:lnSpc>
              <a:buNone/>
            </a:pPr>
            <a:r>
              <a:rPr lang="en-US" altLang="zh-CN" sz="2400" dirty="0"/>
              <a:t>} </a:t>
            </a:r>
            <a:endParaRPr lang="en-US" altLang="zh-C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sp>
        <p:nvSpPr>
          <p:cNvPr id="13315" name="Rectangle 3"/>
          <p:cNvSpPr>
            <a:spLocks noGrp="1"/>
          </p:cNvSpPr>
          <p:nvPr>
            <p:ph idx="1"/>
          </p:nvPr>
        </p:nvSpPr>
        <p:spPr>
          <a:xfrm>
            <a:off x="536575" y="2018030"/>
            <a:ext cx="8418830" cy="4114800"/>
          </a:xfrm>
          <a:noFill/>
          <a:ln w="9525">
            <a:noFill/>
          </a:ln>
        </p:spPr>
        <p:txBody>
          <a:bodyPr vert="horz" wrap="square" lIns="91440" tIns="45720" rIns="91440" bIns="45720" rtlCol="0" anchor="t" anchorCtr="0">
            <a:normAutofit/>
          </a:bodyPr>
          <a:lstStyle/>
          <a:p>
            <a:pPr lvl="0" algn="l" eaLnBrk="1" latinLnBrk="0"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每个进程拥有独立的地址空间，进程间正常情况下，互不影响，一个进程的崩溃不会造成其他进程的崩溃。</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latinLnBrk="0"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当进程间共享某一资源时，需注意两个问题：同步问题和通信问题。</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latinLnBrk="0" hangingPunct="1">
              <a:lnSpc>
                <a:spcPct val="130000"/>
              </a:lnSpc>
              <a:spcBef>
                <a:spcPts val="0"/>
              </a:spcBef>
            </a:pP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每个linux进程都一定有一个唯一的数字标识符，成为进程ID。进程ID都是一个非负整数。</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p:cNvSpPr>
          <p:nvPr>
            <p:ph idx="1"/>
          </p:nvPr>
        </p:nvSpPr>
        <p:spPr>
          <a:xfrm>
            <a:off x="1187450" y="115888"/>
            <a:ext cx="7772400" cy="6337300"/>
          </a:xfrm>
          <a:solidFill>
            <a:schemeClr val="bg1">
              <a:alpha val="100000"/>
            </a:schemeClr>
          </a:solidFill>
        </p:spPr>
        <p:txBody>
          <a:bodyPr vert="horz" wrap="square" lIns="91440" tIns="45720" rIns="91440" bIns="45720" anchor="t" anchorCtr="0"/>
          <a:lstStyle/>
          <a:p>
            <a:pPr eaLnBrk="1" hangingPunct="1">
              <a:lnSpc>
                <a:spcPct val="110000"/>
              </a:lnSpc>
              <a:buNone/>
            </a:pPr>
            <a:r>
              <a:rPr lang="en-US" altLang="zh-CN" sz="2400" dirty="0"/>
              <a:t>void * child2(void *arg){</a:t>
            </a:r>
            <a:endParaRPr lang="en-US" altLang="zh-CN" sz="2400" dirty="0"/>
          </a:p>
          <a:p>
            <a:pPr eaLnBrk="1" hangingPunct="1">
              <a:lnSpc>
                <a:spcPct val="110000"/>
              </a:lnSpc>
              <a:buNone/>
            </a:pPr>
            <a:r>
              <a:rPr lang="en-US" altLang="zh-CN" sz="2400" dirty="0"/>
              <a:t>   int tid=pthread_self();</a:t>
            </a:r>
            <a:endParaRPr lang="en-US" altLang="zh-CN" sz="2400" dirty="0"/>
          </a:p>
          <a:p>
            <a:pPr eaLnBrk="1" hangingPunct="1">
              <a:lnSpc>
                <a:spcPct val="110000"/>
              </a:lnSpc>
              <a:buNone/>
            </a:pPr>
            <a:r>
              <a:rPr lang="en-US" altLang="zh-CN" sz="2400" dirty="0"/>
              <a:t>   printf("thread %d enter\n",tid);</a:t>
            </a:r>
            <a:endParaRPr lang="en-US" altLang="zh-CN" sz="2400" dirty="0"/>
          </a:p>
          <a:p>
            <a:pPr eaLnBrk="1" hangingPunct="1">
              <a:lnSpc>
                <a:spcPct val="110000"/>
              </a:lnSpc>
              <a:buNone/>
            </a:pPr>
            <a:r>
              <a:rPr lang="en-US" altLang="zh-CN" sz="2400" dirty="0">
                <a:solidFill>
                  <a:srgbClr val="FF0000"/>
                </a:solidFill>
              </a:rPr>
              <a:t>   pthread_once(&amp;once,once_run);</a:t>
            </a:r>
            <a:endParaRPr lang="en-US" altLang="zh-CN" sz="2400" dirty="0">
              <a:solidFill>
                <a:srgbClr val="FF0000"/>
              </a:solidFill>
            </a:endParaRPr>
          </a:p>
          <a:p>
            <a:pPr eaLnBrk="1" hangingPunct="1">
              <a:lnSpc>
                <a:spcPct val="110000"/>
              </a:lnSpc>
              <a:buNone/>
            </a:pPr>
            <a:r>
              <a:rPr lang="en-US" altLang="zh-CN" sz="2400" dirty="0"/>
              <a:t>   printf("thread %d returns\n",tid);</a:t>
            </a:r>
            <a:endParaRPr lang="en-US" altLang="zh-CN" sz="2400" dirty="0"/>
          </a:p>
          <a:p>
            <a:pPr eaLnBrk="1" hangingPunct="1">
              <a:lnSpc>
                <a:spcPct val="110000"/>
              </a:lnSpc>
              <a:buNone/>
            </a:pPr>
            <a:r>
              <a:rPr lang="en-US" altLang="zh-CN" sz="2400" dirty="0"/>
              <a:t>   pthread_exit(NULL);</a:t>
            </a:r>
            <a:endParaRPr lang="en-US" altLang="zh-CN" sz="2400" dirty="0"/>
          </a:p>
          <a:p>
            <a:pPr eaLnBrk="1" hangingPunct="1">
              <a:lnSpc>
                <a:spcPct val="110000"/>
              </a:lnSpc>
              <a:buNone/>
            </a:pPr>
            <a:r>
              <a:rPr lang="en-US" altLang="zh-CN" sz="2400" dirty="0"/>
              <a:t>} </a:t>
            </a:r>
            <a:endParaRPr lang="en-US" altLang="zh-CN" sz="2400" dirty="0"/>
          </a:p>
          <a:p>
            <a:pPr eaLnBrk="1" hangingPunct="1">
              <a:lnSpc>
                <a:spcPct val="110000"/>
              </a:lnSpc>
              <a:buNone/>
            </a:pPr>
            <a:r>
              <a:rPr lang="en-US" altLang="zh-CN" sz="2400" dirty="0"/>
              <a:t>main(void){</a:t>
            </a:r>
            <a:endParaRPr lang="en-US" altLang="zh-CN" sz="2400" dirty="0"/>
          </a:p>
          <a:p>
            <a:pPr eaLnBrk="1" hangingPunct="1">
              <a:lnSpc>
                <a:spcPct val="110000"/>
              </a:lnSpc>
              <a:buNone/>
            </a:pPr>
            <a:r>
              <a:rPr lang="en-US" altLang="zh-CN" sz="2400" dirty="0"/>
              <a:t>    int tid1,tid2;</a:t>
            </a:r>
            <a:endParaRPr lang="en-US" altLang="zh-CN" sz="2400" dirty="0"/>
          </a:p>
          <a:p>
            <a:pPr eaLnBrk="1" hangingPunct="1">
              <a:lnSpc>
                <a:spcPct val="110000"/>
              </a:lnSpc>
              <a:buNone/>
            </a:pPr>
            <a:r>
              <a:rPr lang="en-US" altLang="zh-CN" sz="2400" dirty="0"/>
              <a:t>    printf(</a:t>
            </a:r>
            <a:r>
              <a:rPr lang="en-US" altLang="zh-CN" sz="2400" dirty="0">
                <a:latin typeface="Arial" panose="020B0604020202020204" pitchFamily="34" charset="0"/>
              </a:rPr>
              <a:t>“</a:t>
            </a:r>
            <a:r>
              <a:rPr lang="en-US" altLang="zh-CN" sz="2400" dirty="0"/>
              <a:t>main() is running... \n</a:t>
            </a:r>
            <a:r>
              <a:rPr lang="en-US" altLang="zh-CN" sz="2400" dirty="0">
                <a:latin typeface="Arial" panose="020B0604020202020204" pitchFamily="34" charset="0"/>
              </a:rPr>
              <a:t>”</a:t>
            </a:r>
            <a:r>
              <a:rPr lang="en-US" altLang="zh-CN" sz="2400" dirty="0"/>
              <a:t>);</a:t>
            </a:r>
            <a:endParaRPr lang="en-US" altLang="zh-CN" sz="2400" dirty="0"/>
          </a:p>
          <a:p>
            <a:pPr eaLnBrk="1" hangingPunct="1">
              <a:lnSpc>
                <a:spcPct val="110000"/>
              </a:lnSpc>
              <a:buNone/>
            </a:pPr>
            <a:r>
              <a:rPr lang="en-US" altLang="zh-CN" sz="2400" dirty="0"/>
              <a:t>    pthread_create(&amp;tid1,NULL,child1,NULL);</a:t>
            </a:r>
            <a:endParaRPr lang="en-US" altLang="zh-CN" sz="2400" dirty="0"/>
          </a:p>
          <a:p>
            <a:pPr eaLnBrk="1" hangingPunct="1">
              <a:lnSpc>
                <a:spcPct val="110000"/>
              </a:lnSpc>
              <a:buNone/>
            </a:pPr>
            <a:r>
              <a:rPr lang="en-US" altLang="zh-CN" sz="2400" dirty="0"/>
              <a:t>    pthread_create(&amp;tid2,NULL,child2,NULL);</a:t>
            </a:r>
            <a:endParaRPr lang="en-US" altLang="zh-CN" sz="2400" dirty="0"/>
          </a:p>
          <a:p>
            <a:pPr eaLnBrk="1" hangingPunct="1">
              <a:lnSpc>
                <a:spcPct val="110000"/>
              </a:lnSpc>
              <a:buNone/>
            </a:pPr>
            <a:r>
              <a:rPr lang="en-US" altLang="zh-CN" sz="2400" dirty="0"/>
              <a:t>    sleep(10);</a:t>
            </a:r>
            <a:endParaRPr lang="en-US" altLang="zh-CN" sz="2400" dirty="0"/>
          </a:p>
          <a:p>
            <a:pPr eaLnBrk="1" hangingPunct="1">
              <a:lnSpc>
                <a:spcPct val="110000"/>
              </a:lnSpc>
              <a:buNone/>
            </a:pPr>
            <a:r>
              <a:rPr lang="en-US" altLang="zh-CN" sz="2400" dirty="0"/>
              <a:t>    printf(</a:t>
            </a:r>
            <a:r>
              <a:rPr lang="en-US" altLang="zh-CN" sz="2400" dirty="0">
                <a:latin typeface="Arial" panose="020B0604020202020204" pitchFamily="34" charset="0"/>
              </a:rPr>
              <a:t>“</a:t>
            </a:r>
            <a:r>
              <a:rPr lang="en-US" altLang="zh-CN" sz="2400" dirty="0"/>
              <a:t>main thread exit</a:t>
            </a:r>
            <a:r>
              <a:rPr lang="en-US" altLang="zh-CN" sz="2400" dirty="0">
                <a:latin typeface="Arial" panose="020B0604020202020204" pitchFamily="34" charset="0"/>
              </a:rPr>
              <a:t>”</a:t>
            </a:r>
            <a:r>
              <a:rPr lang="en-US" altLang="zh-CN" sz="2400" dirty="0"/>
              <a:t>);}</a:t>
            </a:r>
            <a:endParaRPr lang="en-US" altLang="zh-CN"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p:txBody>
          <a:bodyPr vert="horz" wrap="square" lIns="91440" tIns="45720" rIns="91440" bIns="45720" anchor="b" anchorCtr="0"/>
          <a:lstStyle/>
          <a:p>
            <a:pPr eaLnBrk="1" hangingPunct="1"/>
            <a:endParaRPr lang="zh-CN" altLang="zh-CN" dirty="0"/>
          </a:p>
        </p:txBody>
      </p:sp>
      <p:pic>
        <p:nvPicPr>
          <p:cNvPr id="86019" name="内容占位符 2"/>
          <p:cNvPicPr>
            <a:picLocks noGrp="1" noChangeAspect="1"/>
          </p:cNvPicPr>
          <p:nvPr>
            <p:ph idx="1"/>
          </p:nvPr>
        </p:nvPicPr>
        <p:blipFill>
          <a:blip r:embed="rId1"/>
          <a:srcRect/>
          <a:stretch>
            <a:fillRect/>
          </a:stretch>
        </p:blipFill>
        <p:spPr>
          <a:xfrm>
            <a:off x="827088" y="2085975"/>
            <a:ext cx="7450137" cy="4295775"/>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p:txBody>
          <a:bodyPr vert="horz" wrap="square" lIns="91440" tIns="45720" rIns="91440" bIns="45720" anchor="b" anchorCtr="0"/>
          <a:lstStyle/>
          <a:p>
            <a:pPr algn="ctr" eaLnBrk="1" hangingPunct="1"/>
            <a:r>
              <a:rPr lang="zh-CN" altLang="en-US" b="1" dirty="0"/>
              <a:t>线程函数调用（</a:t>
            </a:r>
            <a:r>
              <a:rPr lang="en-US" altLang="zh-CN" b="1" dirty="0"/>
              <a:t>6</a:t>
            </a:r>
            <a:r>
              <a:rPr lang="zh-CN" altLang="en-US" b="1" dirty="0"/>
              <a:t>）</a:t>
            </a:r>
            <a:r>
              <a:rPr lang="zh-CN" altLang="en-US" dirty="0"/>
              <a:t> </a:t>
            </a:r>
            <a:endParaRPr lang="zh-CN" altLang="en-US" dirty="0"/>
          </a:p>
        </p:txBody>
      </p:sp>
      <p:sp>
        <p:nvSpPr>
          <p:cNvPr id="88067" name="Rectangle 3"/>
          <p:cNvSpPr>
            <a:spLocks noGrp="1"/>
          </p:cNvSpPr>
          <p:nvPr>
            <p:ph idx="1"/>
          </p:nvPr>
        </p:nvSpPr>
        <p:spPr>
          <a:xfrm>
            <a:off x="827088" y="2017713"/>
            <a:ext cx="8128000" cy="4651375"/>
          </a:xfrm>
        </p:spPr>
        <p:txBody>
          <a:bodyPr vert="horz" wrap="square" lIns="91440" tIns="45720" rIns="91440" bIns="45720" anchor="t" anchorCtr="0"/>
          <a:lstStyle/>
          <a:p>
            <a:pPr eaLnBrk="1" latinLnBrk="0" hangingPunct="1">
              <a:lnSpc>
                <a:spcPct val="120000"/>
              </a:lnSpc>
              <a:spcBef>
                <a:spcPts val="0"/>
              </a:spcBef>
              <a:buNone/>
            </a:pPr>
            <a:r>
              <a:rPr lang="en-US" altLang="zh-CN" sz="2800" dirty="0">
                <a:latin typeface="Tahoma" panose="020B0604030504040204" pitchFamily="34" charset="0"/>
                <a:ea typeface="微软雅黑 Light" panose="020B0502040204020203" pitchFamily="34" charset="-122"/>
              </a:rPr>
              <a:t>int  pthread_cancel(pthread_t  tid);</a:t>
            </a:r>
            <a:endParaRPr lang="en-US" altLang="zh-CN" sz="2800" dirty="0">
              <a:latin typeface="Tahoma" panose="020B0604030504040204" pitchFamily="34" charset="0"/>
              <a:ea typeface="微软雅黑 Light" panose="020B0502040204020203" pitchFamily="34" charset="-122"/>
            </a:endParaRPr>
          </a:p>
          <a:p>
            <a:pPr eaLnBrk="1" latinLnBrk="0" hangingPunct="1">
              <a:lnSpc>
                <a:spcPct val="120000"/>
              </a:lnSpc>
              <a:spcBef>
                <a:spcPts val="0"/>
              </a:spcBef>
              <a:buNone/>
            </a:pPr>
            <a:r>
              <a:rPr lang="en-US" altLang="zh-CN" sz="2800" dirty="0">
                <a:latin typeface="Tahoma" panose="020B0604030504040204" pitchFamily="34" charset="0"/>
                <a:ea typeface="微软雅黑 Light" panose="020B0502040204020203" pitchFamily="34" charset="-122"/>
              </a:rPr>
              <a:t> </a:t>
            </a:r>
            <a:r>
              <a:rPr lang="zh-CN" altLang="en-US" sz="2800" dirty="0">
                <a:latin typeface="Tahoma" panose="020B0604030504040204" pitchFamily="34" charset="0"/>
                <a:ea typeface="微软雅黑 Light" panose="020B0502040204020203" pitchFamily="34" charset="-122"/>
              </a:rPr>
              <a:t>返回值：成功时为</a:t>
            </a:r>
            <a:r>
              <a:rPr lang="en-US" altLang="zh-CN" sz="2800" dirty="0">
                <a:latin typeface="Tahoma" panose="020B0604030504040204" pitchFamily="34" charset="0"/>
                <a:ea typeface="微软雅黑 Light" panose="020B0502040204020203" pitchFamily="34" charset="-122"/>
              </a:rPr>
              <a:t>0</a:t>
            </a:r>
            <a:r>
              <a:rPr lang="zh-CN" altLang="en-US" sz="2800" dirty="0">
                <a:latin typeface="Tahoma" panose="020B0604030504040204" pitchFamily="34" charset="0"/>
                <a:ea typeface="微软雅黑 Light" panose="020B0502040204020203" pitchFamily="34" charset="-122"/>
              </a:rPr>
              <a:t>，失败为非</a:t>
            </a:r>
            <a:r>
              <a:rPr lang="en-US" altLang="zh-CN" sz="2800" dirty="0">
                <a:latin typeface="Tahoma" panose="020B0604030504040204" pitchFamily="34" charset="0"/>
                <a:ea typeface="微软雅黑 Light" panose="020B0502040204020203" pitchFamily="34" charset="-122"/>
              </a:rPr>
              <a:t>0</a:t>
            </a:r>
            <a:r>
              <a:rPr lang="zh-CN" altLang="en-US" sz="2800" dirty="0">
                <a:latin typeface="Tahoma" panose="020B0604030504040204" pitchFamily="34" charset="0"/>
                <a:ea typeface="微软雅黑 Light" panose="020B0502040204020203" pitchFamily="34" charset="-122"/>
              </a:rPr>
              <a:t>；</a:t>
            </a:r>
            <a:endParaRPr lang="zh-CN" altLang="en-US" sz="2800" dirty="0">
              <a:latin typeface="Tahoma" panose="020B0604030504040204" pitchFamily="34" charset="0"/>
              <a:ea typeface="微软雅黑 Light" panose="020B0502040204020203" pitchFamily="34" charset="-122"/>
            </a:endParaRPr>
          </a:p>
          <a:p>
            <a:pPr eaLnBrk="1" latinLnBrk="0" hangingPunct="1">
              <a:lnSpc>
                <a:spcPct val="120000"/>
              </a:lnSpc>
              <a:spcBef>
                <a:spcPts val="0"/>
              </a:spcBef>
              <a:buNone/>
            </a:pPr>
            <a:endParaRPr lang="zh-CN" altLang="en-US" sz="2800" dirty="0">
              <a:latin typeface="Tahoma" panose="020B0604030504040204" pitchFamily="34" charset="0"/>
              <a:ea typeface="微软雅黑 Light" panose="020B0502040204020203" pitchFamily="34" charset="-122"/>
            </a:endParaRPr>
          </a:p>
          <a:p>
            <a:pPr eaLnBrk="1" latinLnBrk="0" hangingPunct="1">
              <a:lnSpc>
                <a:spcPct val="120000"/>
              </a:lnSpc>
              <a:spcBef>
                <a:spcPts val="0"/>
              </a:spcBef>
            </a:pPr>
            <a:r>
              <a:rPr lang="zh-CN" altLang="en-US" sz="2800" dirty="0">
                <a:latin typeface="Tahoma" panose="020B0604030504040204" pitchFamily="34" charset="0"/>
                <a:ea typeface="微软雅黑 Light" panose="020B0502040204020203" pitchFamily="34" charset="-122"/>
              </a:rPr>
              <a:t>线程可以利用“取消机制”来终止另外一个线程；线程通过向另外一个线程发送取消请求，接收到取消请求的线程根据其设置状态，作出：</a:t>
            </a:r>
            <a:r>
              <a:rPr lang="en-US" altLang="zh-CN" sz="2800" dirty="0">
                <a:latin typeface="Tahoma" panose="020B0604030504040204" pitchFamily="34" charset="0"/>
                <a:ea typeface="微软雅黑 Light" panose="020B0502040204020203" pitchFamily="34" charset="-122"/>
              </a:rPr>
              <a:t>1</a:t>
            </a:r>
            <a:r>
              <a:rPr lang="zh-CN" altLang="en-US" sz="2800" dirty="0">
                <a:latin typeface="Tahoma" panose="020B0604030504040204" pitchFamily="34" charset="0"/>
                <a:ea typeface="微软雅黑 Light" panose="020B0502040204020203" pitchFamily="34" charset="-122"/>
              </a:rPr>
              <a:t>）忽略该请求；</a:t>
            </a:r>
            <a:r>
              <a:rPr lang="en-US" altLang="zh-CN" sz="2800" dirty="0">
                <a:latin typeface="Tahoma" panose="020B0604030504040204" pitchFamily="34" charset="0"/>
                <a:ea typeface="微软雅黑 Light" panose="020B0502040204020203" pitchFamily="34" charset="-122"/>
              </a:rPr>
              <a:t>2</a:t>
            </a:r>
            <a:r>
              <a:rPr lang="zh-CN" altLang="en-US" sz="2800" dirty="0">
                <a:latin typeface="Tahoma" panose="020B0604030504040204" pitchFamily="34" charset="0"/>
                <a:ea typeface="微软雅黑 Light" panose="020B0502040204020203" pitchFamily="34" charset="-122"/>
              </a:rPr>
              <a:t>）立即终止自己；</a:t>
            </a:r>
            <a:r>
              <a:rPr lang="en-US" altLang="zh-CN" sz="2800" dirty="0">
                <a:latin typeface="Tahoma" panose="020B0604030504040204" pitchFamily="34" charset="0"/>
                <a:ea typeface="微软雅黑 Light" panose="020B0502040204020203" pitchFamily="34" charset="-122"/>
              </a:rPr>
              <a:t>3</a:t>
            </a:r>
            <a:r>
              <a:rPr lang="zh-CN" altLang="en-US" sz="2800" dirty="0">
                <a:latin typeface="Tahoma" panose="020B0604030504040204" pitchFamily="34" charset="0"/>
                <a:ea typeface="微软雅黑 Light" panose="020B0502040204020203" pitchFamily="34" charset="-122"/>
              </a:rPr>
              <a:t>） 延迟一段时间终止自己（即</a:t>
            </a:r>
            <a:r>
              <a:rPr lang="zh-CN" altLang="en-US" sz="2800" b="1" dirty="0">
                <a:solidFill>
                  <a:srgbClr val="00B050"/>
                </a:solidFill>
                <a:latin typeface="Tahoma" panose="020B0604030504040204" pitchFamily="34" charset="0"/>
                <a:ea typeface="微软雅黑 Light" panose="020B0502040204020203" pitchFamily="34" charset="-122"/>
              </a:rPr>
              <a:t>取消点</a:t>
            </a:r>
            <a:r>
              <a:rPr lang="zh-CN" altLang="en-US" sz="2800" dirty="0">
                <a:latin typeface="Tahoma" panose="020B0604030504040204" pitchFamily="34" charset="0"/>
                <a:ea typeface="微软雅黑 Light" panose="020B0502040204020203" pitchFamily="34" charset="-122"/>
              </a:rPr>
              <a:t>）；</a:t>
            </a:r>
            <a:endParaRPr lang="zh-CN" altLang="en-US" sz="2800" dirty="0">
              <a:latin typeface="Tahoma" panose="020B0604030504040204" pitchFamily="34" charset="0"/>
              <a:ea typeface="微软雅黑 Light" panose="020B0502040204020203" pitchFamily="34" charset="-122"/>
            </a:endParaRPr>
          </a:p>
          <a:p>
            <a:pPr eaLnBrk="1" hangingPunct="1">
              <a:buNone/>
            </a:pPr>
            <a:endParaRPr lang="zh-CN" altLang="en-US" sz="2800" dirty="0">
              <a:latin typeface="Tahoma" panose="020B0604030504040204" pitchFamily="34" charset="0"/>
              <a:ea typeface="微软雅黑 Light" panose="020B0502040204020203"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vert="horz" wrap="square" lIns="91440" tIns="45720" rIns="91440" bIns="45720" anchor="b" anchorCtr="0"/>
          <a:lstStyle/>
          <a:p>
            <a:r>
              <a:rPr lang="en-US" altLang="zh-CN" dirty="0"/>
              <a:t>pthread_cancel</a:t>
            </a:r>
            <a:r>
              <a:rPr lang="zh-CN" altLang="en-US" dirty="0"/>
              <a:t>调用示例</a:t>
            </a:r>
            <a:endParaRPr lang="zh-CN" altLang="en-US" dirty="0"/>
          </a:p>
        </p:txBody>
      </p:sp>
      <p:sp>
        <p:nvSpPr>
          <p:cNvPr id="89091" name="内容占位符 2"/>
          <p:cNvSpPr>
            <a:spLocks noGrp="1"/>
          </p:cNvSpPr>
          <p:nvPr>
            <p:ph idx="1"/>
          </p:nvPr>
        </p:nvSpPr>
        <p:spPr>
          <a:xfrm>
            <a:off x="1182688" y="2017713"/>
            <a:ext cx="7772400" cy="4579937"/>
          </a:xfrm>
        </p:spPr>
        <p:txBody>
          <a:bodyPr vert="horz" wrap="square" lIns="91440" tIns="45720" rIns="91440" bIns="45720" anchor="t" anchorCtr="0"/>
          <a:lstStyle/>
          <a:p>
            <a:pPr marL="0" indent="0">
              <a:buNone/>
            </a:pPr>
            <a:r>
              <a:rPr lang="en-US" altLang="zh-CN" sz="2600" dirty="0"/>
              <a:t>void* thread_fun(void* ptr)</a:t>
            </a:r>
            <a:endParaRPr lang="en-US" altLang="zh-CN" sz="2600" dirty="0"/>
          </a:p>
          <a:p>
            <a:pPr marL="0" indent="0">
              <a:buNone/>
            </a:pPr>
            <a:r>
              <a:rPr lang="en-US" altLang="zh-CN" sz="2600" dirty="0"/>
              <a:t>{</a:t>
            </a:r>
            <a:endParaRPr lang="en-US" altLang="zh-CN" sz="2600" dirty="0"/>
          </a:p>
          <a:p>
            <a:pPr marL="0" indent="0">
              <a:buNone/>
            </a:pPr>
            <a:r>
              <a:rPr lang="en-US" altLang="zh-CN" sz="2600" dirty="0"/>
              <a:t>    while(1)</a:t>
            </a:r>
            <a:endParaRPr lang="en-US" altLang="zh-CN" sz="2600" dirty="0"/>
          </a:p>
          <a:p>
            <a:pPr marL="0" indent="0">
              <a:buNone/>
            </a:pPr>
            <a:r>
              <a:rPr lang="en-US" altLang="zh-CN" sz="2600" dirty="0"/>
              <a:t>    {</a:t>
            </a:r>
            <a:endParaRPr lang="en-US" altLang="zh-CN" sz="2600" dirty="0"/>
          </a:p>
          <a:p>
            <a:pPr marL="0" indent="0">
              <a:buNone/>
            </a:pPr>
            <a:r>
              <a:rPr lang="en-US" altLang="zh-CN" sz="2600" dirty="0"/>
              <a:t>        printf(“thread keep running...\n”);</a:t>
            </a:r>
            <a:endParaRPr lang="en-US" altLang="zh-CN" sz="2600" dirty="0"/>
          </a:p>
          <a:p>
            <a:pPr marL="0" indent="0">
              <a:buNone/>
            </a:pPr>
            <a:r>
              <a:rPr lang="en-US" altLang="zh-CN" sz="2600" dirty="0">
                <a:solidFill>
                  <a:srgbClr val="FF0000"/>
                </a:solidFill>
              </a:rPr>
              <a:t>        sleep(1); </a:t>
            </a:r>
            <a:r>
              <a:rPr lang="en-US" altLang="zh-CN" sz="2600" dirty="0">
                <a:solidFill>
                  <a:srgbClr val="00B050"/>
                </a:solidFill>
              </a:rPr>
              <a:t>//</a:t>
            </a:r>
            <a:r>
              <a:rPr lang="zh-CN" altLang="en-US" sz="2600" dirty="0">
                <a:solidFill>
                  <a:srgbClr val="00B050"/>
                </a:solidFill>
              </a:rPr>
              <a:t>取消点</a:t>
            </a:r>
            <a:endParaRPr lang="en-US" altLang="zh-CN" sz="2600" dirty="0">
              <a:solidFill>
                <a:srgbClr val="00B050"/>
              </a:solidFill>
            </a:endParaRPr>
          </a:p>
          <a:p>
            <a:pPr marL="0" indent="0">
              <a:buNone/>
            </a:pPr>
            <a:r>
              <a:rPr lang="en-US" altLang="zh-CN" sz="2600" dirty="0"/>
              <a:t>    }</a:t>
            </a:r>
            <a:endParaRPr lang="en-US" altLang="zh-CN" sz="2600" dirty="0"/>
          </a:p>
          <a:p>
            <a:pPr marL="0" indent="0">
              <a:buNone/>
            </a:pPr>
            <a:r>
              <a:rPr lang="en-US" altLang="zh-CN" sz="2600" dirty="0"/>
              <a:t>    return NULL;</a:t>
            </a:r>
            <a:endParaRPr lang="en-US" altLang="zh-CN" sz="2600" dirty="0"/>
          </a:p>
          <a:p>
            <a:pPr marL="0" indent="0">
              <a:buNone/>
            </a:pPr>
            <a:r>
              <a:rPr lang="en-US" altLang="zh-CN" sz="2600" dirty="0"/>
              <a:t>}</a:t>
            </a:r>
            <a:endParaRPr lang="zh-CN" altLang="en-US" sz="26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内容占位符 2"/>
          <p:cNvSpPr>
            <a:spLocks noGrp="1"/>
          </p:cNvSpPr>
          <p:nvPr>
            <p:ph idx="1"/>
          </p:nvPr>
        </p:nvSpPr>
        <p:spPr>
          <a:xfrm>
            <a:off x="1116013" y="404813"/>
            <a:ext cx="7772400" cy="5903912"/>
          </a:xfrm>
        </p:spPr>
        <p:txBody>
          <a:bodyPr vert="horz" wrap="square" lIns="91440" tIns="45720" rIns="91440" bIns="45720" anchor="t" anchorCtr="0"/>
          <a:lstStyle/>
          <a:p>
            <a:pPr marL="0" indent="0">
              <a:buNone/>
            </a:pPr>
            <a:r>
              <a:rPr lang="en-US" altLang="zh-CN" sz="2600" dirty="0"/>
              <a:t>int main()</a:t>
            </a:r>
            <a:endParaRPr lang="en-US" altLang="zh-CN" sz="2600" dirty="0"/>
          </a:p>
          <a:p>
            <a:pPr marL="0" indent="0">
              <a:buNone/>
            </a:pPr>
            <a:r>
              <a:rPr lang="en-US" altLang="zh-CN" sz="2600" dirty="0"/>
              <a:t>{</a:t>
            </a:r>
            <a:endParaRPr lang="en-US" altLang="zh-CN" sz="2600" dirty="0"/>
          </a:p>
          <a:p>
            <a:pPr marL="0" indent="0">
              <a:buNone/>
            </a:pPr>
            <a:r>
              <a:rPr lang="en-US" altLang="zh-CN" sz="2600" dirty="0"/>
              <a:t>    pid_t pid = getpid();</a:t>
            </a:r>
            <a:endParaRPr lang="en-US" altLang="zh-CN" sz="2600" dirty="0"/>
          </a:p>
          <a:p>
            <a:pPr marL="0" indent="0">
              <a:buNone/>
            </a:pPr>
            <a:r>
              <a:rPr lang="en-US" altLang="zh-CN" sz="2600" dirty="0"/>
              <a:t>    printf("pid: %d\n",pid);</a:t>
            </a:r>
            <a:endParaRPr lang="en-US" altLang="zh-CN" sz="2600" dirty="0"/>
          </a:p>
          <a:p>
            <a:pPr marL="0" indent="0">
              <a:buNone/>
            </a:pPr>
            <a:r>
              <a:rPr lang="en-US" altLang="zh-CN" sz="2600" dirty="0"/>
              <a:t>    pthread_t tid;</a:t>
            </a:r>
            <a:endParaRPr lang="en-US" altLang="zh-CN" sz="2600" dirty="0"/>
          </a:p>
          <a:p>
            <a:pPr marL="0" indent="0">
              <a:buNone/>
            </a:pPr>
            <a:r>
              <a:rPr lang="en-US" altLang="zh-CN" sz="2600" dirty="0"/>
              <a:t>    pthread_create(&amp;tid,NULL,thread_fun,NULL);</a:t>
            </a:r>
            <a:endParaRPr lang="en-US" altLang="zh-CN" sz="2600" dirty="0"/>
          </a:p>
          <a:p>
            <a:pPr marL="0" indent="0">
              <a:buNone/>
            </a:pPr>
            <a:r>
              <a:rPr lang="en-US" altLang="zh-CN" sz="2600" dirty="0"/>
              <a:t>    printf("main is running...!\n");</a:t>
            </a:r>
            <a:endParaRPr lang="en-US" altLang="zh-CN" sz="2600" dirty="0"/>
          </a:p>
          <a:p>
            <a:pPr marL="0" indent="0">
              <a:buNone/>
            </a:pPr>
            <a:r>
              <a:rPr lang="en-US" altLang="zh-CN" sz="2600" dirty="0"/>
              <a:t>    sleep(3);</a:t>
            </a:r>
            <a:endParaRPr lang="en-US" altLang="zh-CN" sz="2600" dirty="0"/>
          </a:p>
          <a:p>
            <a:pPr marL="0" indent="0">
              <a:buNone/>
            </a:pPr>
            <a:r>
              <a:rPr lang="en-US" altLang="zh-CN" sz="2600" dirty="0"/>
              <a:t>    if(!pthread_cancel(tid))</a:t>
            </a:r>
            <a:endParaRPr lang="en-US" altLang="zh-CN" sz="2600" dirty="0"/>
          </a:p>
          <a:p>
            <a:pPr marL="0" indent="0">
              <a:buNone/>
            </a:pPr>
            <a:r>
              <a:rPr lang="en-US" altLang="zh-CN" sz="2600" dirty="0"/>
              <a:t>      printf("cancel fun is ok\n");</a:t>
            </a:r>
            <a:endParaRPr lang="en-US" altLang="zh-CN" sz="2600" dirty="0"/>
          </a:p>
          <a:p>
            <a:pPr marL="0" indent="0">
              <a:buNone/>
            </a:pPr>
            <a:r>
              <a:rPr lang="en-US" altLang="zh-CN" sz="2600" dirty="0"/>
              <a:t>    sleep(2);</a:t>
            </a:r>
            <a:endParaRPr lang="en-US" altLang="zh-CN" sz="2600" dirty="0"/>
          </a:p>
          <a:p>
            <a:pPr marL="0" indent="0">
              <a:buNone/>
            </a:pPr>
            <a:r>
              <a:rPr lang="en-US" altLang="zh-CN" sz="2600" dirty="0"/>
              <a:t>    return 0;</a:t>
            </a:r>
            <a:endParaRPr lang="en-US" altLang="zh-CN" sz="2600" dirty="0"/>
          </a:p>
          <a:p>
            <a:pPr marL="0" indent="0">
              <a:buNone/>
            </a:pPr>
            <a:r>
              <a:rPr lang="en-US" altLang="zh-CN" sz="2600" dirty="0"/>
              <a:t>} </a:t>
            </a:r>
            <a:endParaRPr lang="zh-CN" altLang="en-US" sz="2600" dirty="0">
              <a:solidFill>
                <a:srgbClr val="007254"/>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a:xfrm>
            <a:off x="1225550" y="214313"/>
            <a:ext cx="6815138" cy="974725"/>
          </a:xfrm>
        </p:spPr>
        <p:txBody>
          <a:bodyPr vert="horz" wrap="square" lIns="91440" tIns="45720" rIns="91440" bIns="45720" anchor="b" anchorCtr="0"/>
          <a:lstStyle/>
          <a:p>
            <a:pPr algn="ctr" eaLnBrk="1" hangingPunct="1"/>
            <a:r>
              <a:rPr lang="zh-CN" altLang="en-US" b="1" dirty="0"/>
              <a:t>线程的例子</a:t>
            </a:r>
            <a:r>
              <a:rPr lang="en-US" altLang="zh-CN" b="1" dirty="0"/>
              <a:t>1</a:t>
            </a:r>
            <a:endParaRPr lang="en-US" altLang="zh-CN" b="1" dirty="0"/>
          </a:p>
        </p:txBody>
      </p:sp>
      <p:sp>
        <p:nvSpPr>
          <p:cNvPr id="91139" name="Rectangle 3"/>
          <p:cNvSpPr>
            <a:spLocks noGrp="1"/>
          </p:cNvSpPr>
          <p:nvPr>
            <p:ph idx="1"/>
          </p:nvPr>
        </p:nvSpPr>
        <p:spPr>
          <a:xfrm>
            <a:off x="1225550" y="1340168"/>
            <a:ext cx="7543800" cy="4454525"/>
          </a:xfrm>
        </p:spPr>
        <p:txBody>
          <a:bodyPr vert="horz" wrap="square" lIns="91440" tIns="45720" rIns="91440" bIns="45720" anchor="t" anchorCtr="0"/>
          <a:lstStyle/>
          <a:p>
            <a:pPr eaLnBrk="1" hangingPunct="1">
              <a:lnSpc>
                <a:spcPct val="90000"/>
              </a:lnSpc>
              <a:buNone/>
            </a:pPr>
            <a:r>
              <a:rPr lang="en-US" altLang="zh-CN" sz="2400" smtClean="0"/>
              <a:t>#</a:t>
            </a:r>
            <a:r>
              <a:rPr lang="en-US" altLang="zh-CN" sz="2400" dirty="0"/>
              <a:t>include &lt;pthread.h&gt;</a:t>
            </a:r>
            <a:endParaRPr lang="en-US" altLang="zh-CN" sz="2400" dirty="0"/>
          </a:p>
          <a:p>
            <a:pPr eaLnBrk="1" hangingPunct="1">
              <a:lnSpc>
                <a:spcPct val="90000"/>
              </a:lnSpc>
              <a:buNone/>
            </a:pPr>
            <a:r>
              <a:rPr lang="en-US" altLang="zh-CN" sz="2400" dirty="0"/>
              <a:t>#include &lt;stdlib.h&gt;</a:t>
            </a:r>
            <a:endParaRPr lang="en-US" altLang="zh-CN" sz="2400" dirty="0"/>
          </a:p>
          <a:p>
            <a:pPr eaLnBrk="1" hangingPunct="1">
              <a:lnSpc>
                <a:spcPct val="90000"/>
              </a:lnSpc>
              <a:buNone/>
            </a:pPr>
            <a:r>
              <a:rPr lang="en-US" altLang="zh-CN" sz="2400" dirty="0"/>
              <a:t>#include &lt;unistd.h&gt;</a:t>
            </a:r>
            <a:endParaRPr lang="en-US" altLang="zh-CN" sz="2400" dirty="0"/>
          </a:p>
          <a:p>
            <a:pPr eaLnBrk="1" hangingPunct="1">
              <a:lnSpc>
                <a:spcPct val="90000"/>
              </a:lnSpc>
              <a:buNone/>
            </a:pPr>
            <a:r>
              <a:rPr lang="en-US" altLang="zh-CN" sz="2400" dirty="0"/>
              <a:t> void *thread_function(void *arg) {</a:t>
            </a:r>
            <a:endParaRPr lang="en-US" altLang="zh-CN" sz="2400" dirty="0"/>
          </a:p>
          <a:p>
            <a:pPr eaLnBrk="1" hangingPunct="1">
              <a:lnSpc>
                <a:spcPct val="90000"/>
              </a:lnSpc>
              <a:buNone/>
            </a:pPr>
            <a:r>
              <a:rPr lang="en-US" altLang="zh-CN" sz="2400" dirty="0"/>
              <a:t>  for ( int i=0; i&lt;5; i++) {</a:t>
            </a:r>
            <a:endParaRPr lang="en-US" altLang="zh-CN" sz="2400" dirty="0"/>
          </a:p>
          <a:p>
            <a:pPr eaLnBrk="1" hangingPunct="1">
              <a:lnSpc>
                <a:spcPct val="90000"/>
              </a:lnSpc>
              <a:buNone/>
            </a:pPr>
            <a:r>
              <a:rPr lang="en-US" altLang="zh-CN" sz="2400" dirty="0"/>
              <a:t>    printf("Thread says hi!\n");</a:t>
            </a:r>
            <a:endParaRPr lang="en-US" altLang="zh-CN" sz="2400" dirty="0"/>
          </a:p>
          <a:p>
            <a:pPr eaLnBrk="1" hangingPunct="1">
              <a:lnSpc>
                <a:spcPct val="90000"/>
              </a:lnSpc>
              <a:buNone/>
            </a:pPr>
            <a:r>
              <a:rPr lang="en-US" altLang="zh-CN" sz="2400" dirty="0"/>
              <a:t>    sleep(1);</a:t>
            </a:r>
            <a:endParaRPr lang="en-US" altLang="zh-CN" sz="2400" dirty="0"/>
          </a:p>
          <a:p>
            <a:pPr eaLnBrk="1" hangingPunct="1">
              <a:lnSpc>
                <a:spcPct val="90000"/>
              </a:lnSpc>
              <a:buNone/>
            </a:pPr>
            <a:r>
              <a:rPr lang="en-US" altLang="zh-CN" sz="2400" dirty="0"/>
              <a:t>}</a:t>
            </a:r>
            <a:endParaRPr lang="en-US" altLang="zh-CN" sz="2400" dirty="0"/>
          </a:p>
          <a:p>
            <a:pPr eaLnBrk="1" hangingPunct="1">
              <a:lnSpc>
                <a:spcPct val="90000"/>
              </a:lnSpc>
              <a:buNone/>
            </a:pPr>
            <a:r>
              <a:rPr lang="en-US" altLang="zh-CN" sz="2400" dirty="0"/>
              <a:t>  return NULL;</a:t>
            </a:r>
            <a:endParaRPr lang="en-US" altLang="zh-CN" sz="2400" dirty="0"/>
          </a:p>
          <a:p>
            <a:pPr eaLnBrk="1" hangingPunct="1">
              <a:lnSpc>
                <a:spcPct val="90000"/>
              </a:lnSpc>
              <a:buNone/>
            </a:pPr>
            <a:r>
              <a:rPr lang="en-US" altLang="zh-CN" sz="2400" dirty="0"/>
              <a:t>}</a:t>
            </a:r>
            <a:endParaRPr lang="en-US" altLang="zh-CN" sz="2400" dirty="0"/>
          </a:p>
          <a:p>
            <a:pPr eaLnBrk="1" hangingPunct="1">
              <a:lnSpc>
                <a:spcPct val="90000"/>
              </a:lnSpc>
              <a:buNone/>
            </a:pPr>
            <a:r>
              <a:rPr lang="en-US" altLang="zh-CN" sz="2400" dirty="0"/>
              <a:t>int main(void) {</a:t>
            </a:r>
            <a:endParaRPr lang="en-US" altLang="zh-CN" sz="2400" dirty="0"/>
          </a:p>
          <a:p>
            <a:pPr eaLnBrk="1" hangingPunct="1">
              <a:lnSpc>
                <a:spcPct val="90000"/>
              </a:lnSpc>
              <a:buNone/>
            </a:pPr>
            <a:r>
              <a:rPr lang="en-US" altLang="zh-CN" sz="2400" dirty="0"/>
              <a:t>     pthread_t mythread;</a:t>
            </a:r>
            <a:endParaRPr lang="en-US" altLang="zh-CN" sz="2400" dirty="0"/>
          </a:p>
          <a:p>
            <a:pPr eaLnBrk="1" hangingPunct="1">
              <a:lnSpc>
                <a:spcPct val="90000"/>
              </a:lnSpc>
              <a:buNone/>
            </a:pPr>
            <a:endParaRPr lang="en-US" altLang="zh-CN" sz="2400" dirty="0"/>
          </a:p>
          <a:p>
            <a:pPr eaLnBrk="1" hangingPunct="1">
              <a:lnSpc>
                <a:spcPct val="90000"/>
              </a:lnSpc>
              <a:buNone/>
            </a:pPr>
            <a:r>
              <a:rPr lang="en-US" altLang="zh-CN" sz="2400" dirty="0"/>
              <a:t>  </a:t>
            </a:r>
            <a:endParaRPr lang="en-US" altLang="zh-CN" sz="24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p:cNvSpPr>
          <p:nvPr>
            <p:ph idx="1"/>
          </p:nvPr>
        </p:nvSpPr>
        <p:spPr>
          <a:xfrm>
            <a:off x="900113" y="620713"/>
            <a:ext cx="8135937" cy="5715000"/>
          </a:xfrm>
          <a:solidFill>
            <a:schemeClr val="bg1">
              <a:alpha val="100000"/>
            </a:schemeClr>
          </a:solidFill>
          <a:ln>
            <a:solidFill>
              <a:schemeClr val="bg1">
                <a:alpha val="100000"/>
              </a:schemeClr>
            </a:solidFill>
            <a:miter lim="800000"/>
          </a:ln>
        </p:spPr>
        <p:txBody>
          <a:bodyPr vert="horz" wrap="square" lIns="91440" tIns="45720" rIns="91440" bIns="45720" anchor="t" anchorCtr="0"/>
          <a:lstStyle/>
          <a:p>
            <a:pPr eaLnBrk="1" hangingPunct="1">
              <a:buNone/>
            </a:pPr>
            <a:r>
              <a:rPr lang="en-US" altLang="zh-CN" sz="2400" dirty="0"/>
              <a:t> if ( pthread_create( &amp;mythread, NULL, thread_function, NULL) ) {</a:t>
            </a:r>
            <a:endParaRPr lang="en-US" altLang="zh-CN" sz="2400" dirty="0"/>
          </a:p>
          <a:p>
            <a:pPr eaLnBrk="1" hangingPunct="1">
              <a:buNone/>
            </a:pPr>
            <a:r>
              <a:rPr lang="en-US" altLang="zh-CN" sz="2400" dirty="0"/>
              <a:t>    printf("error creating thread.");</a:t>
            </a:r>
            <a:endParaRPr lang="en-US" altLang="zh-CN" sz="2400" dirty="0"/>
          </a:p>
          <a:p>
            <a:pPr eaLnBrk="1" hangingPunct="1">
              <a:buNone/>
            </a:pPr>
            <a:r>
              <a:rPr lang="en-US" altLang="zh-CN" sz="2400" dirty="0"/>
              <a:t>    exit(1);</a:t>
            </a:r>
            <a:endParaRPr lang="en-US" altLang="zh-CN" sz="2400" dirty="0"/>
          </a:p>
          <a:p>
            <a:pPr eaLnBrk="1" hangingPunct="1">
              <a:buNone/>
            </a:pPr>
            <a:r>
              <a:rPr lang="en-US" altLang="zh-CN" sz="2400" dirty="0"/>
              <a:t>  }</a:t>
            </a:r>
            <a:endParaRPr lang="en-US" altLang="zh-CN" sz="2400" dirty="0"/>
          </a:p>
          <a:p>
            <a:pPr eaLnBrk="1" hangingPunct="1">
              <a:buNone/>
            </a:pPr>
            <a:r>
              <a:rPr lang="en-US" altLang="zh-CN" sz="2400" dirty="0"/>
              <a:t>if ( pthread_join ( mythread, NULL ) ) {</a:t>
            </a:r>
            <a:endParaRPr lang="en-US" altLang="zh-CN" sz="2400" dirty="0"/>
          </a:p>
          <a:p>
            <a:pPr eaLnBrk="1" hangingPunct="1">
              <a:buNone/>
            </a:pPr>
            <a:r>
              <a:rPr lang="en-US" altLang="zh-CN" sz="2400" dirty="0"/>
              <a:t>    printf("error joining thread.");</a:t>
            </a:r>
            <a:endParaRPr lang="en-US" altLang="zh-CN" sz="2400" dirty="0"/>
          </a:p>
          <a:p>
            <a:pPr eaLnBrk="1" hangingPunct="1">
              <a:buNone/>
            </a:pPr>
            <a:r>
              <a:rPr lang="en-US" altLang="zh-CN" sz="2400" dirty="0"/>
              <a:t>    exit(1); // </a:t>
            </a:r>
            <a:r>
              <a:rPr lang="en-US" altLang="zh-CN" sz="2400" dirty="0">
                <a:solidFill>
                  <a:srgbClr val="FF0000"/>
                </a:solidFill>
              </a:rPr>
              <a:t>pthread_join</a:t>
            </a:r>
            <a:r>
              <a:rPr lang="zh-CN" altLang="en-US" sz="2400" dirty="0">
                <a:solidFill>
                  <a:srgbClr val="FF0000"/>
                </a:solidFill>
              </a:rPr>
              <a:t>成功返回</a:t>
            </a:r>
            <a:r>
              <a:rPr lang="en-US" altLang="zh-CN" sz="2400" dirty="0">
                <a:solidFill>
                  <a:srgbClr val="FF0000"/>
                </a:solidFill>
              </a:rPr>
              <a:t>0</a:t>
            </a:r>
            <a:r>
              <a:rPr lang="zh-CN" altLang="en-US" sz="2400" dirty="0">
                <a:solidFill>
                  <a:srgbClr val="FF0000"/>
                </a:solidFill>
              </a:rPr>
              <a:t>，失败返回错误号</a:t>
            </a:r>
            <a:endParaRPr lang="en-US" altLang="zh-CN" sz="2400" dirty="0">
              <a:solidFill>
                <a:srgbClr val="FF0000"/>
              </a:solidFill>
            </a:endParaRPr>
          </a:p>
          <a:p>
            <a:pPr eaLnBrk="1" hangingPunct="1">
              <a:buNone/>
            </a:pPr>
            <a:r>
              <a:rPr lang="en-US" altLang="zh-CN" sz="2400" dirty="0"/>
              <a:t>  }</a:t>
            </a:r>
            <a:endParaRPr lang="en-US" altLang="zh-CN" sz="2400" dirty="0"/>
          </a:p>
          <a:p>
            <a:pPr eaLnBrk="1" hangingPunct="1">
              <a:buNone/>
            </a:pPr>
            <a:r>
              <a:rPr lang="en-US" altLang="zh-CN" sz="2400" dirty="0"/>
              <a:t>  exit(0);</a:t>
            </a:r>
            <a:endParaRPr lang="en-US" altLang="zh-CN" sz="2400" dirty="0"/>
          </a:p>
          <a:p>
            <a:pPr eaLnBrk="1" hangingPunct="1">
              <a:buNone/>
            </a:pPr>
            <a:r>
              <a:rPr lang="en-US" altLang="zh-CN" sz="2400"/>
              <a:t>} </a:t>
            </a:r>
            <a:r>
              <a:rPr lang="en-US" altLang="zh-CN" sz="2400" b="1" smtClean="0">
                <a:solidFill>
                  <a:srgbClr val="009644"/>
                </a:solidFill>
                <a:latin typeface="Tahoma" panose="020B0604030504040204" pitchFamily="34" charset="0"/>
                <a:ea typeface="微软雅黑" panose="020B0503020204020204" pitchFamily="34" charset="-122"/>
              </a:rPr>
              <a:t>//</a:t>
            </a:r>
            <a:r>
              <a:rPr lang="zh-CN" altLang="en-US" sz="2400" b="1" smtClean="0">
                <a:solidFill>
                  <a:srgbClr val="009644"/>
                </a:solidFill>
                <a:latin typeface="Tahoma" panose="020B0604030504040204" pitchFamily="34" charset="0"/>
                <a:ea typeface="微软雅黑" panose="020B0503020204020204" pitchFamily="34" charset="-122"/>
              </a:rPr>
              <a:t>说明</a:t>
            </a:r>
            <a:r>
              <a:rPr lang="zh-CN" altLang="en-US" sz="2400" b="1" dirty="0">
                <a:solidFill>
                  <a:srgbClr val="009644"/>
                </a:solidFill>
                <a:latin typeface="Tahoma" panose="020B0604030504040204" pitchFamily="34" charset="0"/>
                <a:ea typeface="微软雅黑" panose="020B0503020204020204" pitchFamily="34" charset="-122"/>
              </a:rPr>
              <a:t>两种编译方式</a:t>
            </a:r>
            <a:endParaRPr lang="zh-CN" altLang="en-US" sz="2400" b="1" dirty="0">
              <a:solidFill>
                <a:srgbClr val="009644"/>
              </a:solidFill>
              <a:latin typeface="Tahoma" panose="020B0604030504040204" pitchFamily="34" charset="0"/>
              <a:ea typeface="微软雅黑" panose="020B0503020204020204" pitchFamily="34" charset="-122"/>
            </a:endParaRPr>
          </a:p>
          <a:p>
            <a:pPr eaLnBrk="1" hangingPunct="1">
              <a:buNone/>
            </a:pPr>
            <a:r>
              <a:rPr lang="en-US" altLang="zh-CN" sz="2400" b="1" dirty="0">
                <a:solidFill>
                  <a:srgbClr val="009644"/>
                </a:solidFill>
                <a:latin typeface="Tahoma" panose="020B0604030504040204" pitchFamily="34" charset="0"/>
                <a:ea typeface="微软雅黑" panose="020B0503020204020204" pitchFamily="34" charset="-122"/>
              </a:rPr>
              <a:t>/*gcc thread1.c -</a:t>
            </a:r>
            <a:r>
              <a:rPr lang="en-US" altLang="zh-CN" sz="2400" b="1">
                <a:solidFill>
                  <a:srgbClr val="009644"/>
                </a:solidFill>
                <a:latin typeface="Tahoma" panose="020B0604030504040204" pitchFamily="34" charset="0"/>
                <a:ea typeface="微软雅黑" panose="020B0503020204020204" pitchFamily="34" charset="-122"/>
              </a:rPr>
              <a:t>o </a:t>
            </a:r>
            <a:r>
              <a:rPr lang="en-US" altLang="zh-CN" sz="2400" b="1" smtClean="0">
                <a:solidFill>
                  <a:srgbClr val="009644"/>
                </a:solidFill>
                <a:latin typeface="Tahoma" panose="020B0604030504040204" pitchFamily="34" charset="0"/>
                <a:ea typeface="微软雅黑" panose="020B0503020204020204" pitchFamily="34" charset="-122"/>
              </a:rPr>
              <a:t>a </a:t>
            </a:r>
            <a:r>
              <a:rPr lang="en-US" altLang="zh-CN" sz="2400" b="1" dirty="0">
                <a:solidFill>
                  <a:srgbClr val="009644"/>
                </a:solidFill>
                <a:latin typeface="Tahoma" panose="020B0604030504040204" pitchFamily="34" charset="0"/>
                <a:ea typeface="微软雅黑" panose="020B0503020204020204" pitchFamily="34" charset="-122"/>
              </a:rPr>
              <a:t>-lpthread */</a:t>
            </a:r>
            <a:endParaRPr lang="en-US" altLang="zh-CN" sz="2400" b="1" dirty="0">
              <a:solidFill>
                <a:srgbClr val="009644"/>
              </a:solidFill>
              <a:latin typeface="Tahoma" panose="020B0604030504040204" pitchFamily="34" charset="0"/>
              <a:ea typeface="微软雅黑" panose="020B0503020204020204" pitchFamily="34" charset="-122"/>
            </a:endParaRPr>
          </a:p>
          <a:p>
            <a:pPr eaLnBrk="1" hangingPunct="1">
              <a:buNone/>
            </a:pPr>
            <a:r>
              <a:rPr lang="en-US" altLang="zh-CN" sz="2400" b="1" dirty="0">
                <a:solidFill>
                  <a:srgbClr val="009644"/>
                </a:solidFill>
                <a:latin typeface="Tahoma" panose="020B0604030504040204" pitchFamily="34" charset="0"/>
                <a:ea typeface="微软雅黑" panose="020B0503020204020204" pitchFamily="34" charset="-122"/>
              </a:rPr>
              <a:t>/*QT</a:t>
            </a:r>
            <a:r>
              <a:rPr lang="zh-CN" altLang="en-US" sz="2400" b="1" dirty="0">
                <a:solidFill>
                  <a:srgbClr val="009644"/>
                </a:solidFill>
                <a:latin typeface="Tahoma" panose="020B0604030504040204" pitchFamily="34" charset="0"/>
                <a:ea typeface="微软雅黑" panose="020B0503020204020204" pitchFamily="34" charset="-122"/>
              </a:rPr>
              <a:t>在</a:t>
            </a:r>
            <a:r>
              <a:rPr lang="en-US" altLang="zh-CN" sz="2400" b="1" dirty="0">
                <a:solidFill>
                  <a:srgbClr val="009644"/>
                </a:solidFill>
                <a:latin typeface="Tahoma" panose="020B0604030504040204" pitchFamily="34" charset="0"/>
                <a:ea typeface="微软雅黑" panose="020B0503020204020204" pitchFamily="34" charset="-122"/>
              </a:rPr>
              <a:t>pro</a:t>
            </a:r>
            <a:r>
              <a:rPr lang="zh-CN" altLang="en-US" sz="2400" b="1" dirty="0">
                <a:solidFill>
                  <a:srgbClr val="009644"/>
                </a:solidFill>
                <a:latin typeface="Tahoma" panose="020B0604030504040204" pitchFamily="34" charset="0"/>
                <a:ea typeface="微软雅黑" panose="020B0503020204020204" pitchFamily="34" charset="-122"/>
              </a:rPr>
              <a:t>文件中添加</a:t>
            </a:r>
            <a:r>
              <a:rPr lang="en-US" altLang="zh-CN" sz="2400" b="1" dirty="0">
                <a:solidFill>
                  <a:srgbClr val="009644"/>
                </a:solidFill>
                <a:latin typeface="Tahoma" panose="020B0604030504040204" pitchFamily="34" charset="0"/>
                <a:ea typeface="微软雅黑" panose="020B0503020204020204" pitchFamily="34" charset="-122"/>
              </a:rPr>
              <a:t>   LIBS += -lpthread*/</a:t>
            </a:r>
            <a:endParaRPr lang="en-US" altLang="zh-CN" sz="2400" b="1" dirty="0">
              <a:solidFill>
                <a:srgbClr val="009644"/>
              </a:solidFill>
              <a:latin typeface="Tahoma" panose="020B0604030504040204" pitchFamily="34" charset="0"/>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482694" y="1124744"/>
            <a:ext cx="2568163" cy="17375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p:nvPr>
        </p:nvSpPr>
        <p:spPr>
          <a:xfrm>
            <a:off x="304800" y="76200"/>
            <a:ext cx="7467600" cy="762000"/>
          </a:xfrm>
        </p:spPr>
        <p:txBody>
          <a:bodyPr vert="horz" wrap="square" lIns="91440" tIns="45720" rIns="91440" bIns="45720" anchor="b" anchorCtr="0"/>
          <a:lstStyle/>
          <a:p>
            <a:pPr algn="ctr" eaLnBrk="1" hangingPunct="1"/>
            <a:r>
              <a:rPr lang="zh-CN" altLang="en-US" dirty="0"/>
              <a:t>线程的例子</a:t>
            </a:r>
            <a:r>
              <a:rPr lang="en-US" altLang="zh-CN" dirty="0"/>
              <a:t>2(</a:t>
            </a:r>
            <a:r>
              <a:rPr lang="zh-CN" altLang="en-US" dirty="0"/>
              <a:t>同步问题</a:t>
            </a:r>
            <a:r>
              <a:rPr lang="en-US" altLang="zh-CN" dirty="0"/>
              <a:t>)</a:t>
            </a:r>
            <a:endParaRPr lang="en-US" altLang="zh-CN" dirty="0"/>
          </a:p>
        </p:txBody>
      </p:sp>
      <p:sp>
        <p:nvSpPr>
          <p:cNvPr id="94211" name="Rectangle 3"/>
          <p:cNvSpPr>
            <a:spLocks noGrp="1"/>
          </p:cNvSpPr>
          <p:nvPr>
            <p:ph idx="1"/>
          </p:nvPr>
        </p:nvSpPr>
        <p:spPr>
          <a:xfrm>
            <a:off x="179388" y="1341438"/>
            <a:ext cx="9001125" cy="5688012"/>
          </a:xfrm>
          <a:solidFill>
            <a:schemeClr val="bg1">
              <a:alpha val="100000"/>
            </a:schemeClr>
          </a:solidFill>
        </p:spPr>
        <p:txBody>
          <a:bodyPr vert="horz" wrap="square" lIns="91440" tIns="45720" rIns="91440" bIns="45720" anchor="t" anchorCtr="0"/>
          <a:lstStyle/>
          <a:p>
            <a:pPr eaLnBrk="1" hangingPunct="1">
              <a:lnSpc>
                <a:spcPct val="90000"/>
              </a:lnSpc>
              <a:buNone/>
            </a:pPr>
            <a:r>
              <a:rPr lang="en-US" altLang="zh-CN" sz="2400" dirty="0"/>
              <a:t>#define NLOOP 5000</a:t>
            </a:r>
            <a:endParaRPr lang="en-US" altLang="zh-CN" sz="2400" dirty="0"/>
          </a:p>
          <a:p>
            <a:pPr eaLnBrk="1" hangingPunct="1">
              <a:lnSpc>
                <a:spcPct val="90000"/>
              </a:lnSpc>
              <a:buNone/>
            </a:pPr>
            <a:r>
              <a:rPr lang="en-US" altLang="zh-CN" sz="2400" dirty="0"/>
              <a:t>int counter = 0;</a:t>
            </a:r>
            <a:endParaRPr lang="en-US" altLang="zh-CN" sz="2400" dirty="0"/>
          </a:p>
          <a:p>
            <a:pPr eaLnBrk="1" hangingPunct="1">
              <a:lnSpc>
                <a:spcPct val="90000"/>
              </a:lnSpc>
              <a:buNone/>
            </a:pPr>
            <a:r>
              <a:rPr lang="en-US" altLang="zh-CN" sz="2400" dirty="0"/>
              <a:t>void* Increase_Counter(); </a:t>
            </a:r>
            <a:r>
              <a:rPr lang="en-US" altLang="zh-CN" sz="2400" dirty="0">
                <a:solidFill>
                  <a:srgbClr val="00823B"/>
                </a:solidFill>
              </a:rPr>
              <a:t>//</a:t>
            </a:r>
            <a:r>
              <a:rPr lang="zh-CN" altLang="en-US" sz="2400" dirty="0">
                <a:solidFill>
                  <a:srgbClr val="00823B"/>
                </a:solidFill>
              </a:rPr>
              <a:t>目的使</a:t>
            </a:r>
            <a:r>
              <a:rPr lang="en-US" altLang="zh-CN" sz="2400" dirty="0">
                <a:solidFill>
                  <a:srgbClr val="007434"/>
                </a:solidFill>
              </a:rPr>
              <a:t>counter+1</a:t>
            </a:r>
            <a:endParaRPr lang="en-US" altLang="zh-CN" sz="2400" dirty="0">
              <a:solidFill>
                <a:srgbClr val="007434"/>
              </a:solidFill>
            </a:endParaRPr>
          </a:p>
          <a:p>
            <a:pPr eaLnBrk="1" hangingPunct="1">
              <a:lnSpc>
                <a:spcPct val="90000"/>
              </a:lnSpc>
              <a:buNone/>
            </a:pPr>
            <a:r>
              <a:rPr lang="en-US" altLang="zh-CN" sz="2400" dirty="0"/>
              <a:t>int main()</a:t>
            </a:r>
            <a:endParaRPr lang="en-US" altLang="zh-CN" sz="2400" dirty="0"/>
          </a:p>
          <a:p>
            <a:pPr eaLnBrk="1" hangingPunct="1">
              <a:lnSpc>
                <a:spcPct val="90000"/>
              </a:lnSpc>
              <a:buNone/>
            </a:pPr>
            <a:r>
              <a:rPr lang="en-US" altLang="zh-CN" sz="2400" dirty="0"/>
              <a:t>{</a:t>
            </a:r>
            <a:endParaRPr lang="en-US" altLang="zh-CN" sz="2400" dirty="0"/>
          </a:p>
          <a:p>
            <a:pPr eaLnBrk="1" hangingPunct="1">
              <a:lnSpc>
                <a:spcPct val="90000"/>
              </a:lnSpc>
              <a:buNone/>
            </a:pPr>
            <a:r>
              <a:rPr lang="en-US" altLang="zh-CN" sz="2400" dirty="0"/>
              <a:t>    pthread_t tidA,tidB;</a:t>
            </a:r>
            <a:endParaRPr lang="en-US" altLang="zh-CN" sz="2400" dirty="0"/>
          </a:p>
          <a:p>
            <a:pPr eaLnBrk="1" hangingPunct="1">
              <a:lnSpc>
                <a:spcPct val="90000"/>
              </a:lnSpc>
              <a:buNone/>
            </a:pPr>
            <a:r>
              <a:rPr lang="en-US" altLang="zh-CN" sz="2400" dirty="0"/>
              <a:t>    pthread_create(&amp;tidA,NULL,Increase_Counter,NULL);</a:t>
            </a:r>
            <a:endParaRPr lang="en-US" altLang="zh-CN" sz="2400" dirty="0"/>
          </a:p>
          <a:p>
            <a:pPr eaLnBrk="1" hangingPunct="1">
              <a:lnSpc>
                <a:spcPct val="90000"/>
              </a:lnSpc>
              <a:buNone/>
            </a:pPr>
            <a:r>
              <a:rPr lang="en-US" altLang="zh-CN" sz="2400" dirty="0"/>
              <a:t>    pthread_create(&amp;tidB,NULL,Increase_Counter,NULL);</a:t>
            </a:r>
            <a:endParaRPr lang="en-US" altLang="zh-CN" sz="2400" dirty="0"/>
          </a:p>
          <a:p>
            <a:pPr eaLnBrk="1" hangingPunct="1">
              <a:lnSpc>
                <a:spcPct val="90000"/>
              </a:lnSpc>
              <a:buNone/>
            </a:pPr>
            <a:r>
              <a:rPr lang="en-US" altLang="zh-CN" sz="2400" dirty="0"/>
              <a:t>    pthread_join(tidA,NULL);</a:t>
            </a:r>
            <a:endParaRPr lang="en-US" altLang="zh-CN" sz="2400" dirty="0"/>
          </a:p>
          <a:p>
            <a:pPr eaLnBrk="1" hangingPunct="1">
              <a:lnSpc>
                <a:spcPct val="90000"/>
              </a:lnSpc>
              <a:buNone/>
            </a:pPr>
            <a:r>
              <a:rPr lang="en-US" altLang="zh-CN" sz="2400" dirty="0"/>
              <a:t>    pthread_join(tidB,NULL);</a:t>
            </a:r>
            <a:endParaRPr lang="en-US" altLang="zh-CN" sz="2400" dirty="0"/>
          </a:p>
          <a:p>
            <a:pPr eaLnBrk="1" hangingPunct="1">
              <a:lnSpc>
                <a:spcPct val="90000"/>
              </a:lnSpc>
              <a:buNone/>
            </a:pPr>
            <a:r>
              <a:rPr lang="en-US" altLang="zh-CN" sz="2400" dirty="0"/>
              <a:t>    return 0;</a:t>
            </a:r>
            <a:endParaRPr lang="en-US" altLang="zh-CN" sz="2400" dirty="0"/>
          </a:p>
          <a:p>
            <a:pPr eaLnBrk="1" hangingPunct="1">
              <a:lnSpc>
                <a:spcPct val="90000"/>
              </a:lnSpc>
              <a:buNone/>
            </a:pPr>
            <a:r>
              <a:rPr lang="en-US" altLang="zh-CN" sz="2400" dirty="0"/>
              <a:t>}</a:t>
            </a:r>
            <a:endParaRPr lang="en-US" altLang="zh-CN" sz="2400" dirty="0"/>
          </a:p>
          <a:p>
            <a:pPr eaLnBrk="1" hangingPunct="1">
              <a:lnSpc>
                <a:spcPct val="90000"/>
              </a:lnSpc>
              <a:buNone/>
            </a:pPr>
            <a:endParaRPr lang="en-US" altLang="zh-CN" sz="24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p:cNvSpPr>
          <p:nvPr>
            <p:ph type="title"/>
          </p:nvPr>
        </p:nvSpPr>
        <p:spPr>
          <a:xfrm>
            <a:off x="304800" y="76200"/>
            <a:ext cx="7467600" cy="762000"/>
          </a:xfrm>
        </p:spPr>
        <p:txBody>
          <a:bodyPr vert="horz" wrap="square" lIns="91440" tIns="45720" rIns="91440" bIns="45720" anchor="b" anchorCtr="0"/>
          <a:lstStyle/>
          <a:p>
            <a:pPr algn="ctr" eaLnBrk="1" hangingPunct="1"/>
            <a:r>
              <a:rPr lang="zh-CN" altLang="en-US" dirty="0"/>
              <a:t>线程的例子</a:t>
            </a:r>
            <a:r>
              <a:rPr lang="en-US" altLang="zh-CN" dirty="0"/>
              <a:t>2(</a:t>
            </a:r>
            <a:r>
              <a:rPr lang="zh-CN" altLang="en-US" dirty="0"/>
              <a:t>同步问题</a:t>
            </a:r>
            <a:r>
              <a:rPr lang="en-US" altLang="zh-CN" dirty="0"/>
              <a:t>)</a:t>
            </a:r>
            <a:endParaRPr lang="en-US" altLang="zh-CN" dirty="0"/>
          </a:p>
        </p:txBody>
      </p:sp>
      <p:sp>
        <p:nvSpPr>
          <p:cNvPr id="95235" name="Rectangle 3"/>
          <p:cNvSpPr>
            <a:spLocks noGrp="1"/>
          </p:cNvSpPr>
          <p:nvPr>
            <p:ph idx="1"/>
          </p:nvPr>
        </p:nvSpPr>
        <p:spPr>
          <a:xfrm>
            <a:off x="1116013" y="1916113"/>
            <a:ext cx="7848600" cy="4826000"/>
          </a:xfrm>
          <a:solidFill>
            <a:schemeClr val="bg1">
              <a:alpha val="100000"/>
            </a:schemeClr>
          </a:solidFill>
        </p:spPr>
        <p:txBody>
          <a:bodyPr vert="horz" wrap="square" lIns="91440" tIns="45720" rIns="91440" bIns="45720" anchor="t" anchorCtr="0"/>
          <a:lstStyle/>
          <a:p>
            <a:pPr eaLnBrk="1" hangingPunct="1">
              <a:lnSpc>
                <a:spcPct val="90000"/>
              </a:lnSpc>
              <a:buNone/>
            </a:pPr>
            <a:r>
              <a:rPr lang="en-US" altLang="zh-CN" sz="2400" dirty="0"/>
              <a:t>void* Increase_Counter()</a:t>
            </a:r>
            <a:endParaRPr lang="en-US" altLang="zh-CN" sz="2400" dirty="0"/>
          </a:p>
          <a:p>
            <a:pPr eaLnBrk="1" hangingPunct="1">
              <a:lnSpc>
                <a:spcPct val="90000"/>
              </a:lnSpc>
              <a:buNone/>
            </a:pPr>
            <a:r>
              <a:rPr lang="en-US" altLang="zh-CN" sz="2400" dirty="0"/>
              <a:t>{</a:t>
            </a:r>
            <a:endParaRPr lang="en-US" altLang="zh-CN" sz="2400" dirty="0"/>
          </a:p>
          <a:p>
            <a:pPr eaLnBrk="1" hangingPunct="1">
              <a:lnSpc>
                <a:spcPct val="90000"/>
              </a:lnSpc>
              <a:buNone/>
            </a:pPr>
            <a:r>
              <a:rPr lang="en-US" altLang="zh-CN" sz="2400" dirty="0"/>
              <a:t>    int i,val;</a:t>
            </a:r>
            <a:endParaRPr lang="en-US" altLang="zh-CN" sz="2400" dirty="0"/>
          </a:p>
          <a:p>
            <a:pPr eaLnBrk="1" hangingPunct="1">
              <a:lnSpc>
                <a:spcPct val="90000"/>
              </a:lnSpc>
              <a:buNone/>
            </a:pPr>
            <a:r>
              <a:rPr lang="en-US" altLang="zh-CN" sz="2400" dirty="0"/>
              <a:t>    for(i=0;i&lt;NLOOP;i++)</a:t>
            </a:r>
            <a:endParaRPr lang="en-US" altLang="zh-CN" sz="2400" dirty="0"/>
          </a:p>
          <a:p>
            <a:pPr eaLnBrk="1" hangingPunct="1">
              <a:lnSpc>
                <a:spcPct val="90000"/>
              </a:lnSpc>
              <a:buNone/>
            </a:pPr>
            <a:r>
              <a:rPr lang="en-US" altLang="zh-CN" sz="2400" dirty="0"/>
              <a:t>    {</a:t>
            </a:r>
            <a:endParaRPr lang="en-US" altLang="zh-CN" sz="2400" dirty="0"/>
          </a:p>
          <a:p>
            <a:pPr eaLnBrk="1" hangingPunct="1">
              <a:lnSpc>
                <a:spcPct val="90000"/>
              </a:lnSpc>
              <a:buNone/>
            </a:pPr>
            <a:r>
              <a:rPr lang="en-US" altLang="zh-CN" sz="2400" dirty="0"/>
              <a:t>        val = counter;</a:t>
            </a:r>
            <a:endParaRPr lang="en-US" altLang="zh-CN" sz="2400" dirty="0"/>
          </a:p>
          <a:p>
            <a:pPr eaLnBrk="1" hangingPunct="1">
              <a:lnSpc>
                <a:spcPct val="90000"/>
              </a:lnSpc>
              <a:buNone/>
            </a:pPr>
            <a:r>
              <a:rPr lang="en-US" altLang="zh-CN" sz="2400" dirty="0"/>
              <a:t>        printf("No: %d   threadID: %lu   counter = %d\n",i, pthread_self(),val+1);</a:t>
            </a:r>
            <a:endParaRPr lang="en-US" altLang="zh-CN" sz="2400" dirty="0"/>
          </a:p>
          <a:p>
            <a:pPr eaLnBrk="1" hangingPunct="1">
              <a:lnSpc>
                <a:spcPct val="90000"/>
              </a:lnSpc>
              <a:buNone/>
            </a:pPr>
            <a:r>
              <a:rPr lang="en-US" altLang="zh-CN" sz="2400" dirty="0"/>
              <a:t>        counter = val+1;</a:t>
            </a:r>
            <a:endParaRPr lang="en-US" altLang="zh-CN" sz="2400" dirty="0"/>
          </a:p>
          <a:p>
            <a:pPr eaLnBrk="1" hangingPunct="1">
              <a:lnSpc>
                <a:spcPct val="90000"/>
              </a:lnSpc>
              <a:buNone/>
            </a:pPr>
            <a:r>
              <a:rPr lang="en-US" altLang="zh-CN" sz="2400" dirty="0"/>
              <a:t>    }</a:t>
            </a:r>
            <a:endParaRPr lang="en-US" altLang="zh-CN" sz="2400" dirty="0"/>
          </a:p>
          <a:p>
            <a:pPr eaLnBrk="1" hangingPunct="1">
              <a:lnSpc>
                <a:spcPct val="90000"/>
              </a:lnSpc>
              <a:buNone/>
            </a:pPr>
            <a:r>
              <a:rPr lang="en-US" altLang="zh-CN" sz="2400" dirty="0"/>
              <a:t>    return NULL;</a:t>
            </a:r>
            <a:endParaRPr lang="en-US" altLang="zh-CN" sz="2400" dirty="0"/>
          </a:p>
          <a:p>
            <a:pPr eaLnBrk="1" hangingPunct="1">
              <a:lnSpc>
                <a:spcPct val="90000"/>
              </a:lnSpc>
              <a:buNone/>
            </a:pPr>
            <a:r>
              <a:rPr lang="en-US" altLang="zh-CN" sz="2400" dirty="0"/>
              <a:t>} </a:t>
            </a:r>
            <a:endParaRPr lang="en-US" altLang="zh-CN" sz="2400" dirty="0">
              <a:solidFill>
                <a:srgbClr val="00AB7E"/>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内容占位符 2"/>
          <p:cNvPicPr>
            <a:picLocks noGrp="1" noChangeAspect="1"/>
          </p:cNvPicPr>
          <p:nvPr>
            <p:ph idx="1"/>
          </p:nvPr>
        </p:nvPicPr>
        <p:blipFill>
          <a:blip r:embed="rId1"/>
          <a:srcRect/>
          <a:stretch>
            <a:fillRect/>
          </a:stretch>
        </p:blipFill>
        <p:spPr>
          <a:xfrm>
            <a:off x="107950" y="620713"/>
            <a:ext cx="8712200" cy="2808287"/>
          </a:xfrm>
        </p:spPr>
      </p:pic>
      <p:pic>
        <p:nvPicPr>
          <p:cNvPr id="96259" name="图片 3"/>
          <p:cNvPicPr>
            <a:picLocks noChangeAspect="1"/>
          </p:cNvPicPr>
          <p:nvPr/>
        </p:nvPicPr>
        <p:blipFill>
          <a:blip r:embed="rId2"/>
          <a:stretch>
            <a:fillRect/>
          </a:stretch>
        </p:blipFill>
        <p:spPr>
          <a:xfrm>
            <a:off x="107950" y="3644900"/>
            <a:ext cx="8712200" cy="2990850"/>
          </a:xfrm>
          <a:prstGeom prst="rect">
            <a:avLst/>
          </a:prstGeom>
          <a:noFill/>
          <a:ln w="9525">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1150938" y="214313"/>
            <a:ext cx="7793037" cy="1127125"/>
          </a:xfrm>
        </p:spPr>
        <p:txBody>
          <a:bodyPr vert="horz" wrap="square" lIns="91440" tIns="45720" rIns="91440" bIns="45720" anchor="b" anchorCtr="0"/>
          <a:lstStyle/>
          <a:p>
            <a:pPr algn="ctr"/>
            <a:br>
              <a:rPr lang="en-US" altLang="zh-CN" dirty="0"/>
            </a:br>
            <a:r>
              <a:rPr lang="zh-CN" altLang="en-US" dirty="0"/>
              <a:t>创建进程的三种情况</a:t>
            </a:r>
            <a:endParaRPr lang="zh-CN" altLang="en-US" dirty="0"/>
          </a:p>
        </p:txBody>
      </p:sp>
      <p:sp>
        <p:nvSpPr>
          <p:cNvPr id="15363" name="内容占位符 2"/>
          <p:cNvSpPr>
            <a:spLocks noGrp="1"/>
          </p:cNvSpPr>
          <p:nvPr>
            <p:ph idx="1"/>
          </p:nvPr>
        </p:nvSpPr>
        <p:spPr>
          <a:xfrm>
            <a:off x="1174750" y="1989138"/>
            <a:ext cx="7772400" cy="4752975"/>
          </a:xfrm>
          <a:noFill/>
          <a:ln w="9525">
            <a:noFill/>
          </a:ln>
        </p:spPr>
        <p:txBody>
          <a:bodyPr vert="horz" wrap="square" lIns="91440" tIns="45720" rIns="91440" bIns="45720" rtlCol="0" anchor="t" anchorCtr="0">
            <a:normAutofit/>
          </a:bodyPr>
          <a:lstStyle/>
          <a:p>
            <a:pPr lvl="0" algn="l" eaLnBrk="1" hangingPunct="1">
              <a:lnSpc>
                <a:spcPct val="130000"/>
              </a:lnSpc>
              <a:spcBef>
                <a:spcPts val="0"/>
              </a:spcBef>
            </a:pPr>
            <a:r>
              <a:rPr lang="zh-CN" altLang="en-US"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共享</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：新老进程共享通用的资源，两个进程公用一个数据结构，不需要为新进程另建。</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hangingPunct="1">
              <a:lnSpc>
                <a:spcPct val="130000"/>
              </a:lnSpc>
              <a:spcBef>
                <a:spcPts val="0"/>
              </a:spcBef>
            </a:pPr>
            <a:r>
              <a:rPr lang="zh-CN" altLang="en-US"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直接拷贝</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：将父进程的文件、文件系统、虚拟内存等直接拷贝到子进程。子进程创建后，两者拥有相同的结构。</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lvl="0" algn="l" eaLnBrk="1" hangingPunct="1">
              <a:lnSpc>
                <a:spcPct val="130000"/>
              </a:lnSpc>
              <a:spcBef>
                <a:spcPts val="0"/>
              </a:spcBef>
            </a:pPr>
            <a:r>
              <a:rPr lang="zh-CN" altLang="en-US" sz="2600"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Copy on Write</a:t>
            </a:r>
            <a:r>
              <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：拷贝虚拟内存页耗时耗力，能不拷贝就最好不拷贝。采用Copy on Write技术，把真正的虚拟内存拷贝推迟到两个进程中任何一个试图写虚拟页的时候。</a:t>
            </a:r>
            <a:endParaRPr lang="zh-CN" altLang="en-US" sz="26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图片 3"/>
          <p:cNvPicPr>
            <a:picLocks noChangeAspect="1"/>
          </p:cNvPicPr>
          <p:nvPr/>
        </p:nvPicPr>
        <p:blipFill>
          <a:blip r:embed="rId1"/>
          <a:stretch>
            <a:fillRect/>
          </a:stretch>
        </p:blipFill>
        <p:spPr>
          <a:xfrm>
            <a:off x="0" y="866775"/>
            <a:ext cx="9144000" cy="5514975"/>
          </a:xfrm>
          <a:prstGeom prst="rect">
            <a:avLst/>
          </a:prstGeom>
          <a:noFill/>
          <a:ln w="9525">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p:nvPr>
        </p:nvSpPr>
        <p:spPr>
          <a:xfrm>
            <a:off x="1150938" y="214313"/>
            <a:ext cx="7021512" cy="1462087"/>
          </a:xfrm>
        </p:spPr>
        <p:txBody>
          <a:bodyPr vert="horz" wrap="square" lIns="91440" tIns="45720" rIns="91440" bIns="45720" anchor="b" anchorCtr="0"/>
          <a:lstStyle/>
          <a:p>
            <a:pPr algn="ctr" eaLnBrk="1" hangingPunct="1"/>
            <a:r>
              <a:rPr lang="zh-CN" altLang="en-US" dirty="0"/>
              <a:t>互斥锁</a:t>
            </a:r>
            <a:endParaRPr lang="zh-CN" altLang="en-US" dirty="0"/>
          </a:p>
        </p:txBody>
      </p:sp>
      <p:sp>
        <p:nvSpPr>
          <p:cNvPr id="98307" name="Rectangle 3"/>
          <p:cNvSpPr>
            <a:spLocks noGrp="1"/>
          </p:cNvSpPr>
          <p:nvPr>
            <p:ph idx="1"/>
          </p:nvPr>
        </p:nvSpPr>
        <p:spPr>
          <a:xfrm>
            <a:off x="827088" y="1989138"/>
            <a:ext cx="8061325" cy="4679950"/>
          </a:xfrm>
        </p:spPr>
        <p:txBody>
          <a:bodyPr vert="horz" wrap="square" lIns="91440" tIns="45720" rIns="91440" bIns="45720" anchor="t" anchorCtr="0"/>
          <a:lstStyle/>
          <a:p>
            <a:pPr eaLnBrk="1" hangingPunct="1">
              <a:lnSpc>
                <a:spcPct val="120000"/>
              </a:lnSpc>
              <a:buNone/>
            </a:pPr>
            <a:r>
              <a:rPr lang="en-US" altLang="zh-CN" sz="2800">
                <a:latin typeface="微软雅黑 Light" panose="020B0502040204020203" pitchFamily="34" charset="-122"/>
              </a:rPr>
              <a:t>   </a:t>
            </a:r>
            <a:r>
              <a:rPr lang="zh-CN" altLang="en-US" sz="2800" smtClean="0">
                <a:latin typeface="微软雅黑 Light" panose="020B0502040204020203" pitchFamily="34" charset="-122"/>
                <a:ea typeface="微软雅黑 Light" panose="020B0502040204020203" pitchFamily="34" charset="-122"/>
              </a:rPr>
              <a:t>在</a:t>
            </a:r>
            <a:r>
              <a:rPr lang="en-US" altLang="zh-CN" sz="2800" dirty="0">
                <a:latin typeface="微软雅黑 Light" panose="020B0502040204020203" pitchFamily="34" charset="-122"/>
                <a:ea typeface="微软雅黑 Light" panose="020B0502040204020203" pitchFamily="34" charset="-122"/>
              </a:rPr>
              <a:t>linux</a:t>
            </a:r>
            <a:r>
              <a:rPr lang="zh-CN" altLang="en-US" sz="2800" dirty="0">
                <a:latin typeface="微软雅黑 Light" panose="020B0502040204020203" pitchFamily="34" charset="-122"/>
                <a:ea typeface="微软雅黑 Light" panose="020B0502040204020203" pitchFamily="34" charset="-122"/>
              </a:rPr>
              <a:t>系统中，提供一种基本的进程同步机制</a:t>
            </a:r>
            <a:r>
              <a:rPr lang="en-US" altLang="zh-CN" sz="2800" dirty="0">
                <a:latin typeface="微软雅黑 Light" panose="020B0502040204020203" pitchFamily="34" charset="-122"/>
                <a:ea typeface="微软雅黑 Light" panose="020B0502040204020203" pitchFamily="34" charset="-122"/>
              </a:rPr>
              <a:t>—</a:t>
            </a:r>
            <a:r>
              <a:rPr lang="zh-CN" altLang="en-US" sz="2800" dirty="0">
                <a:latin typeface="微软雅黑 Light" panose="020B0502040204020203" pitchFamily="34" charset="-122"/>
                <a:ea typeface="微软雅黑 Light" panose="020B0502040204020203" pitchFamily="34" charset="-122"/>
              </a:rPr>
              <a:t>互斥锁，可以用来保护线程代码中共享数据的完整性。</a:t>
            </a:r>
            <a:endParaRPr lang="zh-CN" altLang="en-US" sz="2800" dirty="0">
              <a:latin typeface="微软雅黑 Light" panose="020B0502040204020203" pitchFamily="34" charset="-122"/>
              <a:ea typeface="微软雅黑 Light" panose="020B0502040204020203" pitchFamily="34" charset="-122"/>
            </a:endParaRPr>
          </a:p>
          <a:p>
            <a:pPr eaLnBrk="1" hangingPunct="1">
              <a:lnSpc>
                <a:spcPct val="120000"/>
              </a:lnSpc>
            </a:pPr>
            <a:r>
              <a:rPr lang="zh-CN" altLang="en-US" sz="2800" dirty="0">
                <a:latin typeface="微软雅黑 Light" panose="020B0502040204020203" pitchFamily="34" charset="-122"/>
                <a:ea typeface="微软雅黑 Light" panose="020B0502040204020203" pitchFamily="34" charset="-122"/>
              </a:rPr>
              <a:t>操作系统将保证同时</a:t>
            </a:r>
            <a:r>
              <a:rPr lang="zh-CN" altLang="en-US" sz="2800" dirty="0">
                <a:solidFill>
                  <a:srgbClr val="FF0000"/>
                </a:solidFill>
                <a:latin typeface="微软雅黑 Light" panose="020B0502040204020203" pitchFamily="34" charset="-122"/>
                <a:ea typeface="微软雅黑 Light" panose="020B0502040204020203" pitchFamily="34" charset="-122"/>
              </a:rPr>
              <a:t>只有一个线程能成功完成对一个互斥锁的加锁操作</a:t>
            </a:r>
            <a:r>
              <a:rPr lang="zh-CN" altLang="en-US" sz="2800" dirty="0">
                <a:latin typeface="微软雅黑 Light" panose="020B0502040204020203" pitchFamily="34" charset="-122"/>
                <a:ea typeface="微软雅黑 Light" panose="020B0502040204020203" pitchFamily="34" charset="-122"/>
              </a:rPr>
              <a:t>。</a:t>
            </a:r>
            <a:endParaRPr lang="zh-CN" altLang="en-US" sz="2800" dirty="0">
              <a:latin typeface="微软雅黑 Light" panose="020B0502040204020203" pitchFamily="34" charset="-122"/>
              <a:ea typeface="微软雅黑 Light" panose="020B0502040204020203" pitchFamily="34" charset="-122"/>
            </a:endParaRPr>
          </a:p>
          <a:p>
            <a:pPr eaLnBrk="1" hangingPunct="1">
              <a:lnSpc>
                <a:spcPct val="120000"/>
              </a:lnSpc>
            </a:pPr>
            <a:r>
              <a:rPr lang="zh-CN" altLang="en-US" sz="2800" dirty="0">
                <a:latin typeface="微软雅黑 Light" panose="020B0502040204020203" pitchFamily="34" charset="-122"/>
                <a:ea typeface="微软雅黑 Light" panose="020B0502040204020203" pitchFamily="34" charset="-122"/>
              </a:rPr>
              <a:t>如果一个线程已经对某一互斥锁进行了加锁，其他线程只有等待该线程完成对这一互斥锁解锁后，才能完成加锁操作。</a:t>
            </a:r>
            <a:endParaRPr lang="zh-CN" altLang="en-US" sz="2800" dirty="0">
              <a:latin typeface="微软雅黑 Light" panose="020B0502040204020203" pitchFamily="34" charset="-122"/>
              <a:ea typeface="微软雅黑 Light" panose="020B0502040204020203" pitchFamily="34" charset="-122"/>
            </a:endParaRPr>
          </a:p>
          <a:p>
            <a:pPr eaLnBrk="1" hangingPunct="1">
              <a:lnSpc>
                <a:spcPct val="120000"/>
              </a:lnSpc>
              <a:buNone/>
            </a:pPr>
            <a:endParaRPr lang="en-US" altLang="zh-CN" sz="2800" b="1" dirty="0">
              <a:latin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p:nvPr>
        </p:nvSpPr>
        <p:spPr>
          <a:xfrm>
            <a:off x="1150938" y="214313"/>
            <a:ext cx="6661150" cy="1462087"/>
          </a:xfrm>
        </p:spPr>
        <p:txBody>
          <a:bodyPr vert="horz" wrap="square" lIns="91440" tIns="45720" rIns="91440" bIns="45720" anchor="b" anchorCtr="0"/>
          <a:lstStyle/>
          <a:p>
            <a:pPr algn="ctr" eaLnBrk="1" hangingPunct="1"/>
            <a:r>
              <a:rPr lang="zh-CN" altLang="en-US" dirty="0"/>
              <a:t>互斥锁函数</a:t>
            </a:r>
            <a:endParaRPr lang="zh-CN" altLang="en-US" dirty="0"/>
          </a:p>
        </p:txBody>
      </p:sp>
      <p:sp>
        <p:nvSpPr>
          <p:cNvPr id="118787" name="Rectangle 3"/>
          <p:cNvSpPr>
            <a:spLocks noGrp="1"/>
          </p:cNvSpPr>
          <p:nvPr>
            <p:ph idx="1"/>
          </p:nvPr>
        </p:nvSpPr>
        <p:spPr>
          <a:xfrm>
            <a:off x="179512" y="1916832"/>
            <a:ext cx="8856662" cy="4840287"/>
          </a:xfrm>
        </p:spPr>
        <p:txBody>
          <a:bodyPr vert="horz" wrap="square" lIns="91440" tIns="45720" rIns="91440" bIns="45720" anchor="t" anchorCtr="0"/>
          <a:lstStyle/>
          <a:p>
            <a:pPr eaLnBrk="1" hangingPunct="1">
              <a:lnSpc>
                <a:spcPct val="110000"/>
              </a:lnSpc>
              <a:buNone/>
            </a:pPr>
            <a:r>
              <a:rPr lang="en-US" altLang="zh-CN" sz="2400" b="1" dirty="0">
                <a:latin typeface="Tahoma" panose="020B0604030504040204" pitchFamily="34" charset="0"/>
                <a:ea typeface="微软雅黑 Light" panose="020B0502040204020203" pitchFamily="34" charset="-122"/>
              </a:rPr>
              <a:t>pthread_mutex_lock(pthread_mutex_t  *mptr) </a:t>
            </a:r>
            <a:endParaRPr lang="en-US" altLang="zh-CN" sz="2400" b="1" dirty="0">
              <a:latin typeface="Tahoma" panose="020B0604030504040204" pitchFamily="34" charset="0"/>
              <a:ea typeface="微软雅黑 Light" panose="020B0502040204020203" pitchFamily="34" charset="-122"/>
            </a:endParaRPr>
          </a:p>
          <a:p>
            <a:pPr eaLnBrk="1" hangingPunct="1">
              <a:lnSpc>
                <a:spcPct val="110000"/>
              </a:lnSpc>
              <a:buNone/>
            </a:pPr>
            <a:r>
              <a:rPr lang="en-US" altLang="zh-CN" sz="2400" dirty="0">
                <a:latin typeface="Tahoma" panose="020B0604030504040204" pitchFamily="34" charset="0"/>
                <a:ea typeface="微软雅黑 Light" panose="020B0502040204020203" pitchFamily="34" charset="-122"/>
              </a:rPr>
              <a:t>                   </a:t>
            </a:r>
            <a:r>
              <a:rPr lang="zh-CN" altLang="en-US" sz="2400" dirty="0">
                <a:latin typeface="Tahoma" panose="020B0604030504040204" pitchFamily="34" charset="0"/>
                <a:ea typeface="微软雅黑 Light" panose="020B0502040204020203" pitchFamily="34" charset="-122"/>
              </a:rPr>
              <a:t>返回：成功</a:t>
            </a:r>
            <a:r>
              <a:rPr lang="en-US" altLang="zh-CN" sz="2400" dirty="0">
                <a:latin typeface="Tahoma" panose="020B0604030504040204" pitchFamily="34" charset="0"/>
                <a:ea typeface="微软雅黑 Light" panose="020B0502040204020203" pitchFamily="34" charset="-122"/>
              </a:rPr>
              <a:t>0</a:t>
            </a:r>
            <a:r>
              <a:rPr lang="zh-CN" altLang="en-US" sz="2400" dirty="0">
                <a:latin typeface="Tahoma" panose="020B0604030504040204" pitchFamily="34" charset="0"/>
                <a:ea typeface="微软雅黑 Light" panose="020B0502040204020203" pitchFamily="34" charset="-122"/>
              </a:rPr>
              <a:t>，否则返回错误码</a:t>
            </a:r>
            <a:endParaRPr lang="zh-CN" altLang="en-US" sz="2400" dirty="0">
              <a:latin typeface="Tahoma" panose="020B0604030504040204" pitchFamily="34" charset="0"/>
              <a:ea typeface="微软雅黑 Light" panose="020B0502040204020203" pitchFamily="34" charset="-122"/>
            </a:endParaRPr>
          </a:p>
          <a:p>
            <a:pPr eaLnBrk="1" hangingPunct="1">
              <a:lnSpc>
                <a:spcPct val="110000"/>
              </a:lnSpc>
            </a:pPr>
            <a:r>
              <a:rPr lang="en-US" altLang="zh-CN" sz="2400" b="1" dirty="0">
                <a:latin typeface="Tahoma" panose="020B0604030504040204" pitchFamily="34" charset="0"/>
                <a:ea typeface="微软雅黑 Light" panose="020B0502040204020203" pitchFamily="34" charset="-122"/>
              </a:rPr>
              <a:t>mptr</a:t>
            </a:r>
            <a:r>
              <a:rPr lang="zh-CN" altLang="en-US" sz="2400" dirty="0">
                <a:latin typeface="Tahoma" panose="020B0604030504040204" pitchFamily="34" charset="0"/>
                <a:ea typeface="微软雅黑 Light" panose="020B0502040204020203" pitchFamily="34" charset="-122"/>
              </a:rPr>
              <a:t>：指向互斥锁的指针。</a:t>
            </a:r>
            <a:endParaRPr lang="zh-CN" altLang="en-US" sz="2400" dirty="0">
              <a:latin typeface="Tahoma" panose="020B0604030504040204" pitchFamily="34" charset="0"/>
              <a:ea typeface="微软雅黑 Light" panose="020B0502040204020203" pitchFamily="34" charset="-122"/>
            </a:endParaRPr>
          </a:p>
          <a:p>
            <a:pPr eaLnBrk="1" hangingPunct="1">
              <a:lnSpc>
                <a:spcPct val="110000"/>
              </a:lnSpc>
            </a:pPr>
            <a:r>
              <a:rPr lang="zh-CN" altLang="en-US" sz="2400" dirty="0">
                <a:latin typeface="Tahoma" panose="020B0604030504040204" pitchFamily="34" charset="0"/>
                <a:ea typeface="微软雅黑 Light" panose="020B0502040204020203" pitchFamily="34" charset="-122"/>
              </a:rPr>
              <a:t>该函数接受一个指向互斥锁的指针作为参数并将其锁定。</a:t>
            </a:r>
            <a:r>
              <a:rPr lang="zh-CN" altLang="en-US" sz="2400" b="1" dirty="0">
                <a:solidFill>
                  <a:srgbClr val="6666FF"/>
                </a:solidFill>
                <a:latin typeface="Tahoma" panose="020B0604030504040204" pitchFamily="34" charset="0"/>
                <a:ea typeface="微软雅黑 Light" panose="020B0502040204020203" pitchFamily="34" charset="-122"/>
              </a:rPr>
              <a:t>如果互斥锁已经被锁定，调用者将进入睡眠状态。函数返回时，将唤醒调用者</a:t>
            </a:r>
            <a:r>
              <a:rPr lang="zh-CN" altLang="en-US" sz="2400" dirty="0">
                <a:latin typeface="Tahoma" panose="020B0604030504040204" pitchFamily="34" charset="0"/>
                <a:ea typeface="微软雅黑 Light" panose="020B0502040204020203" pitchFamily="34" charset="-122"/>
              </a:rPr>
              <a:t>。</a:t>
            </a:r>
            <a:endParaRPr lang="zh-CN" altLang="en-US" sz="2400" dirty="0">
              <a:latin typeface="Tahoma" panose="020B0604030504040204" pitchFamily="34" charset="0"/>
              <a:ea typeface="微软雅黑 Light" panose="020B0502040204020203" pitchFamily="34" charset="-122"/>
            </a:endParaRPr>
          </a:p>
          <a:p>
            <a:pPr eaLnBrk="1" hangingPunct="1">
              <a:lnSpc>
                <a:spcPct val="110000"/>
              </a:lnSpc>
            </a:pPr>
            <a:r>
              <a:rPr lang="zh-CN" altLang="en-US" sz="2400" dirty="0">
                <a:latin typeface="Tahoma" panose="020B0604030504040204" pitchFamily="34" charset="0"/>
                <a:ea typeface="微软雅黑 Light" panose="020B0502040204020203" pitchFamily="34" charset="-122"/>
              </a:rPr>
              <a:t>如果互斥锁是静态分配的，就将</a:t>
            </a:r>
            <a:r>
              <a:rPr lang="en-US" altLang="zh-CN" sz="2400" dirty="0">
                <a:latin typeface="Tahoma" panose="020B0604030504040204" pitchFamily="34" charset="0"/>
                <a:ea typeface="微软雅黑 Light" panose="020B0502040204020203" pitchFamily="34" charset="-122"/>
              </a:rPr>
              <a:t>mptr</a:t>
            </a:r>
            <a:r>
              <a:rPr lang="zh-CN" altLang="en-US" sz="2400" dirty="0">
                <a:latin typeface="Tahoma" panose="020B0604030504040204" pitchFamily="34" charset="0"/>
                <a:ea typeface="微软雅黑 Light" panose="020B0502040204020203" pitchFamily="34" charset="-122"/>
              </a:rPr>
              <a:t>初始化为常值</a:t>
            </a:r>
            <a:r>
              <a:rPr lang="en-US" altLang="zh-CN" sz="2400" b="1" dirty="0">
                <a:solidFill>
                  <a:schemeClr val="hlink"/>
                </a:solidFill>
                <a:latin typeface="Tahoma" panose="020B0604030504040204" pitchFamily="34" charset="0"/>
                <a:ea typeface="微软雅黑 Light" panose="020B0502040204020203" pitchFamily="34" charset="-122"/>
              </a:rPr>
              <a:t>PTHREAD_MUTEX_INITIALIZER</a:t>
            </a:r>
            <a:r>
              <a:rPr lang="zh-CN" altLang="en-US" sz="2400" b="1" dirty="0">
                <a:latin typeface="Tahoma" panose="020B0604030504040204" pitchFamily="34" charset="0"/>
                <a:ea typeface="微软雅黑 Light" panose="020B0502040204020203" pitchFamily="34" charset="-122"/>
              </a:rPr>
              <a:t>。 </a:t>
            </a:r>
            <a:endParaRPr lang="zh-CN" altLang="en-US" sz="2400" dirty="0">
              <a:latin typeface="Tahoma" panose="020B0604030504040204" pitchFamily="34" charset="0"/>
              <a:ea typeface="微软雅黑 Light" panose="020B0502040204020203" pitchFamily="34" charset="-122"/>
            </a:endParaRPr>
          </a:p>
          <a:p>
            <a:pPr eaLnBrk="1" hangingPunct="1">
              <a:lnSpc>
                <a:spcPct val="110000"/>
              </a:lnSpc>
              <a:buNone/>
            </a:pPr>
            <a:r>
              <a:rPr lang="en-US" altLang="zh-CN" sz="2400" b="1" dirty="0">
                <a:latin typeface="Tahoma" panose="020B0604030504040204" pitchFamily="34" charset="0"/>
                <a:ea typeface="微软雅黑 Light" panose="020B0502040204020203" pitchFamily="34" charset="-122"/>
              </a:rPr>
              <a:t>pthread_mutex_unlock(pthread_mutex_t  *mptr)</a:t>
            </a:r>
            <a:r>
              <a:rPr lang="en-US" altLang="zh-CN" sz="2400" dirty="0">
                <a:latin typeface="Tahoma" panose="020B0604030504040204" pitchFamily="34" charset="0"/>
                <a:ea typeface="微软雅黑 Light" panose="020B0502040204020203" pitchFamily="34" charset="-122"/>
              </a:rPr>
              <a:t> </a:t>
            </a:r>
            <a:r>
              <a:rPr lang="zh-CN" altLang="en-US" sz="2400" dirty="0">
                <a:latin typeface="Tahoma" panose="020B0604030504040204" pitchFamily="34" charset="0"/>
                <a:ea typeface="微软雅黑 Light" panose="020B0502040204020203" pitchFamily="34" charset="-122"/>
              </a:rPr>
              <a:t>用于互斥锁解锁操作。</a:t>
            </a:r>
            <a:endParaRPr lang="zh-CN" altLang="en-US" sz="2400" dirty="0">
              <a:latin typeface="Tahoma" panose="020B0604030504040204" pitchFamily="34" charset="0"/>
              <a:ea typeface="微软雅黑 Light" panose="020B0502040204020203" pitchFamily="34" charset="-122"/>
            </a:endParaRPr>
          </a:p>
          <a:p>
            <a:pPr eaLnBrk="1" hangingPunct="1">
              <a:lnSpc>
                <a:spcPct val="110000"/>
              </a:lnSpc>
              <a:buNone/>
            </a:pPr>
            <a:r>
              <a:rPr lang="zh-CN" altLang="en-US" sz="2400" dirty="0">
                <a:latin typeface="Tahoma" panose="020B0604030504040204" pitchFamily="34" charset="0"/>
                <a:ea typeface="微软雅黑 Light" panose="020B0502040204020203" pitchFamily="34" charset="-122"/>
              </a:rPr>
              <a:t>                              返回：成功</a:t>
            </a:r>
            <a:r>
              <a:rPr lang="en-US" altLang="zh-CN" sz="2400" dirty="0">
                <a:latin typeface="Tahoma" panose="020B0604030504040204" pitchFamily="34" charset="0"/>
                <a:ea typeface="微软雅黑 Light" panose="020B0502040204020203" pitchFamily="34" charset="-122"/>
              </a:rPr>
              <a:t>0</a:t>
            </a:r>
            <a:r>
              <a:rPr lang="zh-CN" altLang="en-US" sz="2400" dirty="0">
                <a:latin typeface="Tahoma" panose="020B0604030504040204" pitchFamily="34" charset="0"/>
                <a:ea typeface="微软雅黑 Light" panose="020B0502040204020203" pitchFamily="34" charset="-122"/>
              </a:rPr>
              <a:t>，否则返回错误码</a:t>
            </a:r>
            <a:endParaRPr lang="zh-CN" altLang="en-US" sz="2400" dirty="0">
              <a:latin typeface="Tahoma" panose="020B0604030504040204" pitchFamily="34" charset="0"/>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787">
                                            <p:txEl>
                                              <p:pRg st="5" end="5"/>
                                            </p:txEl>
                                          </p:spTgt>
                                        </p:tgtEl>
                                        <p:attrNameLst>
                                          <p:attrName>style.visibility</p:attrName>
                                        </p:attrNameLst>
                                      </p:cBhvr>
                                      <p:to>
                                        <p:strVal val="visible"/>
                                      </p:to>
                                    </p:set>
                                    <p:anim calcmode="lin" valueType="num">
                                      <p:cBhvr additive="base">
                                        <p:cTn id="7" dur="500" fill="hold"/>
                                        <p:tgtEl>
                                          <p:spTgt spid="118787">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8787">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8787">
                                            <p:txEl>
                                              <p:pRg st="6" end="6"/>
                                            </p:txEl>
                                          </p:spTgt>
                                        </p:tgtEl>
                                        <p:attrNameLst>
                                          <p:attrName>style.visibility</p:attrName>
                                        </p:attrNameLst>
                                      </p:cBhvr>
                                      <p:to>
                                        <p:strVal val="visible"/>
                                      </p:to>
                                    </p:set>
                                    <p:anim calcmode="lin" valueType="num">
                                      <p:cBhvr additive="base">
                                        <p:cTn id="11" dur="500" fill="hold"/>
                                        <p:tgtEl>
                                          <p:spTgt spid="118787">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878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a:xfrm>
            <a:off x="304800" y="0"/>
            <a:ext cx="7467600" cy="762000"/>
          </a:xfrm>
        </p:spPr>
        <p:txBody>
          <a:bodyPr vert="horz" wrap="square" lIns="91440" tIns="45720" rIns="91440" bIns="45720" anchor="b" anchorCtr="0"/>
          <a:lstStyle/>
          <a:p>
            <a:pPr algn="ctr" eaLnBrk="1" hangingPunct="1"/>
            <a:r>
              <a:rPr lang="zh-CN" altLang="en-US" dirty="0"/>
              <a:t>改进的例</a:t>
            </a:r>
            <a:r>
              <a:rPr lang="en-US" altLang="zh-CN" dirty="0"/>
              <a:t>2</a:t>
            </a:r>
            <a:endParaRPr lang="zh-CN" altLang="en-US" dirty="0"/>
          </a:p>
        </p:txBody>
      </p:sp>
      <p:pic>
        <p:nvPicPr>
          <p:cNvPr id="101379" name="内容占位符 2"/>
          <p:cNvPicPr>
            <a:picLocks noGrp="1" noChangeAspect="1"/>
          </p:cNvPicPr>
          <p:nvPr>
            <p:ph idx="1"/>
          </p:nvPr>
        </p:nvPicPr>
        <p:blipFill>
          <a:blip r:embed="rId1"/>
          <a:srcRect/>
          <a:stretch>
            <a:fillRect/>
          </a:stretch>
        </p:blipFill>
        <p:spPr>
          <a:xfrm>
            <a:off x="250825" y="981075"/>
            <a:ext cx="8785225" cy="5688013"/>
          </a:xfr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内容占位符 2"/>
          <p:cNvPicPr>
            <a:picLocks noGrp="1" noChangeAspect="1"/>
          </p:cNvPicPr>
          <p:nvPr>
            <p:ph idx="1"/>
          </p:nvPr>
        </p:nvPicPr>
        <p:blipFill>
          <a:blip r:embed="rId1"/>
          <a:srcRect/>
          <a:stretch>
            <a:fillRect/>
          </a:stretch>
        </p:blipFill>
        <p:spPr>
          <a:xfrm>
            <a:off x="323850" y="981075"/>
            <a:ext cx="3887788" cy="5472113"/>
          </a:xfrm>
        </p:spPr>
      </p:pic>
      <p:pic>
        <p:nvPicPr>
          <p:cNvPr id="102403" name="图片 3"/>
          <p:cNvPicPr>
            <a:picLocks noChangeAspect="1"/>
          </p:cNvPicPr>
          <p:nvPr/>
        </p:nvPicPr>
        <p:blipFill>
          <a:blip r:embed="rId2"/>
          <a:stretch>
            <a:fillRect/>
          </a:stretch>
        </p:blipFill>
        <p:spPr>
          <a:xfrm>
            <a:off x="4787900" y="981075"/>
            <a:ext cx="3744913" cy="5543550"/>
          </a:xfrm>
          <a:prstGeom prst="rect">
            <a:avLst/>
          </a:prstGeom>
          <a:noFill/>
          <a:ln w="9525">
            <a:noFill/>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Rectangle 2"/>
          <p:cNvSpPr>
            <a:spLocks noGrp="1"/>
          </p:cNvSpPr>
          <p:nvPr>
            <p:ph type="title"/>
          </p:nvPr>
        </p:nvSpPr>
        <p:spPr>
          <a:xfrm>
            <a:off x="755576" y="19472"/>
            <a:ext cx="7467600" cy="762000"/>
          </a:xfrm>
        </p:spPr>
        <p:txBody>
          <a:bodyPr vert="horz" wrap="square" lIns="91440" tIns="45720" rIns="91440" bIns="45720" anchor="b" anchorCtr="0"/>
          <a:lstStyle/>
          <a:p>
            <a:pPr algn="ctr" eaLnBrk="1" hangingPunct="1"/>
            <a:r>
              <a:rPr lang="zh-CN" altLang="en-US" smtClean="0"/>
              <a:t>条件变量</a:t>
            </a:r>
            <a:endParaRPr lang="zh-CN" altLang="en-US" dirty="0"/>
          </a:p>
        </p:txBody>
      </p:sp>
      <p:sp>
        <p:nvSpPr>
          <p:cNvPr id="2" name="内容占位符 1"/>
          <p:cNvSpPr>
            <a:spLocks noGrp="1"/>
          </p:cNvSpPr>
          <p:nvPr>
            <p:ph idx="1"/>
          </p:nvPr>
        </p:nvSpPr>
        <p:spPr>
          <a:xfrm>
            <a:off x="603176" y="918456"/>
            <a:ext cx="7772400" cy="2376264"/>
          </a:xfrm>
        </p:spPr>
        <p:txBody>
          <a:bodyPr/>
          <a:lstStyle/>
          <a:p>
            <a:pPr marL="0" indent="0">
              <a:lnSpc>
                <a:spcPct val="110000"/>
              </a:lnSpc>
              <a:buNone/>
            </a:pPr>
            <a:r>
              <a:rPr lang="zh-CN" altLang="en-US" sz="2800" b="1">
                <a:ea typeface="微软雅黑" panose="020B0503020204020204" pitchFamily="34" charset="-122"/>
              </a:rPr>
              <a:t>条件变量</a:t>
            </a:r>
            <a:r>
              <a:rPr lang="zh-CN" altLang="en-US" sz="2800">
                <a:ea typeface="微软雅黑" panose="020B0503020204020204" pitchFamily="34" charset="-122"/>
              </a:rPr>
              <a:t>（</a:t>
            </a:r>
            <a:r>
              <a:rPr lang="en-US" altLang="zh-CN" sz="2800">
                <a:ea typeface="微软雅黑" panose="020B0503020204020204" pitchFamily="34" charset="-122"/>
              </a:rPr>
              <a:t>Condition Variable</a:t>
            </a:r>
            <a:r>
              <a:rPr lang="zh-CN" altLang="en-US" sz="2800">
                <a:ea typeface="微软雅黑" panose="020B0503020204020204" pitchFamily="34" charset="-122"/>
              </a:rPr>
              <a:t>） 是线程同步的一种机制，用于在多线程编程中实现线程间的等待和通知。它通常与 互斥锁（</a:t>
            </a:r>
            <a:r>
              <a:rPr lang="en-US" altLang="zh-CN" sz="2800">
                <a:ea typeface="微软雅黑" panose="020B0503020204020204" pitchFamily="34" charset="-122"/>
              </a:rPr>
              <a:t>Mutex</a:t>
            </a:r>
            <a:r>
              <a:rPr lang="zh-CN" altLang="en-US" sz="2800">
                <a:ea typeface="微软雅黑" panose="020B0503020204020204" pitchFamily="34" charset="-122"/>
              </a:rPr>
              <a:t>） 结合使用，用于解决线程间的协作问题，例如生产者</a:t>
            </a:r>
            <a:r>
              <a:rPr lang="en-US" altLang="zh-CN" sz="2800">
                <a:ea typeface="微软雅黑" panose="020B0503020204020204" pitchFamily="34" charset="-122"/>
              </a:rPr>
              <a:t>-</a:t>
            </a:r>
            <a:r>
              <a:rPr lang="zh-CN" altLang="en-US" sz="2800">
                <a:ea typeface="微软雅黑" panose="020B0503020204020204" pitchFamily="34" charset="-122"/>
              </a:rPr>
              <a:t>消费者问题、读者</a:t>
            </a:r>
            <a:r>
              <a:rPr lang="en-US" altLang="zh-CN" sz="2800">
                <a:ea typeface="微软雅黑" panose="020B0503020204020204" pitchFamily="34" charset="-122"/>
              </a:rPr>
              <a:t>-</a:t>
            </a:r>
            <a:r>
              <a:rPr lang="zh-CN" altLang="en-US" sz="2800">
                <a:ea typeface="微软雅黑" panose="020B0503020204020204" pitchFamily="34" charset="-122"/>
              </a:rPr>
              <a:t>写者问题等。</a:t>
            </a:r>
            <a:endParaRPr lang="zh-CN" altLang="en-US" sz="2800">
              <a:ea typeface="微软雅黑" panose="020B0503020204020204" pitchFamily="34" charset="-122"/>
            </a:endParaRPr>
          </a:p>
        </p:txBody>
      </p:sp>
      <p:sp>
        <p:nvSpPr>
          <p:cNvPr id="5" name="内容占位符 1"/>
          <p:cNvSpPr txBox="1"/>
          <p:nvPr/>
        </p:nvSpPr>
        <p:spPr>
          <a:xfrm>
            <a:off x="969368" y="3431704"/>
            <a:ext cx="8064896" cy="29076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0" indent="0">
              <a:buNone/>
            </a:pPr>
            <a:r>
              <a:rPr lang="zh-CN" altLang="en-US" sz="2800" smtClean="0">
                <a:latin typeface="微软雅黑" panose="020B0503020204020204" pitchFamily="34" charset="-122"/>
                <a:ea typeface="微软雅黑" panose="020B0503020204020204" pitchFamily="34" charset="-122"/>
              </a:rPr>
              <a:t>核心概念</a:t>
            </a:r>
            <a:endParaRPr lang="en-US" altLang="zh-CN" sz="2800" smtClean="0">
              <a:latin typeface="微软雅黑" panose="020B0503020204020204" pitchFamily="34" charset="-122"/>
              <a:ea typeface="微软雅黑" panose="020B0503020204020204" pitchFamily="34" charset="-122"/>
            </a:endParaRPr>
          </a:p>
          <a:p>
            <a:pPr marL="0" indent="0">
              <a:buNone/>
            </a:pPr>
            <a:r>
              <a:rPr lang="zh-CN" altLang="en-US" sz="2800" b="0" smtClean="0">
                <a:latin typeface="微软雅黑" panose="020B0503020204020204" pitchFamily="34" charset="-122"/>
                <a:ea typeface="微软雅黑" panose="020B0503020204020204" pitchFamily="34" charset="-122"/>
              </a:rPr>
              <a:t>等待（</a:t>
            </a:r>
            <a:r>
              <a:rPr lang="en-US" altLang="zh-CN" sz="2800" b="0" smtClean="0">
                <a:latin typeface="微软雅黑" panose="020B0503020204020204" pitchFamily="34" charset="-122"/>
                <a:ea typeface="微软雅黑" panose="020B0503020204020204" pitchFamily="34" charset="-122"/>
              </a:rPr>
              <a:t>Wait</a:t>
            </a:r>
            <a:r>
              <a:rPr lang="zh-CN" altLang="en-US" sz="2800" b="0" smtClean="0">
                <a:latin typeface="微软雅黑" panose="020B0503020204020204" pitchFamily="34" charset="-122"/>
                <a:ea typeface="微软雅黑" panose="020B0503020204020204" pitchFamily="34" charset="-122"/>
              </a:rPr>
              <a:t>）：</a:t>
            </a:r>
            <a:endParaRPr lang="en-US" altLang="zh-CN" sz="2800" b="0" smtClean="0">
              <a:latin typeface="微软雅黑" panose="020B0503020204020204" pitchFamily="34" charset="-122"/>
              <a:ea typeface="微软雅黑" panose="020B0503020204020204" pitchFamily="34" charset="-122"/>
            </a:endParaRPr>
          </a:p>
          <a:p>
            <a:r>
              <a:rPr lang="zh-CN" altLang="en-US" sz="2800" b="0">
                <a:latin typeface="微软雅黑" panose="020B0503020204020204" pitchFamily="34" charset="-122"/>
                <a:ea typeface="微软雅黑" panose="020B0503020204020204" pitchFamily="34" charset="-122"/>
              </a:rPr>
              <a:t>线程在某个条件不满足时，进入等待状态，并释放持有的互斥锁</a:t>
            </a:r>
            <a:r>
              <a:rPr lang="zh-CN" altLang="en-US" sz="2800" b="0" smtClean="0">
                <a:latin typeface="微软雅黑" panose="020B0503020204020204" pitchFamily="34" charset="-122"/>
                <a:ea typeface="微软雅黑" panose="020B0503020204020204" pitchFamily="34" charset="-122"/>
              </a:rPr>
              <a:t>。</a:t>
            </a:r>
            <a:endParaRPr lang="zh-CN" altLang="en-US" sz="2800" b="0">
              <a:latin typeface="微软雅黑" panose="020B0503020204020204" pitchFamily="34" charset="-122"/>
              <a:ea typeface="微软雅黑" panose="020B0503020204020204" pitchFamily="34" charset="-122"/>
            </a:endParaRPr>
          </a:p>
          <a:p>
            <a:r>
              <a:rPr lang="zh-CN" altLang="en-US" sz="2800" b="0">
                <a:latin typeface="微软雅黑" panose="020B0503020204020204" pitchFamily="34" charset="-122"/>
                <a:ea typeface="微软雅黑" panose="020B0503020204020204" pitchFamily="34" charset="-122"/>
              </a:rPr>
              <a:t>当条件满足时，线程被唤醒并重新获取互斥</a:t>
            </a:r>
            <a:r>
              <a:rPr lang="zh-CN" altLang="en-US" sz="2800" b="0" smtClean="0">
                <a:latin typeface="微软雅黑" panose="020B0503020204020204" pitchFamily="34" charset="-122"/>
                <a:ea typeface="微软雅黑" panose="020B0503020204020204" pitchFamily="34" charset="-122"/>
              </a:rPr>
              <a:t>锁。</a:t>
            </a:r>
            <a:endParaRPr lang="zh-CN" altLang="en-US" sz="2800" b="0">
              <a:latin typeface="微软雅黑" panose="020B0503020204020204" pitchFamily="34" charset="-122"/>
              <a:ea typeface="微软雅黑" panose="020B0503020204020204" pitchFamily="34" charset="-122"/>
            </a:endParaRPr>
          </a:p>
          <a:p>
            <a:endParaRPr lang="zh-CN" altLang="en-US" sz="2800" b="0" kern="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Rectangle 2"/>
          <p:cNvSpPr>
            <a:spLocks noGrp="1"/>
          </p:cNvSpPr>
          <p:nvPr>
            <p:ph type="title"/>
          </p:nvPr>
        </p:nvSpPr>
        <p:spPr>
          <a:xfrm>
            <a:off x="766192" y="188640"/>
            <a:ext cx="7467600" cy="762000"/>
          </a:xfrm>
        </p:spPr>
        <p:txBody>
          <a:bodyPr vert="horz" wrap="square" lIns="91440" tIns="45720" rIns="91440" bIns="45720" anchor="b" anchorCtr="0"/>
          <a:lstStyle/>
          <a:p>
            <a:pPr algn="ctr" eaLnBrk="1" hangingPunct="1"/>
            <a:r>
              <a:rPr lang="zh-CN" altLang="en-US" smtClean="0"/>
              <a:t>条件变量</a:t>
            </a:r>
            <a:endParaRPr lang="zh-CN" altLang="en-US" dirty="0"/>
          </a:p>
        </p:txBody>
      </p:sp>
      <p:sp>
        <p:nvSpPr>
          <p:cNvPr id="5" name="内容占位符 1"/>
          <p:cNvSpPr txBox="1"/>
          <p:nvPr/>
        </p:nvSpPr>
        <p:spPr>
          <a:xfrm>
            <a:off x="456996" y="1268760"/>
            <a:ext cx="8676456" cy="388843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0" indent="0">
              <a:lnSpc>
                <a:spcPct val="110000"/>
              </a:lnSpc>
              <a:buNone/>
            </a:pPr>
            <a:r>
              <a:rPr lang="zh-CN" altLang="en-US" sz="2800" smtClean="0">
                <a:latin typeface="微软雅黑" panose="020B0503020204020204" pitchFamily="34" charset="-122"/>
                <a:ea typeface="微软雅黑" panose="020B0503020204020204" pitchFamily="34" charset="-122"/>
              </a:rPr>
              <a:t>核心概念</a:t>
            </a:r>
            <a:endParaRPr lang="en-US" altLang="zh-CN" sz="2800" smtClean="0">
              <a:latin typeface="微软雅黑" panose="020B0503020204020204" pitchFamily="34" charset="-122"/>
              <a:ea typeface="微软雅黑" panose="020B0503020204020204" pitchFamily="34" charset="-122"/>
            </a:endParaRPr>
          </a:p>
          <a:p>
            <a:pPr marL="0" indent="0">
              <a:lnSpc>
                <a:spcPct val="110000"/>
              </a:lnSpc>
              <a:buNone/>
            </a:pPr>
            <a:r>
              <a:rPr lang="zh-CN" altLang="en-US" sz="2800" b="0">
                <a:latin typeface="微软雅黑" panose="020B0503020204020204" pitchFamily="34" charset="-122"/>
                <a:ea typeface="微软雅黑" panose="020B0503020204020204" pitchFamily="34" charset="-122"/>
              </a:rPr>
              <a:t>通知</a:t>
            </a:r>
            <a:r>
              <a:rPr lang="zh-CN" altLang="en-US" sz="2800" b="0" smtClean="0">
                <a:latin typeface="微软雅黑" panose="020B0503020204020204" pitchFamily="34" charset="-122"/>
                <a:ea typeface="微软雅黑" panose="020B0503020204020204" pitchFamily="34" charset="-122"/>
              </a:rPr>
              <a:t>（</a:t>
            </a:r>
            <a:r>
              <a:rPr lang="en-US" altLang="zh-CN" sz="2800" b="0">
                <a:latin typeface="微软雅黑" panose="020B0503020204020204" pitchFamily="34" charset="-122"/>
                <a:ea typeface="微软雅黑" panose="020B0503020204020204" pitchFamily="34" charset="-122"/>
              </a:rPr>
              <a:t>Signal</a:t>
            </a:r>
            <a:r>
              <a:rPr lang="zh-CN" altLang="en-US" sz="2800" b="0" smtClean="0">
                <a:latin typeface="微软雅黑" panose="020B0503020204020204" pitchFamily="34" charset="-122"/>
                <a:ea typeface="微软雅黑" panose="020B0503020204020204" pitchFamily="34" charset="-122"/>
              </a:rPr>
              <a:t>）：</a:t>
            </a:r>
            <a:endParaRPr lang="en-US" altLang="zh-CN" sz="2800" b="0" smtClean="0">
              <a:latin typeface="微软雅黑" panose="020B0503020204020204" pitchFamily="34" charset="-122"/>
              <a:ea typeface="微软雅黑" panose="020B0503020204020204" pitchFamily="34" charset="-122"/>
            </a:endParaRPr>
          </a:p>
          <a:p>
            <a:pPr>
              <a:lnSpc>
                <a:spcPct val="110000"/>
              </a:lnSpc>
            </a:pPr>
            <a:r>
              <a:rPr lang="zh-CN" altLang="en-US" sz="2800" b="0">
                <a:latin typeface="微软雅黑" panose="020B0503020204020204" pitchFamily="34" charset="-122"/>
                <a:ea typeface="微软雅黑" panose="020B0503020204020204" pitchFamily="34" charset="-122"/>
              </a:rPr>
              <a:t>当一个线程修改了共享状态并满足某个条件时，可以通知等待的线程</a:t>
            </a:r>
            <a:r>
              <a:rPr lang="zh-CN" altLang="en-US" sz="2800" b="0" smtClean="0">
                <a:latin typeface="微软雅黑" panose="020B0503020204020204" pitchFamily="34" charset="-122"/>
                <a:ea typeface="微软雅黑" panose="020B0503020204020204" pitchFamily="34" charset="-122"/>
              </a:rPr>
              <a:t>。</a:t>
            </a:r>
            <a:endParaRPr lang="zh-CN" altLang="en-US" sz="2800" b="0">
              <a:latin typeface="微软雅黑" panose="020B0503020204020204" pitchFamily="34" charset="-122"/>
              <a:ea typeface="微软雅黑" panose="020B0503020204020204" pitchFamily="34" charset="-122"/>
            </a:endParaRPr>
          </a:p>
          <a:p>
            <a:pPr>
              <a:lnSpc>
                <a:spcPct val="110000"/>
              </a:lnSpc>
            </a:pPr>
            <a:r>
              <a:rPr lang="en-US" altLang="zh-CN" sz="2800" b="0">
                <a:latin typeface="微软雅黑" panose="020B0503020204020204" pitchFamily="34" charset="-122"/>
                <a:ea typeface="微软雅黑" panose="020B0503020204020204" pitchFamily="34" charset="-122"/>
              </a:rPr>
              <a:t>pthread_cond_signal</a:t>
            </a:r>
            <a:r>
              <a:rPr lang="zh-CN" altLang="en-US" sz="2800" b="0">
                <a:latin typeface="微软雅黑" panose="020B0503020204020204" pitchFamily="34" charset="-122"/>
                <a:ea typeface="微软雅黑" panose="020B0503020204020204" pitchFamily="34" charset="-122"/>
              </a:rPr>
              <a:t>：唤醒一个等待的线程</a:t>
            </a:r>
            <a:r>
              <a:rPr lang="zh-CN" altLang="en-US" sz="2800" b="0" smtClean="0">
                <a:latin typeface="微软雅黑" panose="020B0503020204020204" pitchFamily="34" charset="-122"/>
                <a:ea typeface="微软雅黑" panose="020B0503020204020204" pitchFamily="34" charset="-122"/>
              </a:rPr>
              <a:t>。</a:t>
            </a:r>
            <a:endParaRPr lang="zh-CN" altLang="en-US" sz="2800" b="0">
              <a:latin typeface="微软雅黑" panose="020B0503020204020204" pitchFamily="34" charset="-122"/>
              <a:ea typeface="微软雅黑" panose="020B0503020204020204" pitchFamily="34" charset="-122"/>
            </a:endParaRPr>
          </a:p>
          <a:p>
            <a:pPr>
              <a:lnSpc>
                <a:spcPct val="110000"/>
              </a:lnSpc>
            </a:pPr>
            <a:r>
              <a:rPr lang="en-US" altLang="zh-CN" sz="2800" b="0">
                <a:latin typeface="微软雅黑" panose="020B0503020204020204" pitchFamily="34" charset="-122"/>
                <a:ea typeface="微软雅黑" panose="020B0503020204020204" pitchFamily="34" charset="-122"/>
              </a:rPr>
              <a:t>pthread_cond_broadcast</a:t>
            </a:r>
            <a:r>
              <a:rPr lang="zh-CN" altLang="en-US" sz="2800" b="0">
                <a:latin typeface="微软雅黑" panose="020B0503020204020204" pitchFamily="34" charset="-122"/>
                <a:ea typeface="微软雅黑" panose="020B0503020204020204" pitchFamily="34" charset="-122"/>
              </a:rPr>
              <a:t>：唤醒所有等待的线程。</a:t>
            </a:r>
            <a:endParaRPr lang="zh-CN" altLang="en-US" sz="2800" b="0" kern="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Rectangle 2"/>
          <p:cNvSpPr>
            <a:spLocks noGrp="1"/>
          </p:cNvSpPr>
          <p:nvPr>
            <p:ph type="title"/>
          </p:nvPr>
        </p:nvSpPr>
        <p:spPr>
          <a:xfrm>
            <a:off x="766192" y="188640"/>
            <a:ext cx="7467600" cy="762000"/>
          </a:xfrm>
        </p:spPr>
        <p:txBody>
          <a:bodyPr vert="horz" wrap="square" lIns="91440" tIns="45720" rIns="91440" bIns="45720" anchor="b" anchorCtr="0"/>
          <a:lstStyle/>
          <a:p>
            <a:pPr algn="ctr" eaLnBrk="1" hangingPunct="1"/>
            <a:r>
              <a:rPr lang="zh-CN" altLang="en-US"/>
              <a:t>主要函数</a:t>
            </a:r>
            <a:endParaRPr lang="zh-CN" altLang="en-US"/>
          </a:p>
        </p:txBody>
      </p:sp>
      <p:sp>
        <p:nvSpPr>
          <p:cNvPr id="5" name="内容占位符 1"/>
          <p:cNvSpPr txBox="1"/>
          <p:nvPr/>
        </p:nvSpPr>
        <p:spPr>
          <a:xfrm>
            <a:off x="436915" y="1124744"/>
            <a:ext cx="8676456" cy="388843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a:lnSpc>
                <a:spcPct val="110000"/>
              </a:lnSpc>
              <a:buClr>
                <a:srgbClr val="C00000"/>
              </a:buClr>
              <a:buSzPct val="100000"/>
              <a:buFont typeface="Wingdings" panose="05000000000000000000" pitchFamily="2" charset="2"/>
              <a:buChar char="l"/>
            </a:pPr>
            <a:r>
              <a:rPr lang="zh-CN" altLang="en-US" sz="2400" b="0" smtClean="0">
                <a:latin typeface="微软雅黑" panose="020B0503020204020204" pitchFamily="34" charset="-122"/>
                <a:ea typeface="微软雅黑" panose="020B0503020204020204" pitchFamily="34" charset="-122"/>
              </a:rPr>
              <a:t>初始化条件变量</a:t>
            </a:r>
            <a:endParaRPr lang="en-US" altLang="zh-CN" sz="2400" b="0" smtClean="0">
              <a:latin typeface="微软雅黑" panose="020B0503020204020204" pitchFamily="34" charset="-122"/>
              <a:ea typeface="微软雅黑" panose="020B0503020204020204" pitchFamily="34" charset="-122"/>
            </a:endParaRPr>
          </a:p>
          <a:p>
            <a:pPr marL="0" indent="0">
              <a:lnSpc>
                <a:spcPct val="110000"/>
              </a:lnSpc>
              <a:buNone/>
            </a:pPr>
            <a:r>
              <a:rPr lang="en-US" altLang="zh-CN" sz="2400" kern="0">
                <a:ea typeface="微软雅黑" panose="020B0503020204020204" pitchFamily="34" charset="-122"/>
              </a:rPr>
              <a:t>pthread_cond_t cond = </a:t>
            </a:r>
            <a:r>
              <a:rPr lang="en-US" altLang="zh-CN" sz="2400" kern="0">
                <a:solidFill>
                  <a:srgbClr val="00B0F0"/>
                </a:solidFill>
                <a:ea typeface="微软雅黑" panose="020B0503020204020204" pitchFamily="34" charset="-122"/>
              </a:rPr>
              <a:t>PTHREAD_COND_INITIALIZER</a:t>
            </a:r>
            <a:r>
              <a:rPr lang="en-US" altLang="zh-CN" sz="2400" kern="0">
                <a:ea typeface="微软雅黑" panose="020B0503020204020204" pitchFamily="34" charset="-122"/>
              </a:rPr>
              <a:t>;  </a:t>
            </a:r>
            <a:r>
              <a:rPr lang="en-US" altLang="zh-CN" sz="2400" b="0" kern="0">
                <a:solidFill>
                  <a:srgbClr val="009644"/>
                </a:solidFill>
                <a:ea typeface="微软雅黑" panose="020B0503020204020204" pitchFamily="34" charset="-122"/>
              </a:rPr>
              <a:t>// </a:t>
            </a:r>
            <a:r>
              <a:rPr lang="zh-CN" altLang="en-US" sz="2400" b="0" kern="0">
                <a:solidFill>
                  <a:srgbClr val="009644"/>
                </a:solidFill>
                <a:ea typeface="微软雅黑" panose="020B0503020204020204" pitchFamily="34" charset="-122"/>
              </a:rPr>
              <a:t>静态</a:t>
            </a:r>
            <a:r>
              <a:rPr lang="zh-CN" altLang="en-US" sz="2400" b="0" kern="0" smtClean="0">
                <a:solidFill>
                  <a:srgbClr val="009644"/>
                </a:solidFill>
                <a:ea typeface="微软雅黑" panose="020B0503020204020204" pitchFamily="34" charset="-122"/>
              </a:rPr>
              <a:t>初始化</a:t>
            </a:r>
            <a:endParaRPr lang="en-US" altLang="zh-CN" sz="2400" b="0" kern="0" smtClean="0">
              <a:solidFill>
                <a:srgbClr val="009644"/>
              </a:solidFill>
              <a:ea typeface="微软雅黑" panose="020B0503020204020204" pitchFamily="34" charset="-122"/>
            </a:endParaRPr>
          </a:p>
          <a:p>
            <a:pPr>
              <a:lnSpc>
                <a:spcPct val="110000"/>
              </a:lnSpc>
              <a:buClr>
                <a:srgbClr val="C00000"/>
              </a:buClr>
              <a:buSzPct val="100000"/>
              <a:buFont typeface="Wingdings" panose="05000000000000000000" pitchFamily="2" charset="2"/>
              <a:buChar char="l"/>
            </a:pPr>
            <a:r>
              <a:rPr lang="zh-CN" altLang="en-US" sz="2400" b="0" kern="0">
                <a:ea typeface="微软雅黑" panose="020B0503020204020204" pitchFamily="34" charset="-122"/>
              </a:rPr>
              <a:t>等待条件</a:t>
            </a:r>
            <a:r>
              <a:rPr lang="zh-CN" altLang="en-US" sz="2400" b="0" kern="0" smtClean="0">
                <a:ea typeface="微软雅黑" panose="020B0503020204020204" pitchFamily="34" charset="-122"/>
              </a:rPr>
              <a:t>变量</a:t>
            </a:r>
            <a:endParaRPr lang="en-US" altLang="zh-CN" sz="2400" b="0" kern="0" smtClean="0">
              <a:ea typeface="微软雅黑" panose="020B0503020204020204" pitchFamily="34" charset="-122"/>
            </a:endParaRPr>
          </a:p>
          <a:p>
            <a:pPr marL="0" indent="0">
              <a:lnSpc>
                <a:spcPct val="110000"/>
              </a:lnSpc>
              <a:buNone/>
            </a:pPr>
            <a:r>
              <a:rPr lang="en-US" altLang="zh-CN" sz="2400" kern="0">
                <a:ea typeface="微软雅黑" panose="020B0503020204020204" pitchFamily="34" charset="-122"/>
              </a:rPr>
              <a:t>pthread_cond_wait(&amp;cond, &amp;mutex</a:t>
            </a:r>
            <a:r>
              <a:rPr lang="en-US" altLang="zh-CN" sz="2400" kern="0" smtClean="0">
                <a:ea typeface="微软雅黑" panose="020B0503020204020204" pitchFamily="34" charset="-122"/>
              </a:rPr>
              <a:t>);</a:t>
            </a:r>
            <a:endParaRPr lang="en-US" altLang="zh-CN" sz="2400" kern="0" smtClean="0">
              <a:ea typeface="微软雅黑" panose="020B0503020204020204" pitchFamily="34" charset="-122"/>
            </a:endParaRPr>
          </a:p>
          <a:p>
            <a:pPr>
              <a:lnSpc>
                <a:spcPct val="110000"/>
              </a:lnSpc>
            </a:pPr>
            <a:r>
              <a:rPr lang="zh-CN" altLang="en-US" sz="2400" b="0" kern="0">
                <a:ea typeface="微软雅黑 Light" panose="020B0502040204020203" pitchFamily="34" charset="-122"/>
              </a:rPr>
              <a:t>调用此函数时，线程会释放 </a:t>
            </a:r>
            <a:r>
              <a:rPr lang="en-US" altLang="zh-CN" sz="2400" b="0" kern="0">
                <a:ea typeface="微软雅黑 Light" panose="020B0502040204020203" pitchFamily="34" charset="-122"/>
              </a:rPr>
              <a:t>mutex </a:t>
            </a:r>
            <a:r>
              <a:rPr lang="zh-CN" altLang="en-US" sz="2400" b="0" kern="0">
                <a:ea typeface="微软雅黑 Light" panose="020B0502040204020203" pitchFamily="34" charset="-122"/>
              </a:rPr>
              <a:t>并进入等待状态</a:t>
            </a:r>
            <a:r>
              <a:rPr lang="zh-CN" altLang="en-US" sz="2400" b="0" kern="0" smtClean="0">
                <a:ea typeface="微软雅黑 Light" panose="020B0502040204020203" pitchFamily="34" charset="-122"/>
              </a:rPr>
              <a:t>。</a:t>
            </a:r>
            <a:endParaRPr lang="zh-CN" altLang="en-US" sz="2400" b="0" kern="0">
              <a:ea typeface="微软雅黑 Light" panose="020B0502040204020203" pitchFamily="34" charset="-122"/>
            </a:endParaRPr>
          </a:p>
          <a:p>
            <a:pPr>
              <a:lnSpc>
                <a:spcPct val="110000"/>
              </a:lnSpc>
            </a:pPr>
            <a:r>
              <a:rPr lang="zh-CN" altLang="en-US" sz="2400" b="0" kern="0">
                <a:ea typeface="微软雅黑 Light" panose="020B0502040204020203" pitchFamily="34" charset="-122"/>
              </a:rPr>
              <a:t>当线程被唤醒时，它会重新获取 </a:t>
            </a:r>
            <a:r>
              <a:rPr lang="en-US" altLang="zh-CN" sz="2400" b="0" kern="0">
                <a:ea typeface="微软雅黑 Light" panose="020B0502040204020203" pitchFamily="34" charset="-122"/>
              </a:rPr>
              <a:t>mutex </a:t>
            </a:r>
            <a:r>
              <a:rPr lang="zh-CN" altLang="en-US" sz="2400" b="0" kern="0">
                <a:ea typeface="微软雅黑 Light" panose="020B0502040204020203" pitchFamily="34" charset="-122"/>
              </a:rPr>
              <a:t>并继续执行。</a:t>
            </a:r>
            <a:endParaRPr lang="zh-CN" altLang="en-US" sz="2400" b="0" kern="0">
              <a:ea typeface="微软雅黑 Light" panose="020B0502040204020203" pitchFamily="34" charset="-122"/>
            </a:endParaRPr>
          </a:p>
        </p:txBody>
      </p:sp>
      <p:sp>
        <p:nvSpPr>
          <p:cNvPr id="6" name="内容占位符 1"/>
          <p:cNvSpPr txBox="1"/>
          <p:nvPr/>
        </p:nvSpPr>
        <p:spPr>
          <a:xfrm>
            <a:off x="424338" y="4509120"/>
            <a:ext cx="8676456" cy="15121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a:lnSpc>
                <a:spcPct val="110000"/>
              </a:lnSpc>
              <a:buClr>
                <a:srgbClr val="C00000"/>
              </a:buClr>
              <a:buSzPct val="100000"/>
              <a:buFont typeface="Wingdings" panose="05000000000000000000" pitchFamily="2" charset="2"/>
              <a:buChar char="l"/>
            </a:pPr>
            <a:r>
              <a:rPr lang="zh-CN" altLang="en-US" sz="2400" b="0">
                <a:latin typeface="微软雅黑" panose="020B0503020204020204" pitchFamily="34" charset="-122"/>
                <a:ea typeface="微软雅黑" panose="020B0503020204020204" pitchFamily="34" charset="-122"/>
              </a:rPr>
              <a:t>通知</a:t>
            </a:r>
            <a:r>
              <a:rPr lang="zh-CN" altLang="en-US" sz="2400" b="0" smtClean="0">
                <a:latin typeface="微软雅黑" panose="020B0503020204020204" pitchFamily="34" charset="-122"/>
                <a:ea typeface="微软雅黑" panose="020B0503020204020204" pitchFamily="34" charset="-122"/>
              </a:rPr>
              <a:t>条件变量</a:t>
            </a:r>
            <a:endParaRPr lang="en-US" altLang="zh-CN" sz="2400" b="0" smtClean="0">
              <a:latin typeface="微软雅黑" panose="020B0503020204020204" pitchFamily="34" charset="-122"/>
              <a:ea typeface="微软雅黑" panose="020B0503020204020204" pitchFamily="34" charset="-122"/>
            </a:endParaRPr>
          </a:p>
          <a:p>
            <a:pPr marL="0" indent="0">
              <a:lnSpc>
                <a:spcPct val="110000"/>
              </a:lnSpc>
              <a:buNone/>
            </a:pPr>
            <a:r>
              <a:rPr lang="en-US" altLang="zh-CN" sz="2400" kern="0">
                <a:ea typeface="微软雅黑" panose="020B0503020204020204" pitchFamily="34" charset="-122"/>
              </a:rPr>
              <a:t>pthread_cond_signal(&amp;cond);  </a:t>
            </a:r>
            <a:r>
              <a:rPr lang="en-US" altLang="zh-CN" sz="2400" b="0" kern="0" smtClean="0">
                <a:solidFill>
                  <a:srgbClr val="009644"/>
                </a:solidFill>
                <a:ea typeface="微软雅黑" panose="020B0503020204020204" pitchFamily="34" charset="-122"/>
              </a:rPr>
              <a:t>//</a:t>
            </a:r>
            <a:r>
              <a:rPr lang="zh-CN" altLang="en-US" sz="2400" b="0" kern="0" smtClean="0">
                <a:solidFill>
                  <a:srgbClr val="009644"/>
                </a:solidFill>
                <a:ea typeface="微软雅黑" panose="020B0503020204020204" pitchFamily="34" charset="-122"/>
              </a:rPr>
              <a:t>唤醒</a:t>
            </a:r>
            <a:r>
              <a:rPr lang="zh-CN" altLang="en-US" sz="2400" b="0" kern="0">
                <a:solidFill>
                  <a:srgbClr val="009644"/>
                </a:solidFill>
                <a:ea typeface="微软雅黑" panose="020B0503020204020204" pitchFamily="34" charset="-122"/>
              </a:rPr>
              <a:t>一个等待的</a:t>
            </a:r>
            <a:r>
              <a:rPr lang="zh-CN" altLang="en-US" sz="2400" b="0" kern="0" smtClean="0">
                <a:solidFill>
                  <a:srgbClr val="009644"/>
                </a:solidFill>
                <a:ea typeface="微软雅黑" panose="020B0503020204020204" pitchFamily="34" charset="-122"/>
              </a:rPr>
              <a:t>线程</a:t>
            </a:r>
            <a:endParaRPr lang="en-US" altLang="zh-CN" sz="2400" b="0" kern="0" smtClean="0">
              <a:solidFill>
                <a:srgbClr val="009644"/>
              </a:solidFill>
              <a:ea typeface="微软雅黑" panose="020B0503020204020204" pitchFamily="34" charset="-122"/>
            </a:endParaRPr>
          </a:p>
          <a:p>
            <a:pPr marL="0" indent="0">
              <a:lnSpc>
                <a:spcPct val="110000"/>
              </a:lnSpc>
              <a:buNone/>
            </a:pPr>
            <a:r>
              <a:rPr lang="en-US" altLang="zh-CN" sz="2400" kern="0">
                <a:ea typeface="微软雅黑" panose="020B0503020204020204" pitchFamily="34" charset="-122"/>
              </a:rPr>
              <a:t>pthread_cond_broadcast(&amp;cond);  </a:t>
            </a:r>
            <a:r>
              <a:rPr lang="en-US" altLang="zh-CN" sz="2400" b="0" kern="0" smtClean="0">
                <a:solidFill>
                  <a:srgbClr val="009644"/>
                </a:solidFill>
                <a:ea typeface="微软雅黑" panose="020B0503020204020204" pitchFamily="34" charset="-122"/>
              </a:rPr>
              <a:t>//</a:t>
            </a:r>
            <a:r>
              <a:rPr lang="zh-CN" altLang="en-US" sz="2400" b="0" kern="0" smtClean="0">
                <a:solidFill>
                  <a:srgbClr val="009644"/>
                </a:solidFill>
                <a:ea typeface="微软雅黑" panose="020B0503020204020204" pitchFamily="34" charset="-122"/>
              </a:rPr>
              <a:t>唤醒</a:t>
            </a:r>
            <a:r>
              <a:rPr lang="zh-CN" altLang="en-US" sz="2400" b="0" kern="0">
                <a:solidFill>
                  <a:srgbClr val="009644"/>
                </a:solidFill>
                <a:ea typeface="微软雅黑" panose="020B0503020204020204" pitchFamily="34" charset="-122"/>
              </a:rPr>
              <a:t>所有等待的线程</a:t>
            </a:r>
            <a:endParaRPr lang="zh-CN" altLang="en-US" sz="2400" b="0" kern="0">
              <a:solidFill>
                <a:srgbClr val="009644"/>
              </a:solidFill>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Rectangle 2"/>
          <p:cNvSpPr>
            <a:spLocks noGrp="1"/>
          </p:cNvSpPr>
          <p:nvPr>
            <p:ph type="title"/>
          </p:nvPr>
        </p:nvSpPr>
        <p:spPr>
          <a:xfrm>
            <a:off x="766192" y="188640"/>
            <a:ext cx="7467600" cy="762000"/>
          </a:xfrm>
        </p:spPr>
        <p:txBody>
          <a:bodyPr vert="horz" wrap="square" lIns="91440" tIns="45720" rIns="91440" bIns="45720" anchor="b" anchorCtr="0"/>
          <a:lstStyle/>
          <a:p>
            <a:pPr algn="ctr" eaLnBrk="1" hangingPunct="1"/>
            <a:r>
              <a:rPr lang="zh-CN" altLang="en-US"/>
              <a:t>典型使用</a:t>
            </a:r>
            <a:r>
              <a:rPr lang="zh-CN" altLang="en-US" smtClean="0"/>
              <a:t>模式</a:t>
            </a:r>
            <a:endParaRPr lang="zh-CN" altLang="en-US"/>
          </a:p>
        </p:txBody>
      </p:sp>
      <p:sp>
        <p:nvSpPr>
          <p:cNvPr id="2" name="矩形 1"/>
          <p:cNvSpPr/>
          <p:nvPr/>
        </p:nvSpPr>
        <p:spPr>
          <a:xfrm>
            <a:off x="1115616" y="1340768"/>
            <a:ext cx="7380820" cy="3453253"/>
          </a:xfrm>
          <a:prstGeom prst="rect">
            <a:avLst/>
          </a:prstGeom>
        </p:spPr>
        <p:txBody>
          <a:bodyPr wrap="square">
            <a:spAutoFit/>
          </a:bodyPr>
          <a:lstStyle/>
          <a:p>
            <a:pPr>
              <a:lnSpc>
                <a:spcPct val="130000"/>
              </a:lnSpc>
            </a:pPr>
            <a:r>
              <a:rPr lang="zh-CN" altLang="en-US" sz="2800">
                <a:ea typeface="微软雅黑" panose="020B0503020204020204" pitchFamily="34" charset="-122"/>
              </a:rPr>
              <a:t>生产者</a:t>
            </a:r>
            <a:r>
              <a:rPr lang="en-US" altLang="zh-CN" sz="2800">
                <a:ea typeface="微软雅黑" panose="020B0503020204020204" pitchFamily="34" charset="-122"/>
              </a:rPr>
              <a:t>-</a:t>
            </a:r>
            <a:r>
              <a:rPr lang="zh-CN" altLang="en-US" sz="2800">
                <a:ea typeface="微软雅黑" panose="020B0503020204020204" pitchFamily="34" charset="-122"/>
              </a:rPr>
              <a:t>消费者问题</a:t>
            </a:r>
            <a:endParaRPr lang="zh-CN" altLang="en-US" sz="2800">
              <a:ea typeface="微软雅黑" panose="020B0503020204020204" pitchFamily="34" charset="-122"/>
            </a:endParaRPr>
          </a:p>
          <a:p>
            <a:pPr marL="457200" indent="-457200">
              <a:lnSpc>
                <a:spcPct val="130000"/>
              </a:lnSpc>
              <a:buClr>
                <a:srgbClr val="C00000"/>
              </a:buClr>
              <a:buFont typeface="Arial" panose="020B0604020202020204" pitchFamily="34" charset="0"/>
              <a:buChar char="•"/>
            </a:pPr>
            <a:r>
              <a:rPr lang="zh-CN" altLang="en-US" sz="2800" b="0" smtClean="0">
                <a:ea typeface="微软雅黑 Light" panose="020B0502040204020203" pitchFamily="34" charset="-122"/>
              </a:rPr>
              <a:t>生产者</a:t>
            </a:r>
            <a:r>
              <a:rPr lang="zh-CN" altLang="en-US" sz="2800" b="0">
                <a:ea typeface="微软雅黑 Light" panose="020B0502040204020203" pitchFamily="34" charset="-122"/>
              </a:rPr>
              <a:t>线程向缓冲区中放入数据</a:t>
            </a:r>
            <a:r>
              <a:rPr lang="zh-CN" altLang="en-US" sz="2800" b="0" smtClean="0">
                <a:ea typeface="微软雅黑 Light" panose="020B0502040204020203" pitchFamily="34" charset="-122"/>
              </a:rPr>
              <a:t>。</a:t>
            </a:r>
            <a:endParaRPr lang="en-US" altLang="zh-CN" sz="2800" b="0">
              <a:ea typeface="微软雅黑 Light" panose="020B0502040204020203" pitchFamily="34" charset="-122"/>
            </a:endParaRPr>
          </a:p>
          <a:p>
            <a:pPr marL="457200" indent="-457200">
              <a:lnSpc>
                <a:spcPct val="130000"/>
              </a:lnSpc>
              <a:buClr>
                <a:srgbClr val="C00000"/>
              </a:buClr>
              <a:buFont typeface="Arial" panose="020B0604020202020204" pitchFamily="34" charset="0"/>
              <a:buChar char="•"/>
            </a:pPr>
            <a:r>
              <a:rPr lang="zh-CN" altLang="en-US" sz="2800" b="0" smtClean="0">
                <a:ea typeface="微软雅黑 Light" panose="020B0502040204020203" pitchFamily="34" charset="-122"/>
              </a:rPr>
              <a:t>消费者</a:t>
            </a:r>
            <a:r>
              <a:rPr lang="zh-CN" altLang="en-US" sz="2800" b="0">
                <a:ea typeface="微软雅黑 Light" panose="020B0502040204020203" pitchFamily="34" charset="-122"/>
              </a:rPr>
              <a:t>线程从缓冲区中取出数据</a:t>
            </a:r>
            <a:r>
              <a:rPr lang="zh-CN" altLang="en-US" sz="2800" b="0" smtClean="0">
                <a:ea typeface="微软雅黑 Light" panose="020B0502040204020203" pitchFamily="34" charset="-122"/>
              </a:rPr>
              <a:t>。</a:t>
            </a:r>
            <a:endParaRPr lang="en-US" altLang="zh-CN" sz="2800" b="0">
              <a:ea typeface="微软雅黑 Light" panose="020B0502040204020203" pitchFamily="34" charset="-122"/>
            </a:endParaRPr>
          </a:p>
          <a:p>
            <a:pPr marL="457200" indent="-457200">
              <a:lnSpc>
                <a:spcPct val="130000"/>
              </a:lnSpc>
              <a:buClr>
                <a:srgbClr val="C00000"/>
              </a:buClr>
              <a:buFont typeface="Arial" panose="020B0604020202020204" pitchFamily="34" charset="0"/>
              <a:buChar char="•"/>
            </a:pPr>
            <a:r>
              <a:rPr lang="zh-CN" altLang="en-US" sz="2800" b="0" smtClean="0">
                <a:ea typeface="微软雅黑 Light" panose="020B0502040204020203" pitchFamily="34" charset="-122"/>
              </a:rPr>
              <a:t>缓冲区</a:t>
            </a:r>
            <a:r>
              <a:rPr lang="zh-CN" altLang="en-US" sz="2800" b="0">
                <a:ea typeface="微软雅黑 Light" panose="020B0502040204020203" pitchFamily="34" charset="-122"/>
              </a:rPr>
              <a:t>大小为固定值，生产者需等待缓冲区有空闲空间，消费者需等待缓冲区有数据。</a:t>
            </a:r>
            <a:endParaRPr lang="zh-CN" altLang="en-US" sz="2800" b="0">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Rectangle 2"/>
          <p:cNvSpPr>
            <a:spLocks noGrp="1"/>
          </p:cNvSpPr>
          <p:nvPr>
            <p:ph type="title"/>
          </p:nvPr>
        </p:nvSpPr>
        <p:spPr>
          <a:xfrm>
            <a:off x="766192" y="188640"/>
            <a:ext cx="7467600" cy="762000"/>
          </a:xfrm>
        </p:spPr>
        <p:txBody>
          <a:bodyPr vert="horz" wrap="square" lIns="91440" tIns="45720" rIns="91440" bIns="45720" anchor="b" anchorCtr="0"/>
          <a:lstStyle/>
          <a:p>
            <a:pPr algn="ctr" eaLnBrk="1" hangingPunct="1"/>
            <a:r>
              <a:rPr lang="zh-CN" altLang="en-US" smtClean="0"/>
              <a:t>示例代码</a:t>
            </a:r>
            <a:endParaRPr lang="zh-CN" altLang="en-US"/>
          </a:p>
        </p:txBody>
      </p:sp>
      <p:sp>
        <p:nvSpPr>
          <p:cNvPr id="3" name="矩形 2"/>
          <p:cNvSpPr/>
          <p:nvPr/>
        </p:nvSpPr>
        <p:spPr>
          <a:xfrm>
            <a:off x="143508" y="1052736"/>
            <a:ext cx="8712968" cy="4893647"/>
          </a:xfrm>
          <a:prstGeom prst="rect">
            <a:avLst/>
          </a:prstGeom>
        </p:spPr>
        <p:txBody>
          <a:bodyPr wrap="square">
            <a:spAutoFit/>
          </a:bodyPr>
          <a:lstStyle/>
          <a:p>
            <a:pPr>
              <a:lnSpc>
                <a:spcPct val="130000"/>
              </a:lnSpc>
            </a:pPr>
            <a:endParaRPr lang="en-US" altLang="zh-CN" sz="2400" b="0">
              <a:ea typeface="微软雅黑 Light" panose="020B0502040204020203" pitchFamily="34" charset="-122"/>
            </a:endParaRPr>
          </a:p>
          <a:p>
            <a:pPr>
              <a:lnSpc>
                <a:spcPct val="130000"/>
              </a:lnSpc>
            </a:pPr>
            <a:r>
              <a:rPr lang="en-US" altLang="zh-CN" sz="2400" b="0">
                <a:ea typeface="微软雅黑 Light" panose="020B0502040204020203" pitchFamily="34" charset="-122"/>
              </a:rPr>
              <a:t>#define BUFFER_SIZE 5  </a:t>
            </a:r>
            <a:endParaRPr lang="en-US" altLang="zh-CN" sz="2400" b="0" smtClean="0">
              <a:ea typeface="微软雅黑 Light" panose="020B0502040204020203" pitchFamily="34" charset="-122"/>
            </a:endParaRPr>
          </a:p>
          <a:p>
            <a:pPr>
              <a:lnSpc>
                <a:spcPct val="130000"/>
              </a:lnSpc>
            </a:pPr>
            <a:r>
              <a:rPr lang="en-US" altLang="zh-CN" sz="2400" b="0" smtClean="0">
                <a:ea typeface="微软雅黑 Light" panose="020B0502040204020203" pitchFamily="34" charset="-122"/>
              </a:rPr>
              <a:t>int buffer[BUFFER_SIZE];  </a:t>
            </a:r>
            <a:r>
              <a:rPr lang="en-US" altLang="zh-CN" sz="2400" b="0" smtClean="0">
                <a:solidFill>
                  <a:srgbClr val="009644"/>
                </a:solidFill>
                <a:ea typeface="微软雅黑 Light" panose="020B0502040204020203" pitchFamily="34" charset="-122"/>
              </a:rPr>
              <a:t>// </a:t>
            </a:r>
            <a:r>
              <a:rPr lang="zh-CN" altLang="en-US" sz="2400" b="0" smtClean="0">
                <a:solidFill>
                  <a:srgbClr val="009644"/>
                </a:solidFill>
                <a:ea typeface="微软雅黑 Light" panose="020B0502040204020203" pitchFamily="34" charset="-122"/>
              </a:rPr>
              <a:t>缓冲区</a:t>
            </a:r>
            <a:endParaRPr lang="zh-CN" altLang="en-US" sz="2400" b="0">
              <a:solidFill>
                <a:srgbClr val="009644"/>
              </a:solidFill>
              <a:ea typeface="微软雅黑 Light" panose="020B0502040204020203" pitchFamily="34" charset="-122"/>
            </a:endParaRPr>
          </a:p>
          <a:p>
            <a:pPr>
              <a:lnSpc>
                <a:spcPct val="130000"/>
              </a:lnSpc>
            </a:pPr>
            <a:r>
              <a:rPr lang="en-US" altLang="zh-CN" sz="2400" b="0">
                <a:ea typeface="微软雅黑 Light" panose="020B0502040204020203" pitchFamily="34" charset="-122"/>
              </a:rPr>
              <a:t>int count = 0;            </a:t>
            </a:r>
            <a:r>
              <a:rPr lang="en-US" altLang="zh-CN" sz="2400" b="0">
                <a:solidFill>
                  <a:srgbClr val="009644"/>
                </a:solidFill>
                <a:ea typeface="微软雅黑 Light" panose="020B0502040204020203" pitchFamily="34" charset="-122"/>
              </a:rPr>
              <a:t>// </a:t>
            </a:r>
            <a:r>
              <a:rPr lang="zh-CN" altLang="en-US" sz="2400" b="0">
                <a:solidFill>
                  <a:srgbClr val="009644"/>
                </a:solidFill>
                <a:ea typeface="微软雅黑 Light" panose="020B0502040204020203" pitchFamily="34" charset="-122"/>
              </a:rPr>
              <a:t>当前</a:t>
            </a:r>
            <a:r>
              <a:rPr lang="zh-CN" altLang="en-US" sz="2400" b="0" smtClean="0">
                <a:solidFill>
                  <a:srgbClr val="009644"/>
                </a:solidFill>
                <a:ea typeface="微软雅黑 Light" panose="020B0502040204020203" pitchFamily="34" charset="-122"/>
              </a:rPr>
              <a:t>缓冲区中</a:t>
            </a:r>
            <a:r>
              <a:rPr lang="zh-CN" altLang="en-US" sz="2400" b="0">
                <a:solidFill>
                  <a:srgbClr val="009644"/>
                </a:solidFill>
                <a:ea typeface="微软雅黑 Light" panose="020B0502040204020203" pitchFamily="34" charset="-122"/>
              </a:rPr>
              <a:t>的数据数量</a:t>
            </a:r>
            <a:endParaRPr lang="zh-CN" altLang="en-US" sz="2400" b="0">
              <a:solidFill>
                <a:srgbClr val="009644"/>
              </a:solidFill>
              <a:ea typeface="微软雅黑 Light" panose="020B0502040204020203" pitchFamily="34" charset="-122"/>
            </a:endParaRPr>
          </a:p>
          <a:p>
            <a:pPr>
              <a:lnSpc>
                <a:spcPct val="130000"/>
              </a:lnSpc>
            </a:pPr>
            <a:endParaRPr lang="zh-CN" altLang="en-US" sz="2400" b="0">
              <a:solidFill>
                <a:srgbClr val="009644"/>
              </a:solidFill>
              <a:ea typeface="微软雅黑 Light" panose="020B0502040204020203" pitchFamily="34" charset="-122"/>
            </a:endParaRPr>
          </a:p>
          <a:p>
            <a:pPr>
              <a:lnSpc>
                <a:spcPct val="130000"/>
              </a:lnSpc>
            </a:pPr>
            <a:r>
              <a:rPr lang="en-US" altLang="zh-CN" sz="2400" b="0">
                <a:ea typeface="微软雅黑 Light" panose="020B0502040204020203" pitchFamily="34" charset="-122"/>
              </a:rPr>
              <a:t>pthread_mutex_t mutex = PTHREAD_MUTEX_INITIALIZER;  </a:t>
            </a:r>
            <a:endParaRPr lang="zh-CN" altLang="en-US" sz="2400" b="0">
              <a:solidFill>
                <a:srgbClr val="009644"/>
              </a:solidFill>
              <a:ea typeface="微软雅黑 Light" panose="020B0502040204020203" pitchFamily="34" charset="-122"/>
            </a:endParaRPr>
          </a:p>
          <a:p>
            <a:pPr>
              <a:lnSpc>
                <a:spcPct val="130000"/>
              </a:lnSpc>
            </a:pPr>
            <a:r>
              <a:rPr lang="en-US" altLang="zh-CN" sz="2400">
                <a:ea typeface="微软雅黑 Light" panose="020B0502040204020203" pitchFamily="34" charset="-122"/>
              </a:rPr>
              <a:t>pthread_cond_t cond_producer </a:t>
            </a:r>
            <a:r>
              <a:rPr lang="en-US" altLang="zh-CN" sz="2400" b="0">
                <a:ea typeface="微软雅黑 Light" panose="020B0502040204020203" pitchFamily="34" charset="-122"/>
              </a:rPr>
              <a:t>= PTHREAD_COND_INITIALIZER;  </a:t>
            </a:r>
            <a:r>
              <a:rPr lang="en-US" altLang="zh-CN" sz="2400" b="0">
                <a:solidFill>
                  <a:srgbClr val="009644"/>
                </a:solidFill>
                <a:ea typeface="微软雅黑 Light" panose="020B0502040204020203" pitchFamily="34" charset="-122"/>
              </a:rPr>
              <a:t>// </a:t>
            </a:r>
            <a:r>
              <a:rPr lang="zh-CN" altLang="en-US" sz="2400" b="0">
                <a:solidFill>
                  <a:srgbClr val="009644"/>
                </a:solidFill>
                <a:ea typeface="微软雅黑 Light" panose="020B0502040204020203" pitchFamily="34" charset="-122"/>
              </a:rPr>
              <a:t>生产者条件变量</a:t>
            </a:r>
            <a:endParaRPr lang="zh-CN" altLang="en-US" sz="2400" b="0">
              <a:solidFill>
                <a:srgbClr val="009644"/>
              </a:solidFill>
              <a:ea typeface="微软雅黑 Light" panose="020B0502040204020203" pitchFamily="34" charset="-122"/>
            </a:endParaRPr>
          </a:p>
          <a:p>
            <a:pPr>
              <a:lnSpc>
                <a:spcPct val="130000"/>
              </a:lnSpc>
            </a:pPr>
            <a:r>
              <a:rPr lang="en-US" altLang="zh-CN" sz="2400">
                <a:ea typeface="微软雅黑 Light" panose="020B0502040204020203" pitchFamily="34" charset="-122"/>
              </a:rPr>
              <a:t>pthread_cond_t cond_consumer </a:t>
            </a:r>
            <a:r>
              <a:rPr lang="en-US" altLang="zh-CN" sz="2400" b="0">
                <a:ea typeface="微软雅黑 Light" panose="020B0502040204020203" pitchFamily="34" charset="-122"/>
              </a:rPr>
              <a:t>= PTHREAD_COND_INITIALIZER;  </a:t>
            </a:r>
            <a:r>
              <a:rPr lang="en-US" altLang="zh-CN" sz="2400" b="0">
                <a:solidFill>
                  <a:srgbClr val="009644"/>
                </a:solidFill>
                <a:ea typeface="微软雅黑 Light" panose="020B0502040204020203" pitchFamily="34" charset="-122"/>
              </a:rPr>
              <a:t>// </a:t>
            </a:r>
            <a:r>
              <a:rPr lang="zh-CN" altLang="en-US" sz="2400" b="0">
                <a:solidFill>
                  <a:srgbClr val="009644"/>
                </a:solidFill>
                <a:ea typeface="微软雅黑 Light" panose="020B0502040204020203" pitchFamily="34" charset="-122"/>
              </a:rPr>
              <a:t>消费者条件变量</a:t>
            </a:r>
            <a:endParaRPr lang="zh-CN" altLang="en-US" sz="2400" b="0">
              <a:solidFill>
                <a:srgbClr val="009644"/>
              </a:solidFill>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684213" y="692150"/>
            <a:ext cx="7467600" cy="762000"/>
          </a:xfrm>
        </p:spPr>
        <p:txBody>
          <a:bodyPr vert="horz" wrap="square" lIns="91440" tIns="45720" rIns="91440" bIns="45720" anchor="b" anchorCtr="0"/>
          <a:lstStyle/>
          <a:p>
            <a:pPr algn="ctr" eaLnBrk="1" hangingPunct="1"/>
            <a:r>
              <a:rPr lang="zh-CN" altLang="en-US" dirty="0"/>
              <a:t>创建进程</a:t>
            </a:r>
            <a:endParaRPr lang="zh-CN" altLang="en-US" dirty="0"/>
          </a:p>
        </p:txBody>
      </p:sp>
      <p:sp>
        <p:nvSpPr>
          <p:cNvPr id="16387" name="Rectangle 3"/>
          <p:cNvSpPr>
            <a:spLocks noGrp="1"/>
          </p:cNvSpPr>
          <p:nvPr>
            <p:ph idx="1"/>
          </p:nvPr>
        </p:nvSpPr>
        <p:spPr>
          <a:xfrm>
            <a:off x="539750" y="1916430"/>
            <a:ext cx="8264525" cy="4744085"/>
          </a:xfrm>
          <a:solidFill>
            <a:schemeClr val="bg1">
              <a:alpha val="100000"/>
            </a:schemeClr>
          </a:solidFill>
        </p:spPr>
        <p:txBody>
          <a:bodyPr vert="horz" wrap="square" lIns="91440" tIns="45720" rIns="91440" bIns="45720" anchor="t" anchorCtr="0"/>
          <a:lstStyle/>
          <a:p>
            <a:pPr eaLnBrk="1" hangingPunct="1">
              <a:buNone/>
            </a:pPr>
            <a:r>
              <a:rPr lang="en-US" altLang="zh-CN" sz="2800" dirty="0"/>
              <a:t>#include &lt;sys/types.h&gt;</a:t>
            </a:r>
            <a:endParaRPr lang="en-US" altLang="zh-CN" sz="2800" dirty="0"/>
          </a:p>
          <a:p>
            <a:pPr eaLnBrk="1" hangingPunct="1">
              <a:buNone/>
            </a:pPr>
            <a:r>
              <a:rPr lang="en-US" altLang="zh-CN" sz="2800" dirty="0"/>
              <a:t>#include &lt;unistd.h&gt;</a:t>
            </a:r>
            <a:endParaRPr lang="en-US" altLang="zh-CN" sz="2800" dirty="0"/>
          </a:p>
          <a:p>
            <a:pPr eaLnBrk="1" hangingPunct="1">
              <a:buNone/>
            </a:pPr>
            <a:r>
              <a:rPr lang="en-US" altLang="zh-CN" sz="2800" dirty="0"/>
              <a:t>pid_t fork(void)</a:t>
            </a:r>
            <a:endParaRPr lang="en-US" altLang="zh-CN" sz="2800" dirty="0"/>
          </a:p>
          <a:p>
            <a:pPr eaLnBrk="1" hangingPunct="1">
              <a:buNone/>
            </a:pPr>
            <a:r>
              <a:rPr lang="zh-CN" altLang="en-US" sz="2800" dirty="0"/>
              <a:t>返回：</a:t>
            </a:r>
            <a:r>
              <a:rPr lang="zh-CN" altLang="en-US" sz="2800" b="1" dirty="0">
                <a:solidFill>
                  <a:srgbClr val="FF0000"/>
                </a:solidFill>
                <a:latin typeface="微软雅黑" panose="020B0503020204020204" pitchFamily="34" charset="-122"/>
                <a:ea typeface="微软雅黑" panose="020B0503020204020204" pitchFamily="34" charset="-122"/>
              </a:rPr>
              <a:t>父进程中返回子进程的进程</a:t>
            </a:r>
            <a:r>
              <a:rPr lang="en-US" altLang="zh-CN" sz="2800" b="1" dirty="0">
                <a:solidFill>
                  <a:srgbClr val="FF0000"/>
                </a:solidFill>
                <a:latin typeface="微软雅黑" panose="020B0503020204020204" pitchFamily="34" charset="-122"/>
                <a:ea typeface="微软雅黑" panose="020B0503020204020204" pitchFamily="34" charset="-122"/>
              </a:rPr>
              <a:t>ID, </a:t>
            </a:r>
            <a:r>
              <a:rPr lang="zh-CN" altLang="en-US" sz="2800" b="1" dirty="0">
                <a:solidFill>
                  <a:srgbClr val="FF0000"/>
                </a:solidFill>
                <a:latin typeface="微软雅黑" panose="020B0503020204020204" pitchFamily="34" charset="-122"/>
                <a:ea typeface="微软雅黑" panose="020B0503020204020204" pitchFamily="34" charset="-122"/>
              </a:rPr>
              <a:t>子进程返回</a:t>
            </a:r>
            <a:r>
              <a:rPr lang="en-US" altLang="zh-CN" sz="2800" b="1" dirty="0">
                <a:solidFill>
                  <a:srgbClr val="FF0000"/>
                </a:solidFill>
                <a:latin typeface="微软雅黑" panose="020B0503020204020204" pitchFamily="34" charset="-122"/>
                <a:ea typeface="微软雅黑" panose="020B0503020204020204" pitchFamily="34" charset="-122"/>
              </a:rPr>
              <a:t>0</a:t>
            </a:r>
            <a:r>
              <a:rPr lang="zh-CN" altLang="en-US" sz="2800" b="1" dirty="0">
                <a:solidFill>
                  <a:srgbClr val="FF0000"/>
                </a:solidFill>
                <a:latin typeface="微软雅黑" panose="020B0503020204020204" pitchFamily="34" charset="-122"/>
                <a:ea typeface="微软雅黑" panose="020B0503020204020204" pitchFamily="34" charset="-122"/>
              </a:rPr>
              <a:t>，</a:t>
            </a:r>
            <a:endParaRPr lang="zh-CN" altLang="en-US" sz="2800" b="1" dirty="0">
              <a:solidFill>
                <a:srgbClr val="FF0000"/>
              </a:solidFill>
              <a:latin typeface="微软雅黑" panose="020B0503020204020204" pitchFamily="34" charset="-122"/>
              <a:ea typeface="微软雅黑" panose="020B0503020204020204" pitchFamily="34" charset="-122"/>
            </a:endParaRPr>
          </a:p>
          <a:p>
            <a:pPr eaLnBrk="1" hangingPunct="1">
              <a:buNone/>
            </a:pPr>
            <a:r>
              <a:rPr lang="zh-CN" altLang="en-US" sz="2800" dirty="0"/>
              <a:t>           </a:t>
            </a:r>
            <a:r>
              <a:rPr lang="en-US" altLang="zh-CN" sz="2800" b="1" dirty="0">
                <a:solidFill>
                  <a:srgbClr val="FF0000"/>
                </a:solidFill>
              </a:rPr>
              <a:t>-1</a:t>
            </a:r>
            <a:r>
              <a:rPr lang="zh-CN" altLang="en-US" sz="2800" b="1" dirty="0">
                <a:solidFill>
                  <a:srgbClr val="FF0000"/>
                </a:solidFill>
                <a:latin typeface="微软雅黑" panose="020B0503020204020204" pitchFamily="34" charset="-122"/>
                <a:ea typeface="微软雅黑" panose="020B0503020204020204" pitchFamily="34" charset="-122"/>
              </a:rPr>
              <a:t>－出错</a:t>
            </a:r>
            <a:endParaRPr lang="zh-CN" altLang="en-US" sz="2800" b="1" dirty="0">
              <a:solidFill>
                <a:srgbClr val="FF0000"/>
              </a:solidFill>
              <a:latin typeface="微软雅黑" panose="020B0503020204020204" pitchFamily="34" charset="-122"/>
              <a:ea typeface="微软雅黑" panose="020B0503020204020204" pitchFamily="34" charset="-122"/>
            </a:endParaRPr>
          </a:p>
          <a:p>
            <a:pPr eaLnBrk="1" hangingPunct="1"/>
            <a:r>
              <a:rPr lang="zh-CN" altLang="en-US" sz="2800" b="1" dirty="0">
                <a:solidFill>
                  <a:srgbClr val="0070C0"/>
                </a:solidFill>
                <a:latin typeface="微软雅黑" panose="020B0503020204020204" pitchFamily="34" charset="-122"/>
                <a:ea typeface="微软雅黑" panose="020B0503020204020204" pitchFamily="34" charset="-122"/>
              </a:rPr>
              <a:t>该函数调用一次，但返回两次</a:t>
            </a:r>
            <a:r>
              <a:rPr lang="zh-CN" altLang="en-US" sz="2800" dirty="0"/>
              <a:t>。两次返回的区别是子进程返回值是</a:t>
            </a:r>
            <a:r>
              <a:rPr lang="en-US" altLang="zh-CN" sz="2800" dirty="0"/>
              <a:t>0</a:t>
            </a:r>
            <a:r>
              <a:rPr lang="zh-CN" altLang="en-US" sz="2800" dirty="0"/>
              <a:t>，而父进程的返回值则是子进程的进程</a:t>
            </a:r>
            <a:r>
              <a:rPr lang="en-US" altLang="zh-CN" sz="2800" dirty="0"/>
              <a:t>ID</a:t>
            </a:r>
            <a:r>
              <a:rPr lang="zh-CN" altLang="en-US" sz="2800" dirty="0"/>
              <a:t>。</a:t>
            </a:r>
            <a:endParaRPr lang="zh-CN" altLang="en-US" sz="2800" dirty="0"/>
          </a:p>
        </p:txBody>
      </p:sp>
    </p:spTree>
  </p:cSld>
  <p:clrMapOvr>
    <a:masterClrMapping/>
  </p:clrMapOvr>
  <p:transition spd="slow">
    <p:pull dir="r"/>
  </p:transition>
</p:sld>
</file>

<file path=ppt/slides/slide9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9066"/>
            <a:ext cx="9144000" cy="6740307"/>
          </a:xfrm>
          <a:prstGeom prst="rect">
            <a:avLst/>
          </a:prstGeom>
        </p:spPr>
        <p:txBody>
          <a:bodyPr wrap="square">
            <a:spAutoFit/>
          </a:bodyPr>
          <a:lstStyle/>
          <a:p>
            <a:r>
              <a:rPr lang="en-US" altLang="zh-CN" sz="2400" b="0" smtClean="0">
                <a:ea typeface="微软雅黑 Light" panose="020B0502040204020203" pitchFamily="34" charset="-122"/>
              </a:rPr>
              <a:t>void</a:t>
            </a:r>
            <a:r>
              <a:rPr lang="en-US" altLang="zh-CN" sz="2400" b="0">
                <a:ea typeface="微软雅黑 Light" panose="020B0502040204020203" pitchFamily="34" charset="-122"/>
              </a:rPr>
              <a:t>* producer(void* arg) </a:t>
            </a:r>
            <a:r>
              <a:rPr lang="en-US" altLang="zh-CN" sz="2400" b="0" smtClean="0">
                <a:ea typeface="微软雅黑 Light" panose="020B0502040204020203" pitchFamily="34" charset="-122"/>
              </a:rPr>
              <a:t>{  </a:t>
            </a:r>
            <a:r>
              <a:rPr lang="en-US" altLang="zh-CN" sz="2400" b="0" smtClean="0">
                <a:solidFill>
                  <a:schemeClr val="accent5">
                    <a:lumMod val="50000"/>
                  </a:schemeClr>
                </a:solidFill>
                <a:ea typeface="微软雅黑 Light" panose="020B0502040204020203" pitchFamily="34" charset="-122"/>
              </a:rPr>
              <a:t>// </a:t>
            </a:r>
            <a:r>
              <a:rPr lang="zh-CN" altLang="en-US" sz="2400" b="0">
                <a:solidFill>
                  <a:schemeClr val="accent5">
                    <a:lumMod val="50000"/>
                  </a:schemeClr>
                </a:solidFill>
                <a:ea typeface="微软雅黑 Light" panose="020B0502040204020203" pitchFamily="34" charset="-122"/>
              </a:rPr>
              <a:t>生产者线程</a:t>
            </a:r>
            <a:r>
              <a:rPr lang="zh-CN" altLang="en-US" sz="2400" b="0" smtClean="0">
                <a:solidFill>
                  <a:schemeClr val="accent5">
                    <a:lumMod val="50000"/>
                  </a:schemeClr>
                </a:solidFill>
                <a:ea typeface="微软雅黑 Light" panose="020B0502040204020203" pitchFamily="34" charset="-122"/>
              </a:rPr>
              <a:t>函数</a:t>
            </a:r>
            <a:endParaRPr lang="en-US" altLang="zh-CN" sz="2400" b="0">
              <a:solidFill>
                <a:schemeClr val="accent5">
                  <a:lumMod val="50000"/>
                </a:schemeClr>
              </a:solidFill>
              <a:ea typeface="微软雅黑 Light" panose="020B0502040204020203" pitchFamily="34" charset="-122"/>
            </a:endParaRPr>
          </a:p>
          <a:p>
            <a:r>
              <a:rPr lang="en-US" altLang="zh-CN" sz="2400" b="0">
                <a:ea typeface="微软雅黑 Light" panose="020B0502040204020203" pitchFamily="34" charset="-122"/>
              </a:rPr>
              <a:t>    int id = *(int*)arg;</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for (int i = 0; i &lt; 10; i++) {</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pthread_mutex_lock(&amp;mutex</a:t>
            </a:r>
            <a:r>
              <a:rPr lang="en-US" altLang="zh-CN" sz="2400" b="0" smtClean="0">
                <a:ea typeface="微软雅黑 Light" panose="020B0502040204020203" pitchFamily="34" charset="-122"/>
              </a:rPr>
              <a:t>);</a:t>
            </a:r>
            <a:endParaRPr lang="en-US" altLang="zh-CN" sz="2400" b="0">
              <a:ea typeface="微软雅黑 Light" panose="020B0502040204020203" pitchFamily="34" charset="-122"/>
            </a:endParaRPr>
          </a:p>
          <a:p>
            <a:r>
              <a:rPr lang="en-US" altLang="zh-CN" sz="2400" b="0" smtClean="0">
                <a:ea typeface="微软雅黑 Light" panose="020B0502040204020203" pitchFamily="34" charset="-122"/>
              </a:rPr>
              <a:t>        while </a:t>
            </a:r>
            <a:r>
              <a:rPr lang="en-US" altLang="zh-CN" sz="2400" b="0">
                <a:ea typeface="微软雅黑 Light" panose="020B0502040204020203" pitchFamily="34" charset="-122"/>
              </a:rPr>
              <a:t>(count == BUFFER_SIZE) </a:t>
            </a:r>
            <a:r>
              <a:rPr lang="en-US" altLang="zh-CN" sz="2400" b="0" smtClean="0">
                <a:ea typeface="微软雅黑 Light" panose="020B0502040204020203" pitchFamily="34" charset="-122"/>
              </a:rPr>
              <a:t>{</a:t>
            </a:r>
            <a:r>
              <a:rPr lang="en-US" altLang="zh-CN" sz="2400" b="0">
                <a:solidFill>
                  <a:schemeClr val="accent5">
                    <a:lumMod val="50000"/>
                  </a:schemeClr>
                </a:solidFill>
                <a:ea typeface="微软雅黑 Light" panose="020B0502040204020203" pitchFamily="34" charset="-122"/>
              </a:rPr>
              <a:t>/</a:t>
            </a:r>
            <a:r>
              <a:rPr lang="en-US" altLang="zh-CN" sz="2400" b="0" smtClean="0">
                <a:solidFill>
                  <a:schemeClr val="accent5">
                    <a:lumMod val="50000"/>
                  </a:schemeClr>
                </a:solidFill>
                <a:ea typeface="微软雅黑 Light" panose="020B0502040204020203" pitchFamily="34" charset="-122"/>
              </a:rPr>
              <a:t>/ </a:t>
            </a:r>
            <a:r>
              <a:rPr lang="zh-CN" altLang="en-US" sz="2400" b="0" smtClean="0">
                <a:solidFill>
                  <a:schemeClr val="accent5">
                    <a:lumMod val="50000"/>
                  </a:schemeClr>
                </a:solidFill>
                <a:ea typeface="微软雅黑 Light" panose="020B0502040204020203" pitchFamily="34" charset="-122"/>
              </a:rPr>
              <a:t>如果</a:t>
            </a:r>
            <a:r>
              <a:rPr lang="zh-CN" altLang="en-US" sz="2400" b="0">
                <a:solidFill>
                  <a:schemeClr val="accent5">
                    <a:lumMod val="50000"/>
                  </a:schemeClr>
                </a:solidFill>
                <a:ea typeface="微软雅黑 Light" panose="020B0502040204020203" pitchFamily="34" charset="-122"/>
              </a:rPr>
              <a:t>缓冲区已满，等待</a:t>
            </a:r>
            <a:endParaRPr lang="en-US" altLang="zh-CN" sz="2400" b="0">
              <a:solidFill>
                <a:schemeClr val="accent5">
                  <a:lumMod val="50000"/>
                </a:schemeClr>
              </a:solidFill>
              <a:ea typeface="微软雅黑 Light" panose="020B0502040204020203" pitchFamily="34" charset="-122"/>
            </a:endParaRPr>
          </a:p>
          <a:p>
            <a:r>
              <a:rPr lang="en-US" altLang="zh-CN" sz="2400" b="0">
                <a:ea typeface="微软雅黑 Light" panose="020B0502040204020203" pitchFamily="34" charset="-122"/>
              </a:rPr>
              <a:t>            printf("</a:t>
            </a:r>
            <a:r>
              <a:rPr lang="zh-CN" altLang="en-US" sz="2400" b="0">
                <a:ea typeface="微软雅黑 Light" panose="020B0502040204020203" pitchFamily="34" charset="-122"/>
              </a:rPr>
              <a:t>生产者 </a:t>
            </a:r>
            <a:r>
              <a:rPr lang="en-US" altLang="zh-CN" sz="2400" b="0">
                <a:ea typeface="微软雅黑 Light" panose="020B0502040204020203" pitchFamily="34" charset="-122"/>
              </a:rPr>
              <a:t>%d: </a:t>
            </a:r>
            <a:r>
              <a:rPr lang="zh-CN" altLang="en-US" sz="2400" b="0">
                <a:ea typeface="微软雅黑 Light" panose="020B0502040204020203" pitchFamily="34" charset="-122"/>
              </a:rPr>
              <a:t>缓冲区已满，等待</a:t>
            </a:r>
            <a:r>
              <a:rPr lang="en-US" altLang="zh-CN" sz="2400" b="0">
                <a:ea typeface="微软雅黑 Light" panose="020B0502040204020203" pitchFamily="34" charset="-122"/>
              </a:rPr>
              <a:t>...\n", id);</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a:t>
            </a:r>
            <a:r>
              <a:rPr lang="en-US" altLang="zh-CN" sz="2400">
                <a:solidFill>
                  <a:srgbClr val="C00000"/>
                </a:solidFill>
                <a:ea typeface="微软雅黑 Light" panose="020B0502040204020203" pitchFamily="34" charset="-122"/>
              </a:rPr>
              <a:t>pthread_cond_wait</a:t>
            </a:r>
            <a:r>
              <a:rPr lang="en-US" altLang="zh-CN" sz="2400" b="0">
                <a:ea typeface="微软雅黑 Light" panose="020B0502040204020203" pitchFamily="34" charset="-122"/>
              </a:rPr>
              <a:t>(&amp;cond_producer, &amp;mutex);</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a:t>
            </a:r>
            <a:r>
              <a:rPr lang="en-US" altLang="zh-CN" sz="2400" b="0" smtClean="0">
                <a:ea typeface="微软雅黑 Light" panose="020B0502040204020203" pitchFamily="34" charset="-122"/>
              </a:rPr>
              <a:t>}</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a:t>
            </a:r>
            <a:r>
              <a:rPr lang="en-US" altLang="zh-CN" sz="2400" b="0">
                <a:solidFill>
                  <a:schemeClr val="accent5">
                    <a:lumMod val="50000"/>
                  </a:schemeClr>
                </a:solidFill>
                <a:ea typeface="微软雅黑 Light" panose="020B0502040204020203" pitchFamily="34" charset="-122"/>
              </a:rPr>
              <a:t>// </a:t>
            </a:r>
            <a:r>
              <a:rPr lang="zh-CN" altLang="en-US" sz="2400" b="0">
                <a:solidFill>
                  <a:schemeClr val="accent5">
                    <a:lumMod val="50000"/>
                  </a:schemeClr>
                </a:solidFill>
                <a:ea typeface="微软雅黑 Light" panose="020B0502040204020203" pitchFamily="34" charset="-122"/>
              </a:rPr>
              <a:t>生产数据并放入缓冲区</a:t>
            </a:r>
            <a:endParaRPr lang="zh-CN" altLang="en-US" sz="2400" b="0">
              <a:solidFill>
                <a:schemeClr val="accent5">
                  <a:lumMod val="50000"/>
                </a:schemeClr>
              </a:solidFill>
              <a:ea typeface="微软雅黑 Light" panose="020B0502040204020203" pitchFamily="34" charset="-122"/>
            </a:endParaRPr>
          </a:p>
          <a:p>
            <a:r>
              <a:rPr lang="zh-CN" altLang="en-US" sz="2400" b="0">
                <a:ea typeface="微软雅黑 Light" panose="020B0502040204020203" pitchFamily="34" charset="-122"/>
              </a:rPr>
              <a:t>        </a:t>
            </a:r>
            <a:r>
              <a:rPr lang="en-US" altLang="zh-CN" sz="2400" b="0" smtClean="0">
                <a:ea typeface="微软雅黑 Light" panose="020B0502040204020203" pitchFamily="34" charset="-122"/>
              </a:rPr>
              <a:t>buffer[count++] </a:t>
            </a:r>
            <a:r>
              <a:rPr lang="en-US" altLang="zh-CN" sz="2400" b="0">
                <a:ea typeface="微软雅黑 Light" panose="020B0502040204020203" pitchFamily="34" charset="-122"/>
              </a:rPr>
              <a:t>= i;</a:t>
            </a:r>
            <a:endParaRPr lang="en-US" altLang="zh-CN" sz="2400" b="0">
              <a:ea typeface="微软雅黑 Light" panose="020B0502040204020203" pitchFamily="34" charset="-122"/>
            </a:endParaRPr>
          </a:p>
          <a:p>
            <a:r>
              <a:rPr lang="en-US" altLang="zh-CN" sz="2400" b="0" smtClean="0">
                <a:ea typeface="微软雅黑 Light" panose="020B0502040204020203" pitchFamily="34" charset="-122"/>
              </a:rPr>
              <a:t>        printf</a:t>
            </a:r>
            <a:r>
              <a:rPr lang="en-US" altLang="zh-CN" sz="2400" b="0">
                <a:ea typeface="微软雅黑 Light" panose="020B0502040204020203" pitchFamily="34" charset="-122"/>
              </a:rPr>
              <a:t>("</a:t>
            </a:r>
            <a:r>
              <a:rPr lang="zh-CN" altLang="en-US" sz="2400" b="0">
                <a:ea typeface="微软雅黑 Light" panose="020B0502040204020203" pitchFamily="34" charset="-122"/>
              </a:rPr>
              <a:t>生产者 </a:t>
            </a:r>
            <a:r>
              <a:rPr lang="en-US" altLang="zh-CN" sz="2400" b="0">
                <a:ea typeface="微软雅黑 Light" panose="020B0502040204020203" pitchFamily="34" charset="-122"/>
              </a:rPr>
              <a:t>%</a:t>
            </a:r>
            <a:r>
              <a:rPr lang="en-US" altLang="zh-CN" sz="2400" b="0" smtClean="0">
                <a:ea typeface="微软雅黑 Light" panose="020B0502040204020203" pitchFamily="34" charset="-122"/>
              </a:rPr>
              <a:t>d: </a:t>
            </a:r>
            <a:r>
              <a:rPr lang="zh-CN" altLang="en-US" sz="2400" b="0" smtClean="0">
                <a:ea typeface="微软雅黑 Light" panose="020B0502040204020203" pitchFamily="34" charset="-122"/>
              </a:rPr>
              <a:t>生产</a:t>
            </a:r>
            <a:r>
              <a:rPr lang="zh-CN" altLang="en-US" sz="2400" b="0">
                <a:ea typeface="微软雅黑 Light" panose="020B0502040204020203" pitchFamily="34" charset="-122"/>
              </a:rPr>
              <a:t>数据 </a:t>
            </a:r>
            <a:r>
              <a:rPr lang="en-US" altLang="zh-CN" sz="2400" b="0">
                <a:ea typeface="微软雅黑 Light" panose="020B0502040204020203" pitchFamily="34" charset="-122"/>
              </a:rPr>
              <a:t>%</a:t>
            </a:r>
            <a:r>
              <a:rPr lang="en-US" altLang="zh-CN" sz="2400" b="0" smtClean="0">
                <a:ea typeface="微软雅黑 Light" panose="020B0502040204020203" pitchFamily="34" charset="-122"/>
              </a:rPr>
              <a:t>d</a:t>
            </a:r>
            <a:r>
              <a:rPr lang="zh-CN" altLang="en-US" sz="2400" b="0" smtClean="0">
                <a:ea typeface="微软雅黑 Light" panose="020B0502040204020203" pitchFamily="34" charset="-122"/>
              </a:rPr>
              <a:t>，缓冲区大小</a:t>
            </a:r>
            <a:r>
              <a:rPr lang="en-US" altLang="zh-CN" sz="2400" b="0" smtClean="0">
                <a:ea typeface="微软雅黑 Light" panose="020B0502040204020203" pitchFamily="34" charset="-122"/>
              </a:rPr>
              <a:t>: %</a:t>
            </a:r>
            <a:r>
              <a:rPr lang="en-US" altLang="zh-CN" sz="2400" b="0">
                <a:ea typeface="微软雅黑 Light" panose="020B0502040204020203" pitchFamily="34" charset="-122"/>
              </a:rPr>
              <a:t>d\n", id, i, count);</a:t>
            </a:r>
            <a:endParaRPr lang="en-US" altLang="zh-CN" sz="2400" b="0">
              <a:ea typeface="微软雅黑 Light" panose="020B0502040204020203" pitchFamily="34" charset="-122"/>
            </a:endParaRPr>
          </a:p>
          <a:p>
            <a:r>
              <a:rPr lang="en-US" altLang="zh-CN" sz="2400" b="0" smtClean="0">
                <a:ea typeface="微软雅黑 Light" panose="020B0502040204020203" pitchFamily="34" charset="-122"/>
              </a:rPr>
              <a:t>        </a:t>
            </a:r>
            <a:r>
              <a:rPr lang="en-US" altLang="zh-CN" sz="2400" smtClean="0">
                <a:solidFill>
                  <a:srgbClr val="C00000"/>
                </a:solidFill>
                <a:ea typeface="微软雅黑 Light" panose="020B0502040204020203" pitchFamily="34" charset="-122"/>
              </a:rPr>
              <a:t>pthread_cond_signal</a:t>
            </a:r>
            <a:r>
              <a:rPr lang="en-US" altLang="zh-CN" sz="2400" b="0">
                <a:ea typeface="微软雅黑 Light" panose="020B0502040204020203" pitchFamily="34" charset="-122"/>
              </a:rPr>
              <a:t>(&amp;cond_consumer</a:t>
            </a:r>
            <a:r>
              <a:rPr lang="en-US" altLang="zh-CN" sz="2400" b="0" smtClean="0">
                <a:ea typeface="微软雅黑 Light" panose="020B0502040204020203" pitchFamily="34" charset="-122"/>
              </a:rPr>
              <a:t>); </a:t>
            </a:r>
            <a:r>
              <a:rPr lang="en-US" altLang="zh-CN" sz="2400" b="0">
                <a:solidFill>
                  <a:schemeClr val="accent5">
                    <a:lumMod val="50000"/>
                  </a:schemeClr>
                </a:solidFill>
                <a:ea typeface="微软雅黑 Light" panose="020B0502040204020203" pitchFamily="34" charset="-122"/>
              </a:rPr>
              <a:t>// </a:t>
            </a:r>
            <a:r>
              <a:rPr lang="zh-CN" altLang="en-US" sz="2400" b="0">
                <a:solidFill>
                  <a:schemeClr val="accent5">
                    <a:lumMod val="50000"/>
                  </a:schemeClr>
                </a:solidFill>
                <a:ea typeface="微软雅黑 Light" panose="020B0502040204020203" pitchFamily="34" charset="-122"/>
              </a:rPr>
              <a:t>通知消费者</a:t>
            </a:r>
            <a:endParaRPr lang="en-US" altLang="zh-CN" sz="2400" b="0">
              <a:solidFill>
                <a:schemeClr val="accent5">
                  <a:lumMod val="50000"/>
                </a:schemeClr>
              </a:solidFill>
              <a:ea typeface="微软雅黑 Light" panose="020B0502040204020203" pitchFamily="34" charset="-122"/>
            </a:endParaRPr>
          </a:p>
          <a:p>
            <a:r>
              <a:rPr lang="en-US" altLang="zh-CN" sz="2400" b="0" smtClean="0">
                <a:ea typeface="微软雅黑 Light" panose="020B0502040204020203" pitchFamily="34" charset="-122"/>
              </a:rPr>
              <a:t>        pthread_mutex_unlock</a:t>
            </a:r>
            <a:r>
              <a:rPr lang="en-US" altLang="zh-CN" sz="2400" b="0">
                <a:ea typeface="微软雅黑 Light" panose="020B0502040204020203" pitchFamily="34" charset="-122"/>
              </a:rPr>
              <a:t>(&amp;mutex);</a:t>
            </a:r>
            <a:endParaRPr lang="en-US" altLang="zh-CN" sz="2400" b="0">
              <a:ea typeface="微软雅黑 Light" panose="020B0502040204020203" pitchFamily="34" charset="-122"/>
            </a:endParaRPr>
          </a:p>
          <a:p>
            <a:r>
              <a:rPr lang="en-US" altLang="zh-CN" sz="2400" b="0" smtClean="0">
                <a:ea typeface="微软雅黑 Light" panose="020B0502040204020203" pitchFamily="34" charset="-122"/>
              </a:rPr>
              <a:t>        sleep(1</a:t>
            </a:r>
            <a:r>
              <a:rPr lang="en-US" altLang="zh-CN" sz="2400" b="0">
                <a:ea typeface="微软雅黑 Light" panose="020B0502040204020203" pitchFamily="34" charset="-122"/>
              </a:rPr>
              <a:t>);  </a:t>
            </a:r>
            <a:r>
              <a:rPr lang="en-US" altLang="zh-CN" sz="2400" b="0">
                <a:solidFill>
                  <a:schemeClr val="accent5">
                    <a:lumMod val="50000"/>
                  </a:schemeClr>
                </a:solidFill>
                <a:ea typeface="微软雅黑 Light" panose="020B0502040204020203" pitchFamily="34" charset="-122"/>
              </a:rPr>
              <a:t>// </a:t>
            </a:r>
            <a:r>
              <a:rPr lang="zh-CN" altLang="en-US" sz="2400" b="0">
                <a:solidFill>
                  <a:schemeClr val="accent5">
                    <a:lumMod val="50000"/>
                  </a:schemeClr>
                </a:solidFill>
                <a:ea typeface="微软雅黑 Light" panose="020B0502040204020203" pitchFamily="34" charset="-122"/>
              </a:rPr>
              <a:t>模拟生产耗时</a:t>
            </a:r>
            <a:endParaRPr lang="zh-CN" altLang="en-US" sz="2400" b="0">
              <a:solidFill>
                <a:schemeClr val="accent5">
                  <a:lumMod val="50000"/>
                </a:schemeClr>
              </a:solidFill>
              <a:ea typeface="微软雅黑 Light" panose="020B0502040204020203" pitchFamily="34" charset="-122"/>
            </a:endParaRPr>
          </a:p>
          <a:p>
            <a:r>
              <a:rPr lang="zh-CN" altLang="en-US" sz="2400" b="0">
                <a:ea typeface="微软雅黑 Light" panose="020B0502040204020203" pitchFamily="34" charset="-122"/>
              </a:rPr>
              <a:t>    </a:t>
            </a:r>
            <a:r>
              <a:rPr lang="en-US" altLang="zh-CN" sz="2400" b="0" smtClean="0">
                <a:ea typeface="微软雅黑 Light" panose="020B0502040204020203" pitchFamily="34" charset="-122"/>
              </a:rPr>
              <a:t>}</a:t>
            </a:r>
            <a:r>
              <a:rPr lang="en-US" altLang="zh-CN" sz="2400" b="0">
                <a:ea typeface="微软雅黑 Light" panose="020B0502040204020203" pitchFamily="34" charset="-122"/>
              </a:rPr>
              <a:t> </a:t>
            </a:r>
            <a:endParaRPr lang="en-US" altLang="zh-CN" sz="2400" b="0" smtClean="0">
              <a:ea typeface="微软雅黑 Light" panose="020B0502040204020203" pitchFamily="34" charset="-122"/>
            </a:endParaRPr>
          </a:p>
          <a:p>
            <a:r>
              <a:rPr lang="en-US" altLang="zh-CN" sz="2400" b="0">
                <a:ea typeface="微软雅黑 Light" panose="020B0502040204020203" pitchFamily="34" charset="-122"/>
              </a:rPr>
              <a:t> </a:t>
            </a:r>
            <a:r>
              <a:rPr lang="en-US" altLang="zh-CN" sz="2400" b="0" smtClean="0">
                <a:ea typeface="微软雅黑 Light" panose="020B0502040204020203" pitchFamily="34" charset="-122"/>
              </a:rPr>
              <a:t>   return </a:t>
            </a:r>
            <a:r>
              <a:rPr lang="en-US" altLang="zh-CN" sz="2400" b="0">
                <a:ea typeface="微软雅黑 Light" panose="020B0502040204020203" pitchFamily="34" charset="-122"/>
              </a:rPr>
              <a:t>NULL</a:t>
            </a:r>
            <a:r>
              <a:rPr lang="en-US" altLang="zh-CN" sz="2400" b="0" smtClean="0">
                <a:ea typeface="微软雅黑 Light" panose="020B0502040204020203" pitchFamily="34" charset="-122"/>
              </a:rPr>
              <a:t>;</a:t>
            </a:r>
            <a:endParaRPr lang="en-US" altLang="zh-CN" sz="2400" b="0" smtClean="0">
              <a:ea typeface="微软雅黑 Light" panose="020B0502040204020203" pitchFamily="34" charset="-122"/>
            </a:endParaRPr>
          </a:p>
          <a:p>
            <a:r>
              <a:rPr lang="en-US" altLang="zh-CN" sz="2400" b="0" smtClean="0">
                <a:ea typeface="微软雅黑 Light" panose="020B0502040204020203" pitchFamily="34" charset="-122"/>
              </a:rPr>
              <a:t>}</a:t>
            </a:r>
            <a:endParaRPr lang="zh-CN" altLang="en-US" sz="2400" b="0">
              <a:solidFill>
                <a:srgbClr val="009644"/>
              </a:solidFill>
              <a:ea typeface="微软雅黑 Light" panose="020B0502040204020203"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79512" y="30628"/>
            <a:ext cx="9144000" cy="7109639"/>
          </a:xfrm>
          <a:prstGeom prst="rect">
            <a:avLst/>
          </a:prstGeom>
        </p:spPr>
        <p:txBody>
          <a:bodyPr wrap="square">
            <a:spAutoFit/>
          </a:bodyPr>
          <a:lstStyle/>
          <a:p>
            <a:r>
              <a:rPr lang="en-US" altLang="zh-CN" sz="2400" b="0">
                <a:ea typeface="微软雅黑 Light" panose="020B0502040204020203" pitchFamily="34" charset="-122"/>
              </a:rPr>
              <a:t>void* consumer(void* arg) {</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int id = *(int*)arg;</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for (int i = 0; i &lt; 10; i++) {</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pthread_mutex_lock(&amp;mutex</a:t>
            </a:r>
            <a:r>
              <a:rPr lang="en-US" altLang="zh-CN" sz="2400" b="0" smtClean="0">
                <a:ea typeface="微软雅黑 Light" panose="020B0502040204020203" pitchFamily="34" charset="-122"/>
              </a:rPr>
              <a:t>);</a:t>
            </a:r>
            <a:endParaRPr lang="en-US" altLang="zh-CN" sz="2400" b="0">
              <a:ea typeface="微软雅黑 Light" panose="020B0502040204020203" pitchFamily="34" charset="-122"/>
            </a:endParaRPr>
          </a:p>
          <a:p>
            <a:r>
              <a:rPr lang="en-US" altLang="zh-CN" sz="2400" b="0" smtClean="0">
                <a:ea typeface="微软雅黑 Light" panose="020B0502040204020203" pitchFamily="34" charset="-122"/>
              </a:rPr>
              <a:t>    while (count == 0) {</a:t>
            </a:r>
            <a:endParaRPr lang="en-US" altLang="zh-CN" sz="2400" b="0" smtClean="0">
              <a:ea typeface="微软雅黑 Light" panose="020B0502040204020203" pitchFamily="34" charset="-122"/>
            </a:endParaRPr>
          </a:p>
          <a:p>
            <a:r>
              <a:rPr lang="en-US" altLang="zh-CN" sz="2400" b="0" smtClean="0">
                <a:ea typeface="微软雅黑 Light" panose="020B0502040204020203" pitchFamily="34" charset="-122"/>
              </a:rPr>
              <a:t>            printf("</a:t>
            </a:r>
            <a:r>
              <a:rPr lang="zh-CN" altLang="en-US" sz="2400" b="0" smtClean="0">
                <a:ea typeface="微软雅黑 Light" panose="020B0502040204020203" pitchFamily="34" charset="-122"/>
              </a:rPr>
              <a:t>消费者 </a:t>
            </a:r>
            <a:r>
              <a:rPr lang="en-US" altLang="zh-CN" sz="2400" b="0" smtClean="0">
                <a:ea typeface="微软雅黑 Light" panose="020B0502040204020203" pitchFamily="34" charset="-122"/>
              </a:rPr>
              <a:t>%d: </a:t>
            </a:r>
            <a:r>
              <a:rPr lang="zh-CN" altLang="en-US" sz="2400" b="0" smtClean="0">
                <a:ea typeface="微软雅黑 Light" panose="020B0502040204020203" pitchFamily="34" charset="-122"/>
              </a:rPr>
              <a:t>缓冲区为空，等待</a:t>
            </a:r>
            <a:r>
              <a:rPr lang="en-US" altLang="zh-CN" sz="2400" b="0" smtClean="0">
                <a:ea typeface="微软雅黑 Light" panose="020B0502040204020203" pitchFamily="34" charset="-122"/>
              </a:rPr>
              <a:t>...\n", id);</a:t>
            </a:r>
            <a:endParaRPr lang="en-US" altLang="zh-CN" sz="2400" b="0" smtClean="0">
              <a:ea typeface="微软雅黑 Light" panose="020B0502040204020203" pitchFamily="34" charset="-122"/>
            </a:endParaRPr>
          </a:p>
          <a:p>
            <a:r>
              <a:rPr lang="en-US" altLang="zh-CN" sz="2400" b="0" smtClean="0">
                <a:ea typeface="微软雅黑 Light" panose="020B0502040204020203" pitchFamily="34" charset="-122"/>
              </a:rPr>
              <a:t>            </a:t>
            </a:r>
            <a:r>
              <a:rPr lang="en-US" altLang="zh-CN" sz="2400">
                <a:solidFill>
                  <a:srgbClr val="C00000"/>
                </a:solidFill>
                <a:ea typeface="微软雅黑 Light" panose="020B0502040204020203" pitchFamily="34" charset="-122"/>
              </a:rPr>
              <a:t>pthread_cond_wait</a:t>
            </a:r>
            <a:r>
              <a:rPr lang="en-US" altLang="zh-CN" sz="2400" b="0">
                <a:ea typeface="微软雅黑 Light" panose="020B0502040204020203" pitchFamily="34" charset="-122"/>
              </a:rPr>
              <a:t>(&amp;cond_consumer, &amp;mutex);</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a:t>
            </a:r>
            <a:r>
              <a:rPr lang="en-US" altLang="zh-CN" sz="2400" b="0" smtClean="0">
                <a:ea typeface="微软雅黑 Light" panose="020B0502040204020203" pitchFamily="34" charset="-122"/>
              </a:rPr>
              <a:t>}</a:t>
            </a:r>
            <a:endParaRPr lang="en-US" altLang="zh-CN" sz="2400" b="0">
              <a:ea typeface="微软雅黑 Light" panose="020B0502040204020203" pitchFamily="34" charset="-122"/>
            </a:endParaRPr>
          </a:p>
          <a:p>
            <a:r>
              <a:rPr lang="en-US" altLang="zh-CN" sz="2400" b="0">
                <a:solidFill>
                  <a:srgbClr val="009644"/>
                </a:solidFill>
                <a:ea typeface="微软雅黑 Light" panose="020B0502040204020203" pitchFamily="34" charset="-122"/>
              </a:rPr>
              <a:t>        // </a:t>
            </a:r>
            <a:r>
              <a:rPr lang="zh-CN" altLang="en-US" sz="2400" b="0">
                <a:solidFill>
                  <a:srgbClr val="009644"/>
                </a:solidFill>
                <a:ea typeface="微软雅黑 Light" panose="020B0502040204020203" pitchFamily="34" charset="-122"/>
              </a:rPr>
              <a:t>消费数据并从缓冲区移除</a:t>
            </a:r>
            <a:endParaRPr lang="zh-CN" altLang="en-US" sz="2400" b="0">
              <a:solidFill>
                <a:srgbClr val="009644"/>
              </a:solidFill>
              <a:ea typeface="微软雅黑 Light" panose="020B0502040204020203" pitchFamily="34" charset="-122"/>
            </a:endParaRPr>
          </a:p>
          <a:p>
            <a:r>
              <a:rPr lang="zh-CN" altLang="en-US" sz="2400" b="0">
                <a:ea typeface="微软雅黑 Light" panose="020B0502040204020203" pitchFamily="34" charset="-122"/>
              </a:rPr>
              <a:t>        </a:t>
            </a:r>
            <a:r>
              <a:rPr lang="en-US" altLang="zh-CN" sz="2400" b="0">
                <a:ea typeface="微软雅黑 Light" panose="020B0502040204020203" pitchFamily="34" charset="-122"/>
              </a:rPr>
              <a:t>int data = buffer[count - 1];</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count--;</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printf("</a:t>
            </a:r>
            <a:r>
              <a:rPr lang="zh-CN" altLang="en-US" sz="2400" b="0">
                <a:ea typeface="微软雅黑 Light" panose="020B0502040204020203" pitchFamily="34" charset="-122"/>
              </a:rPr>
              <a:t>消费者 </a:t>
            </a:r>
            <a:r>
              <a:rPr lang="en-US" altLang="zh-CN" sz="2400" b="0">
                <a:ea typeface="微软雅黑 Light" panose="020B0502040204020203" pitchFamily="34" charset="-122"/>
              </a:rPr>
              <a:t>%d: </a:t>
            </a:r>
            <a:r>
              <a:rPr lang="zh-CN" altLang="en-US" sz="2400" b="0">
                <a:ea typeface="微软雅黑 Light" panose="020B0502040204020203" pitchFamily="34" charset="-122"/>
              </a:rPr>
              <a:t>消费数据 </a:t>
            </a:r>
            <a:r>
              <a:rPr lang="en-US" altLang="zh-CN" sz="2400" b="0">
                <a:ea typeface="微软雅黑 Light" panose="020B0502040204020203" pitchFamily="34" charset="-122"/>
              </a:rPr>
              <a:t>%d</a:t>
            </a:r>
            <a:r>
              <a:rPr lang="zh-CN" altLang="en-US" sz="2400" b="0">
                <a:ea typeface="微软雅黑 Light" panose="020B0502040204020203" pitchFamily="34" charset="-122"/>
              </a:rPr>
              <a:t>，缓冲区大小</a:t>
            </a:r>
            <a:r>
              <a:rPr lang="en-US" altLang="zh-CN" sz="2400" b="0">
                <a:ea typeface="微软雅黑 Light" panose="020B0502040204020203" pitchFamily="34" charset="-122"/>
              </a:rPr>
              <a:t>: %d\n", id, data, count</a:t>
            </a:r>
            <a:r>
              <a:rPr lang="en-US" altLang="zh-CN" sz="2400" b="0" smtClean="0">
                <a:ea typeface="微软雅黑 Light" panose="020B0502040204020203" pitchFamily="34" charset="-122"/>
              </a:rPr>
              <a:t>);</a:t>
            </a:r>
            <a:endParaRPr lang="en-US" altLang="zh-CN" sz="2400" b="0">
              <a:ea typeface="微软雅黑 Light" panose="020B0502040204020203" pitchFamily="34" charset="-122"/>
            </a:endParaRPr>
          </a:p>
          <a:p>
            <a:r>
              <a:rPr lang="en-US" altLang="zh-CN" sz="2400" b="0" smtClean="0">
                <a:ea typeface="微软雅黑 Light" panose="020B0502040204020203" pitchFamily="34" charset="-122"/>
              </a:rPr>
              <a:t>        </a:t>
            </a:r>
            <a:r>
              <a:rPr lang="en-US" altLang="zh-CN" sz="2400" smtClean="0">
                <a:solidFill>
                  <a:srgbClr val="C00000"/>
                </a:solidFill>
                <a:ea typeface="微软雅黑 Light" panose="020B0502040204020203" pitchFamily="34" charset="-122"/>
              </a:rPr>
              <a:t>pthread_cond_signal</a:t>
            </a:r>
            <a:r>
              <a:rPr lang="en-US" altLang="zh-CN" sz="2400" b="0">
                <a:ea typeface="微软雅黑 Light" panose="020B0502040204020203" pitchFamily="34" charset="-122"/>
              </a:rPr>
              <a:t>(&amp;cond_producer</a:t>
            </a:r>
            <a:r>
              <a:rPr lang="en-US" altLang="zh-CN" sz="2400" b="0" smtClean="0">
                <a:ea typeface="微软雅黑 Light" panose="020B0502040204020203" pitchFamily="34" charset="-122"/>
              </a:rPr>
              <a:t>); </a:t>
            </a:r>
            <a:r>
              <a:rPr lang="en-US" altLang="zh-CN" sz="2400" b="0">
                <a:solidFill>
                  <a:srgbClr val="009644"/>
                </a:solidFill>
                <a:ea typeface="微软雅黑 Light" panose="020B0502040204020203" pitchFamily="34" charset="-122"/>
              </a:rPr>
              <a:t>// </a:t>
            </a:r>
            <a:r>
              <a:rPr lang="zh-CN" altLang="en-US" sz="2400" b="0">
                <a:solidFill>
                  <a:srgbClr val="009644"/>
                </a:solidFill>
                <a:ea typeface="微软雅黑 Light" panose="020B0502040204020203" pitchFamily="34" charset="-122"/>
              </a:rPr>
              <a:t>通知生产者</a:t>
            </a:r>
            <a:endParaRPr lang="en-US" altLang="zh-CN" sz="2400" b="0">
              <a:solidFill>
                <a:srgbClr val="009644"/>
              </a:solidFill>
              <a:ea typeface="微软雅黑 Light" panose="020B0502040204020203" pitchFamily="34" charset="-122"/>
            </a:endParaRPr>
          </a:p>
          <a:p>
            <a:r>
              <a:rPr lang="en-US" altLang="zh-CN" sz="2400" b="0">
                <a:ea typeface="微软雅黑 Light" panose="020B0502040204020203" pitchFamily="34" charset="-122"/>
              </a:rPr>
              <a:t>        pthread_mutex_unlock(&amp;mutex</a:t>
            </a:r>
            <a:r>
              <a:rPr lang="en-US" altLang="zh-CN" sz="2400" b="0" smtClean="0">
                <a:ea typeface="微软雅黑 Light" panose="020B0502040204020203" pitchFamily="34" charset="-122"/>
              </a:rPr>
              <a:t>);</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sleep(1);  </a:t>
            </a:r>
            <a:r>
              <a:rPr lang="en-US" altLang="zh-CN" sz="2400" b="0">
                <a:solidFill>
                  <a:srgbClr val="009644"/>
                </a:solidFill>
                <a:ea typeface="微软雅黑 Light" panose="020B0502040204020203" pitchFamily="34" charset="-122"/>
              </a:rPr>
              <a:t>// </a:t>
            </a:r>
            <a:r>
              <a:rPr lang="zh-CN" altLang="en-US" sz="2400" b="0">
                <a:solidFill>
                  <a:srgbClr val="009644"/>
                </a:solidFill>
                <a:ea typeface="微软雅黑 Light" panose="020B0502040204020203" pitchFamily="34" charset="-122"/>
              </a:rPr>
              <a:t>模拟消费耗时</a:t>
            </a:r>
            <a:endParaRPr lang="zh-CN" altLang="en-US" sz="2400" b="0">
              <a:solidFill>
                <a:srgbClr val="009644"/>
              </a:solidFill>
              <a:ea typeface="微软雅黑 Light" panose="020B0502040204020203" pitchFamily="34" charset="-122"/>
            </a:endParaRPr>
          </a:p>
          <a:p>
            <a:r>
              <a:rPr lang="zh-CN" altLang="en-US" sz="2400" b="0">
                <a:ea typeface="微软雅黑 Light" panose="020B0502040204020203" pitchFamily="34" charset="-122"/>
              </a:rPr>
              <a:t>    </a:t>
            </a:r>
            <a:r>
              <a:rPr lang="en-US" altLang="zh-CN" sz="2400" b="0">
                <a:ea typeface="微软雅黑 Light" panose="020B0502040204020203" pitchFamily="34" charset="-122"/>
              </a:rPr>
              <a:t>}</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return NULL;</a:t>
            </a:r>
            <a:endParaRPr lang="en-US" altLang="zh-CN" sz="2400" b="0">
              <a:ea typeface="微软雅黑 Light" panose="020B0502040204020203" pitchFamily="34" charset="-122"/>
            </a:endParaRPr>
          </a:p>
          <a:p>
            <a:r>
              <a:rPr lang="en-US" altLang="zh-CN" sz="2400" b="0">
                <a:ea typeface="微软雅黑 Light" panose="020B0502040204020203" pitchFamily="34" charset="-122"/>
              </a:rPr>
              <a:t>}</a:t>
            </a:r>
            <a:endParaRPr lang="en-US" altLang="zh-CN" sz="2400" b="0">
              <a:ea typeface="微软雅黑 Light" panose="020B0502040204020203"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79512" y="30628"/>
            <a:ext cx="9144000" cy="6370975"/>
          </a:xfrm>
          <a:prstGeom prst="rect">
            <a:avLst/>
          </a:prstGeom>
        </p:spPr>
        <p:txBody>
          <a:bodyPr wrap="square">
            <a:spAutoFit/>
          </a:bodyPr>
          <a:lstStyle/>
          <a:p>
            <a:r>
              <a:rPr lang="en-US" altLang="zh-CN" sz="2400" b="0" smtClean="0">
                <a:ea typeface="微软雅黑 Light" panose="020B0502040204020203" pitchFamily="34" charset="-122"/>
              </a:rPr>
              <a:t>int </a:t>
            </a:r>
            <a:r>
              <a:rPr lang="en-US" altLang="zh-CN" sz="2400" b="0">
                <a:ea typeface="微软雅黑 Light" panose="020B0502040204020203" pitchFamily="34" charset="-122"/>
              </a:rPr>
              <a:t>main() {</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pthread_t prod_thread, cons_thread;</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int prod_id = 1, cons_id = 1</a:t>
            </a:r>
            <a:r>
              <a:rPr lang="en-US" altLang="zh-CN" sz="2400" b="0" smtClean="0">
                <a:ea typeface="微软雅黑 Light" panose="020B0502040204020203" pitchFamily="34" charset="-122"/>
              </a:rPr>
              <a:t>;</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a:t>
            </a:r>
            <a:r>
              <a:rPr lang="en-US" altLang="zh-CN" sz="2400" b="0" smtClean="0">
                <a:ea typeface="微软雅黑 Light" panose="020B0502040204020203" pitchFamily="34" charset="-122"/>
              </a:rPr>
              <a:t>   pthread_create</a:t>
            </a:r>
            <a:r>
              <a:rPr lang="en-US" altLang="zh-CN" sz="2400" b="0">
                <a:ea typeface="微软雅黑 Light" panose="020B0502040204020203" pitchFamily="34" charset="-122"/>
              </a:rPr>
              <a:t>(&amp;prod_thread, NULL, producer, &amp;prod_id</a:t>
            </a:r>
            <a:r>
              <a:rPr lang="en-US" altLang="zh-CN" sz="2400" b="0" smtClean="0">
                <a:ea typeface="微软雅黑 Light" panose="020B0502040204020203" pitchFamily="34" charset="-122"/>
              </a:rPr>
              <a:t>);</a:t>
            </a:r>
            <a:endParaRPr lang="en-US" altLang="zh-CN" sz="2400" b="0">
              <a:ea typeface="微软雅黑 Light" panose="020B0502040204020203" pitchFamily="34" charset="-122"/>
            </a:endParaRPr>
          </a:p>
          <a:p>
            <a:r>
              <a:rPr lang="en-US" altLang="zh-CN" sz="2400" b="0" smtClean="0">
                <a:ea typeface="微软雅黑 Light" panose="020B0502040204020203" pitchFamily="34" charset="-122"/>
              </a:rPr>
              <a:t>    pthread_create</a:t>
            </a:r>
            <a:r>
              <a:rPr lang="en-US" altLang="zh-CN" sz="2400" b="0">
                <a:ea typeface="微软雅黑 Light" panose="020B0502040204020203" pitchFamily="34" charset="-122"/>
              </a:rPr>
              <a:t>(&amp;cons_thread, NULL, consumer, &amp;cons_id</a:t>
            </a:r>
            <a:r>
              <a:rPr lang="en-US" altLang="zh-CN" sz="2400" b="0" smtClean="0">
                <a:ea typeface="微软雅黑 Light" panose="020B0502040204020203" pitchFamily="34" charset="-122"/>
              </a:rPr>
              <a:t>);           </a:t>
            </a:r>
            <a:endParaRPr lang="en-US" altLang="zh-CN" sz="2400" b="0" smtClean="0">
              <a:ea typeface="微软雅黑 Light" panose="020B0502040204020203" pitchFamily="34" charset="-122"/>
            </a:endParaRPr>
          </a:p>
          <a:p>
            <a:endParaRPr lang="en-US" altLang="zh-CN" sz="2400" b="0" smtClean="0">
              <a:ea typeface="微软雅黑 Light" panose="020B0502040204020203" pitchFamily="34" charset="-122"/>
            </a:endParaRPr>
          </a:p>
          <a:p>
            <a:r>
              <a:rPr lang="en-US" altLang="zh-CN" sz="2400" b="0">
                <a:ea typeface="微软雅黑 Light" panose="020B0502040204020203" pitchFamily="34" charset="-122"/>
              </a:rPr>
              <a:t> </a:t>
            </a:r>
            <a:r>
              <a:rPr lang="en-US" altLang="zh-CN" sz="2400" b="0" smtClean="0">
                <a:ea typeface="微软雅黑 Light" panose="020B0502040204020203" pitchFamily="34" charset="-122"/>
              </a:rPr>
              <a:t>   pthread_join(prod_thread</a:t>
            </a:r>
            <a:r>
              <a:rPr lang="en-US" altLang="zh-CN" sz="2400" b="0">
                <a:ea typeface="微软雅黑 Light" panose="020B0502040204020203" pitchFamily="34" charset="-122"/>
              </a:rPr>
              <a:t>, NULL);</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pthread_join(cons_thread, NULL);</a:t>
            </a:r>
            <a:endParaRPr lang="en-US" altLang="zh-CN" sz="2400" b="0">
              <a:ea typeface="微软雅黑 Light" panose="020B0502040204020203" pitchFamily="34" charset="-122"/>
            </a:endParaRPr>
          </a:p>
          <a:p>
            <a:endParaRPr lang="en-US" altLang="zh-CN" sz="2400" b="0">
              <a:ea typeface="微软雅黑 Light" panose="020B0502040204020203" pitchFamily="34" charset="-122"/>
            </a:endParaRPr>
          </a:p>
          <a:p>
            <a:r>
              <a:rPr lang="en-US" altLang="zh-CN" sz="2400" b="0">
                <a:ea typeface="微软雅黑 Light" panose="020B0502040204020203" pitchFamily="34" charset="-122"/>
              </a:rPr>
              <a:t>    </a:t>
            </a:r>
            <a:r>
              <a:rPr lang="en-US" altLang="zh-CN" sz="2400">
                <a:solidFill>
                  <a:srgbClr val="009644"/>
                </a:solidFill>
                <a:ea typeface="微软雅黑 Light" panose="020B0502040204020203" pitchFamily="34" charset="-122"/>
              </a:rPr>
              <a:t>// </a:t>
            </a:r>
            <a:r>
              <a:rPr lang="zh-CN" altLang="en-US" sz="2400">
                <a:solidFill>
                  <a:srgbClr val="009644"/>
                </a:solidFill>
                <a:ea typeface="微软雅黑 Light" panose="020B0502040204020203" pitchFamily="34" charset="-122"/>
              </a:rPr>
              <a:t>销毁互斥锁和条件变量</a:t>
            </a:r>
            <a:endParaRPr lang="zh-CN" altLang="en-US" sz="2400">
              <a:solidFill>
                <a:srgbClr val="009644"/>
              </a:solidFill>
              <a:ea typeface="微软雅黑 Light" panose="020B0502040204020203" pitchFamily="34" charset="-122"/>
            </a:endParaRPr>
          </a:p>
          <a:p>
            <a:r>
              <a:rPr lang="zh-CN" altLang="en-US" sz="2400" b="0">
                <a:ea typeface="微软雅黑 Light" panose="020B0502040204020203" pitchFamily="34" charset="-122"/>
              </a:rPr>
              <a:t>    </a:t>
            </a:r>
            <a:r>
              <a:rPr lang="en-US" altLang="zh-CN" sz="2400" b="0">
                <a:ea typeface="微软雅黑 Light" panose="020B0502040204020203" pitchFamily="34" charset="-122"/>
              </a:rPr>
              <a:t>pthread_mutex_destroy(&amp;mutex);</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pthread_cond_destroy(&amp;cond_producer);</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pthread_cond_destroy(&amp;cond_consumer);</a:t>
            </a:r>
            <a:endParaRPr lang="en-US" altLang="zh-CN" sz="2400" b="0">
              <a:ea typeface="微软雅黑 Light" panose="020B0502040204020203" pitchFamily="34" charset="-122"/>
            </a:endParaRPr>
          </a:p>
          <a:p>
            <a:endParaRPr lang="en-US" altLang="zh-CN" sz="2400" b="0">
              <a:ea typeface="微软雅黑 Light" panose="020B0502040204020203" pitchFamily="34" charset="-122"/>
            </a:endParaRPr>
          </a:p>
          <a:p>
            <a:r>
              <a:rPr lang="en-US" altLang="zh-CN" sz="2400" b="0">
                <a:ea typeface="微软雅黑 Light" panose="020B0502040204020203" pitchFamily="34" charset="-122"/>
              </a:rPr>
              <a:t>    printf("</a:t>
            </a:r>
            <a:r>
              <a:rPr lang="zh-CN" altLang="en-US" sz="2400" b="0">
                <a:ea typeface="微软雅黑 Light" panose="020B0502040204020203" pitchFamily="34" charset="-122"/>
              </a:rPr>
              <a:t>主线程结束</a:t>
            </a:r>
            <a:r>
              <a:rPr lang="en-US" altLang="zh-CN" sz="2400" b="0">
                <a:ea typeface="微软雅黑 Light" panose="020B0502040204020203" pitchFamily="34" charset="-122"/>
              </a:rPr>
              <a:t>\n");</a:t>
            </a:r>
            <a:endParaRPr lang="en-US" altLang="zh-CN" sz="2400" b="0">
              <a:ea typeface="微软雅黑 Light" panose="020B0502040204020203" pitchFamily="34" charset="-122"/>
            </a:endParaRPr>
          </a:p>
          <a:p>
            <a:r>
              <a:rPr lang="en-US" altLang="zh-CN" sz="2400" b="0">
                <a:ea typeface="微软雅黑 Light" panose="020B0502040204020203" pitchFamily="34" charset="-122"/>
              </a:rPr>
              <a:t>    return 0;</a:t>
            </a:r>
            <a:endParaRPr lang="en-US" altLang="zh-CN" sz="2400" b="0">
              <a:ea typeface="微软雅黑 Light" panose="020B0502040204020203" pitchFamily="34" charset="-122"/>
            </a:endParaRPr>
          </a:p>
          <a:p>
            <a:r>
              <a:rPr lang="en-US" altLang="zh-CN" sz="2400" b="0">
                <a:ea typeface="微软雅黑 Light" panose="020B0502040204020203" pitchFamily="34" charset="-122"/>
              </a:rPr>
              <a:t>}</a:t>
            </a:r>
            <a:endParaRPr lang="en-US" altLang="zh-CN" sz="2400" b="0">
              <a:ea typeface="微软雅黑 Light" panose="020B0502040204020203"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a:xfrm>
            <a:off x="1157288" y="115888"/>
            <a:ext cx="6813550" cy="838200"/>
          </a:xfrm>
        </p:spPr>
        <p:txBody>
          <a:bodyPr vert="horz" wrap="square" lIns="91440" tIns="45720" rIns="91440" bIns="45720" anchor="b" anchorCtr="0"/>
          <a:lstStyle/>
          <a:p>
            <a:pPr eaLnBrk="1" hangingPunct="1"/>
            <a:r>
              <a:rPr lang="zh-CN" altLang="en-US" dirty="0"/>
              <a:t>多线程并发服务器模板</a:t>
            </a:r>
            <a:endParaRPr lang="zh-CN" altLang="en-US" dirty="0"/>
          </a:p>
        </p:txBody>
      </p:sp>
      <p:sp>
        <p:nvSpPr>
          <p:cNvPr id="103427" name="Rectangle 3"/>
          <p:cNvSpPr>
            <a:spLocks noGrp="1"/>
          </p:cNvSpPr>
          <p:nvPr>
            <p:ph idx="1"/>
          </p:nvPr>
        </p:nvSpPr>
        <p:spPr>
          <a:xfrm>
            <a:off x="358775" y="874713"/>
            <a:ext cx="8534400" cy="5867400"/>
          </a:xfrm>
          <a:solidFill>
            <a:schemeClr val="bg1">
              <a:alpha val="100000"/>
            </a:schemeClr>
          </a:solidFill>
        </p:spPr>
        <p:txBody>
          <a:bodyPr vert="horz" wrap="square" lIns="91440" tIns="45720" rIns="91440" bIns="45720" anchor="t" anchorCtr="0"/>
          <a:lstStyle/>
          <a:p>
            <a:pPr eaLnBrk="1" hangingPunct="1">
              <a:lnSpc>
                <a:spcPct val="110000"/>
              </a:lnSpc>
              <a:buNone/>
            </a:pPr>
            <a:r>
              <a:rPr lang="en-US" altLang="zh-CN" sz="2400" dirty="0">
                <a:latin typeface="Tahoma" panose="020B0604030504040204" pitchFamily="34" charset="0"/>
              </a:rPr>
              <a:t>void *start_routine( void *arg);</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int main(void)  {</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int	listenfd, connfd;</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pthread_t	tid;</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type		arg;</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 Create </a:t>
            </a:r>
            <a:r>
              <a:rPr lang="en-US" altLang="zh-CN" sz="2400">
                <a:latin typeface="Tahoma" panose="020B0604030504040204" pitchFamily="34" charset="0"/>
              </a:rPr>
              <a:t>TCP socket, Bind </a:t>
            </a:r>
            <a:r>
              <a:rPr lang="en-US" altLang="zh-CN" sz="2400" smtClean="0">
                <a:latin typeface="Tahoma" panose="020B0604030504040204" pitchFamily="34" charset="0"/>
              </a:rPr>
              <a:t>,</a:t>
            </a:r>
            <a:r>
              <a:rPr lang="en-US" altLang="zh-CN" sz="2400">
                <a:latin typeface="Tahoma" panose="020B0604030504040204" pitchFamily="34" charset="0"/>
              </a:rPr>
              <a:t> Listen </a:t>
            </a:r>
            <a:r>
              <a:rPr lang="en-US" altLang="zh-CN" sz="2400" smtClean="0">
                <a:latin typeface="Tahoma" panose="020B0604030504040204" pitchFamily="34" charset="0"/>
              </a:rPr>
              <a:t>*/</a:t>
            </a:r>
            <a:endParaRPr lang="en-US" altLang="zh-CN" sz="2400" dirty="0">
              <a:latin typeface="Tahoma" panose="020B0604030504040204" pitchFamily="34" charset="0"/>
            </a:endParaRPr>
          </a:p>
          <a:p>
            <a:pPr eaLnBrk="1" hangingPunct="1">
              <a:lnSpc>
                <a:spcPct val="110000"/>
              </a:lnSpc>
              <a:buNone/>
            </a:pPr>
            <a:r>
              <a:rPr lang="en-US" altLang="zh-CN" sz="2400">
                <a:latin typeface="Tahoma" panose="020B0604030504040204" pitchFamily="34" charset="0"/>
              </a:rPr>
              <a:t>	</a:t>
            </a:r>
            <a:r>
              <a:rPr lang="en-US" altLang="zh-CN" sz="2400" dirty="0">
                <a:latin typeface="Tahoma" panose="020B0604030504040204" pitchFamily="34" charset="0"/>
              </a:rPr>
              <a:t>	while(1) {</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 Accept connection */</a:t>
            </a:r>
            <a:endParaRPr lang="en-US" altLang="zh-CN" sz="2400" dirty="0">
              <a:latin typeface="Tahoma" panose="020B0604030504040204" pitchFamily="34" charset="0"/>
            </a:endParaRPr>
          </a:p>
          <a:p>
            <a:pPr eaLnBrk="1" hangingPunct="1">
              <a:lnSpc>
                <a:spcPct val="110000"/>
              </a:lnSpc>
              <a:buNone/>
            </a:pPr>
            <a:r>
              <a:rPr lang="en-US" altLang="zh-CN" sz="2400">
                <a:latin typeface="Tahoma" panose="020B0604030504040204" pitchFamily="34" charset="0"/>
              </a:rPr>
              <a:t>	</a:t>
            </a:r>
            <a:r>
              <a:rPr lang="en-US" altLang="zh-CN" sz="2400" b="1" smtClean="0">
                <a:solidFill>
                  <a:srgbClr val="0070C0"/>
                </a:solidFill>
                <a:latin typeface="Tahoma" panose="020B0604030504040204" pitchFamily="34" charset="0"/>
              </a:rPr>
              <a:t>if </a:t>
            </a:r>
            <a:r>
              <a:rPr lang="en-US" altLang="zh-CN" sz="2400" b="1" dirty="0">
                <a:solidFill>
                  <a:srgbClr val="0070C0"/>
                </a:solidFill>
                <a:latin typeface="Tahoma" panose="020B0604030504040204" pitchFamily="34" charset="0"/>
              </a:rPr>
              <a:t>((pthread_create(&amp;tid, NULL, start_routine, (void *)&amp;arg)) </a:t>
            </a:r>
            <a:endParaRPr lang="en-US" altLang="zh-CN" sz="2400" b="1" dirty="0">
              <a:solidFill>
                <a:srgbClr val="0070C0"/>
              </a:solidFill>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 handle exception */</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a:t>
            </a:r>
            <a:endParaRPr lang="en-US" altLang="zh-CN" sz="2400" dirty="0">
              <a:latin typeface="Tahoma" panose="020B0604030504040204" pitchFamily="34" charset="0"/>
            </a:endParaRPr>
          </a:p>
          <a:p>
            <a:pPr eaLnBrk="1" hangingPunct="1">
              <a:lnSpc>
                <a:spcPct val="110000"/>
              </a:lnSpc>
              <a:buNone/>
            </a:pPr>
            <a:r>
              <a:rPr lang="en-US" altLang="zh-CN" sz="2400" dirty="0">
                <a:latin typeface="Tahoma" panose="020B0604030504040204" pitchFamily="34" charset="0"/>
              </a:rPr>
              <a:t>	……}</a:t>
            </a:r>
            <a:endParaRPr lang="en-US" altLang="zh-CN" sz="2400" dirty="0">
              <a:latin typeface="Tahoma" panose="020B0604030504040204" pitchFamily="34" charset="0"/>
            </a:endParaRPr>
          </a:p>
        </p:txBody>
      </p:sp>
    </p:spTree>
  </p:cSld>
  <p:clrMapOvr>
    <a:masterClrMapping/>
  </p:clrMapOvr>
  <p:transition spd="slow">
    <p:pull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p:nvPr>
        </p:nvSpPr>
        <p:spPr>
          <a:xfrm>
            <a:off x="683568" y="0"/>
            <a:ext cx="7793037" cy="1462087"/>
          </a:xfrm>
        </p:spPr>
        <p:txBody>
          <a:bodyPr vert="horz" wrap="square" lIns="91440" tIns="45720" rIns="91440" bIns="45720" anchor="b" anchorCtr="0"/>
          <a:lstStyle/>
          <a:p>
            <a:pPr algn="ctr" eaLnBrk="1" hangingPunct="1"/>
            <a:r>
              <a:rPr lang="zh-CN" altLang="en-US" dirty="0"/>
              <a:t>给新线程传递参数</a:t>
            </a:r>
            <a:endParaRPr lang="zh-CN" altLang="en-US" dirty="0"/>
          </a:p>
        </p:txBody>
      </p:sp>
      <p:sp>
        <p:nvSpPr>
          <p:cNvPr id="104451" name="Rectangle 3"/>
          <p:cNvSpPr>
            <a:spLocks noGrp="1"/>
          </p:cNvSpPr>
          <p:nvPr>
            <p:ph idx="1"/>
          </p:nvPr>
        </p:nvSpPr>
        <p:spPr>
          <a:xfrm>
            <a:off x="971600" y="2060848"/>
            <a:ext cx="7772400" cy="3931567"/>
          </a:xfrm>
        </p:spPr>
        <p:txBody>
          <a:bodyPr vert="horz" wrap="square" lIns="91440" tIns="45720" rIns="91440" bIns="45720" anchor="t" anchorCtr="0"/>
          <a:lstStyle/>
          <a:p>
            <a:pPr eaLnBrk="1" hangingPunct="1">
              <a:lnSpc>
                <a:spcPct val="120000"/>
              </a:lnSpc>
            </a:pPr>
            <a:r>
              <a:rPr lang="zh-CN" altLang="en-US" sz="2600" dirty="0">
                <a:ea typeface="微软雅黑 Light" panose="020B0502040204020203" pitchFamily="34" charset="-122"/>
              </a:rPr>
              <a:t>由于同一个进程内的所有线程共享内存和变量，因此在传递参数时需作特殊处理，下面参考如下几种方法：</a:t>
            </a:r>
            <a:endParaRPr lang="zh-CN" altLang="en-US" sz="2600" dirty="0">
              <a:ea typeface="微软雅黑 Light" panose="020B0502040204020203" pitchFamily="34" charset="-122"/>
            </a:endParaRPr>
          </a:p>
          <a:p>
            <a:pPr lvl="1" eaLnBrk="1" hangingPunct="1">
              <a:lnSpc>
                <a:spcPct val="120000"/>
              </a:lnSpc>
            </a:pPr>
            <a:r>
              <a:rPr lang="zh-CN" altLang="en-US" sz="2600" dirty="0">
                <a:ea typeface="微软雅黑 Light" panose="020B0502040204020203" pitchFamily="34" charset="-122"/>
              </a:rPr>
              <a:t>传递参数的普通方法</a:t>
            </a:r>
            <a:endParaRPr lang="zh-CN" altLang="en-US" sz="2600" dirty="0">
              <a:ea typeface="微软雅黑 Light" panose="020B0502040204020203" pitchFamily="34" charset="-122"/>
            </a:endParaRPr>
          </a:p>
          <a:p>
            <a:pPr lvl="1" eaLnBrk="1" hangingPunct="1">
              <a:lnSpc>
                <a:spcPct val="120000"/>
              </a:lnSpc>
            </a:pPr>
            <a:r>
              <a:rPr lang="zh-CN" altLang="en-US" sz="2600" smtClean="0">
                <a:ea typeface="微软雅黑 Light" panose="020B0502040204020203" pitchFamily="34" charset="-122"/>
              </a:rPr>
              <a:t>通过</a:t>
            </a:r>
            <a:r>
              <a:rPr lang="zh-CN" altLang="en-US" sz="2600" dirty="0">
                <a:ea typeface="微软雅黑 Light" panose="020B0502040204020203" pitchFamily="34" charset="-122"/>
              </a:rPr>
              <a:t>分配</a:t>
            </a:r>
            <a:r>
              <a:rPr lang="en-US" altLang="zh-CN" sz="2600" dirty="0">
                <a:ea typeface="微软雅黑 Light" panose="020B0502040204020203" pitchFamily="34" charset="-122"/>
              </a:rPr>
              <a:t>arg</a:t>
            </a:r>
            <a:r>
              <a:rPr lang="zh-CN" altLang="en-US" sz="2600" dirty="0">
                <a:ea typeface="微软雅黑 Light" panose="020B0502040204020203" pitchFamily="34" charset="-122"/>
              </a:rPr>
              <a:t>的空间来</a:t>
            </a:r>
            <a:r>
              <a:rPr lang="zh-CN" altLang="en-US" sz="2600">
                <a:ea typeface="微软雅黑 Light" panose="020B0502040204020203" pitchFamily="34" charset="-122"/>
              </a:rPr>
              <a:t>传递</a:t>
            </a:r>
            <a:r>
              <a:rPr lang="zh-CN" altLang="en-US" sz="2600" smtClean="0">
                <a:ea typeface="微软雅黑 Light" panose="020B0502040204020203" pitchFamily="34" charset="-122"/>
              </a:rPr>
              <a:t>参数</a:t>
            </a:r>
            <a:r>
              <a:rPr lang="zh-CN" altLang="en-US" sz="2600" smtClean="0">
                <a:solidFill>
                  <a:srgbClr val="FF0000"/>
                </a:solidFill>
                <a:ea typeface="微软雅黑 Light" panose="020B0502040204020203" pitchFamily="34" charset="-122"/>
              </a:rPr>
              <a:t>（</a:t>
            </a:r>
            <a:r>
              <a:rPr lang="zh-CN" altLang="en-US" sz="2600" b="1" smtClean="0">
                <a:solidFill>
                  <a:srgbClr val="FF0000"/>
                </a:solidFill>
                <a:ea typeface="微软雅黑 Light" panose="020B0502040204020203" pitchFamily="34" charset="-122"/>
              </a:rPr>
              <a:t>熟练掌握</a:t>
            </a:r>
            <a:r>
              <a:rPr lang="zh-CN" altLang="en-US" sz="2600" smtClean="0">
                <a:solidFill>
                  <a:srgbClr val="FF0000"/>
                </a:solidFill>
                <a:ea typeface="微软雅黑 Light" panose="020B0502040204020203" pitchFamily="34" charset="-122"/>
              </a:rPr>
              <a:t>）</a:t>
            </a:r>
            <a:endParaRPr lang="zh-CN" altLang="en-US" sz="2600" dirty="0">
              <a:solidFill>
                <a:srgbClr val="FF0000"/>
              </a:solidFill>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title"/>
          </p:nvPr>
        </p:nvSpPr>
        <p:spPr>
          <a:xfrm>
            <a:off x="900113" y="74613"/>
            <a:ext cx="7467600" cy="762000"/>
          </a:xfrm>
        </p:spPr>
        <p:txBody>
          <a:bodyPr vert="horz" wrap="square" lIns="91440" tIns="45720" rIns="91440" bIns="45720" anchor="b" anchorCtr="0"/>
          <a:lstStyle/>
          <a:p>
            <a:pPr algn="ctr" eaLnBrk="1" hangingPunct="1"/>
            <a:r>
              <a:rPr lang="zh-CN" altLang="en-US" dirty="0"/>
              <a:t>传递参数的普通方法</a:t>
            </a:r>
            <a:endParaRPr lang="zh-CN" altLang="en-US" dirty="0"/>
          </a:p>
        </p:txBody>
      </p:sp>
      <p:sp>
        <p:nvSpPr>
          <p:cNvPr id="106499" name="Rectangle 3"/>
          <p:cNvSpPr>
            <a:spLocks noGrp="1"/>
          </p:cNvSpPr>
          <p:nvPr>
            <p:ph idx="1"/>
          </p:nvPr>
        </p:nvSpPr>
        <p:spPr>
          <a:xfrm>
            <a:off x="287017" y="908050"/>
            <a:ext cx="8856983" cy="5949950"/>
          </a:xfrm>
          <a:solidFill>
            <a:schemeClr val="bg1">
              <a:alpha val="100000"/>
            </a:schemeClr>
          </a:solidFill>
        </p:spPr>
        <p:txBody>
          <a:bodyPr vert="horz" wrap="square" lIns="91440" tIns="45720" rIns="91440" bIns="45720" anchor="t" anchorCtr="0"/>
          <a:lstStyle/>
          <a:p>
            <a:pPr eaLnBrk="1" hangingPunct="1">
              <a:lnSpc>
                <a:spcPct val="110000"/>
              </a:lnSpc>
            </a:pPr>
            <a:r>
              <a:rPr lang="zh-CN" altLang="en-US" sz="2400" smtClean="0">
                <a:latin typeface="Tahoma" panose="020B0604030504040204" pitchFamily="34" charset="0"/>
                <a:ea typeface="微软雅黑 Light" panose="020B0502040204020203" pitchFamily="34" charset="-122"/>
              </a:rPr>
              <a:t>只传递</a:t>
            </a:r>
            <a:r>
              <a:rPr lang="zh-CN" altLang="en-US" sz="2400">
                <a:latin typeface="Tahoma" panose="020B0604030504040204" pitchFamily="34" charset="0"/>
                <a:ea typeface="微软雅黑 Light" panose="020B0502040204020203" pitchFamily="34" charset="-122"/>
              </a:rPr>
              <a:t>单个</a:t>
            </a:r>
            <a:r>
              <a:rPr lang="zh-CN" altLang="en-US" sz="2400" smtClean="0">
                <a:latin typeface="Tahoma" panose="020B0604030504040204" pitchFamily="34" charset="0"/>
                <a:ea typeface="微软雅黑 Light" panose="020B0502040204020203" pitchFamily="34" charset="-122"/>
              </a:rPr>
              <a:t>参数的情况</a:t>
            </a:r>
            <a:endParaRPr lang="en-US" altLang="zh-CN" sz="2400" smtClean="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smtClean="0">
                <a:latin typeface="Tahoma" panose="020B0604030504040204" pitchFamily="34" charset="0"/>
                <a:ea typeface="微软雅黑 Light" panose="020B0502040204020203" pitchFamily="34" charset="-122"/>
              </a:rPr>
              <a:t>void </a:t>
            </a:r>
            <a:r>
              <a:rPr lang="en-US" altLang="zh-CN" sz="2400">
                <a:latin typeface="Tahoma" panose="020B0604030504040204" pitchFamily="34" charset="0"/>
                <a:ea typeface="微软雅黑 Light" panose="020B0502040204020203" pitchFamily="34" charset="-122"/>
              </a:rPr>
              <a:t>*thread_function(void *arg)</a:t>
            </a:r>
            <a:r>
              <a:rPr lang="en-US" altLang="zh-CN" sz="2400" smtClean="0">
                <a:latin typeface="Tahoma" panose="020B0604030504040204" pitchFamily="34" charset="0"/>
                <a:ea typeface="微软雅黑 Light" panose="020B0502040204020203" pitchFamily="34" charset="-122"/>
              </a:rPr>
              <a:t>{</a:t>
            </a:r>
            <a:endParaRPr lang="en-US" altLang="zh-CN" sz="240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solidFill>
                  <a:srgbClr val="C00000"/>
                </a:solidFill>
                <a:latin typeface="Tahoma" panose="020B0604030504040204" pitchFamily="34" charset="0"/>
                <a:ea typeface="微软雅黑 Light" panose="020B0502040204020203" pitchFamily="34" charset="-122"/>
              </a:rPr>
              <a:t>    </a:t>
            </a:r>
            <a:r>
              <a:rPr lang="en-US" altLang="zh-CN" sz="2400" b="1">
                <a:solidFill>
                  <a:srgbClr val="C00000"/>
                </a:solidFill>
                <a:latin typeface="Tahoma" panose="020B0604030504040204" pitchFamily="34" charset="0"/>
                <a:ea typeface="微软雅黑 Light" panose="020B0502040204020203" pitchFamily="34" charset="-122"/>
              </a:rPr>
              <a:t>int fd = *((int*)arg);</a:t>
            </a:r>
            <a:endParaRPr lang="en-US" altLang="zh-CN" sz="2400" b="1">
              <a:solidFill>
                <a:srgbClr val="C00000"/>
              </a:solidFill>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latin typeface="Tahoma" panose="020B0604030504040204" pitchFamily="34" charset="0"/>
                <a:ea typeface="微软雅黑 Light" panose="020B0502040204020203" pitchFamily="34" charset="-122"/>
              </a:rPr>
              <a:t>    printf("%d\n",fd);</a:t>
            </a:r>
            <a:endParaRPr lang="en-US" altLang="zh-CN" sz="240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smtClean="0">
                <a:latin typeface="Tahoma" panose="020B0604030504040204" pitchFamily="34" charset="0"/>
                <a:ea typeface="微软雅黑 Light" panose="020B0502040204020203" pitchFamily="34" charset="-122"/>
              </a:rPr>
              <a:t>}</a:t>
            </a:r>
            <a:endParaRPr lang="en-US" altLang="zh-CN" sz="240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smtClean="0">
                <a:latin typeface="Tahoma" panose="020B0604030504040204" pitchFamily="34" charset="0"/>
                <a:ea typeface="微软雅黑 Light" panose="020B0502040204020203" pitchFamily="34" charset="-122"/>
              </a:rPr>
              <a:t>int main(){</a:t>
            </a:r>
            <a:endParaRPr lang="en-US" altLang="zh-CN" sz="2400" smtClean="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latin typeface="Tahoma" panose="020B0604030504040204" pitchFamily="34" charset="0"/>
                <a:ea typeface="微软雅黑 Light" panose="020B0502040204020203" pitchFamily="34" charset="-122"/>
              </a:rPr>
              <a:t> </a:t>
            </a:r>
            <a:r>
              <a:rPr lang="en-US" altLang="zh-CN" sz="2400" smtClean="0">
                <a:latin typeface="Tahoma" panose="020B0604030504040204" pitchFamily="34" charset="0"/>
                <a:ea typeface="微软雅黑 Light" panose="020B0502040204020203" pitchFamily="34" charset="-122"/>
              </a:rPr>
              <a:t>    int  fd = accept(……); </a:t>
            </a:r>
            <a:r>
              <a:rPr lang="zh-CN" altLang="en-US" sz="2400">
                <a:latin typeface="Tahoma" panose="020B0604030504040204" pitchFamily="34" charset="0"/>
                <a:ea typeface="微软雅黑 Light" panose="020B0502040204020203" pitchFamily="34" charset="-122"/>
              </a:rPr>
              <a:t> </a:t>
            </a:r>
            <a:endParaRPr lang="en-US" altLang="zh-CN" sz="2400" smtClean="0">
              <a:solidFill>
                <a:srgbClr val="00B050"/>
              </a:solidFill>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latin typeface="Tahoma" panose="020B0604030504040204" pitchFamily="34" charset="0"/>
                <a:ea typeface="微软雅黑 Light" panose="020B0502040204020203" pitchFamily="34" charset="-122"/>
              </a:rPr>
              <a:t> </a:t>
            </a:r>
            <a:r>
              <a:rPr lang="en-US" altLang="zh-CN" sz="2400" smtClean="0">
                <a:latin typeface="Tahoma" panose="020B0604030504040204" pitchFamily="34" charset="0"/>
                <a:ea typeface="微软雅黑 Light" panose="020B0502040204020203" pitchFamily="34" charset="-122"/>
              </a:rPr>
              <a:t>    pthread_t tid;</a:t>
            </a:r>
            <a:endParaRPr lang="en-US" altLang="zh-CN" sz="2400" smtClean="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latin typeface="Tahoma" panose="020B0604030504040204" pitchFamily="34" charset="0"/>
                <a:ea typeface="微软雅黑 Light" panose="020B0502040204020203" pitchFamily="34" charset="-122"/>
              </a:rPr>
              <a:t> </a:t>
            </a:r>
            <a:r>
              <a:rPr lang="en-US" altLang="zh-CN" sz="2400" smtClean="0">
                <a:latin typeface="Tahoma" panose="020B0604030504040204" pitchFamily="34" charset="0"/>
                <a:ea typeface="微软雅黑 Light" panose="020B0502040204020203" pitchFamily="34" charset="-122"/>
              </a:rPr>
              <a:t>    pthread_create</a:t>
            </a:r>
            <a:r>
              <a:rPr lang="en-US" altLang="zh-CN" sz="2400">
                <a:latin typeface="Tahoma" panose="020B0604030504040204" pitchFamily="34" charset="0"/>
                <a:ea typeface="微软雅黑 Light" panose="020B0502040204020203" pitchFamily="34" charset="-122"/>
              </a:rPr>
              <a:t>( </a:t>
            </a:r>
            <a:r>
              <a:rPr lang="en-US" altLang="zh-CN" sz="2400" smtClean="0">
                <a:latin typeface="Tahoma" panose="020B0604030504040204" pitchFamily="34" charset="0"/>
                <a:ea typeface="微软雅黑 Light" panose="020B0502040204020203" pitchFamily="34" charset="-122"/>
              </a:rPr>
              <a:t>&amp;tid, </a:t>
            </a:r>
            <a:r>
              <a:rPr lang="en-US" altLang="zh-CN" sz="2400">
                <a:latin typeface="Tahoma" panose="020B0604030504040204" pitchFamily="34" charset="0"/>
                <a:ea typeface="微软雅黑 Light" panose="020B0502040204020203" pitchFamily="34" charset="-122"/>
              </a:rPr>
              <a:t>NULL, thread_function,</a:t>
            </a:r>
            <a:r>
              <a:rPr lang="en-US" altLang="zh-CN" sz="2400" b="1">
                <a:solidFill>
                  <a:srgbClr val="C00000"/>
                </a:solidFill>
                <a:latin typeface="Tahoma" panose="020B0604030504040204" pitchFamily="34" charset="0"/>
                <a:ea typeface="微软雅黑 Light" panose="020B0502040204020203" pitchFamily="34" charset="-122"/>
              </a:rPr>
              <a:t>(void*)&amp;fd) </a:t>
            </a:r>
            <a:r>
              <a:rPr lang="en-US" altLang="zh-CN" sz="2400" smtClean="0">
                <a:latin typeface="Tahoma" panose="020B0604030504040204" pitchFamily="34" charset="0"/>
                <a:ea typeface="微软雅黑 Light" panose="020B0502040204020203" pitchFamily="34" charset="-122"/>
              </a:rPr>
              <a:t>);</a:t>
            </a:r>
            <a:endParaRPr lang="en-US" altLang="zh-CN" sz="2400" smtClean="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smtClean="0">
                <a:latin typeface="Tahoma" panose="020B0604030504040204" pitchFamily="34" charset="0"/>
                <a:ea typeface="微软雅黑 Light" panose="020B0502040204020203" pitchFamily="34" charset="-122"/>
              </a:rPr>
              <a:t>     pthread_join </a:t>
            </a:r>
            <a:r>
              <a:rPr lang="en-US" altLang="zh-CN" sz="2400">
                <a:latin typeface="Tahoma" panose="020B0604030504040204" pitchFamily="34" charset="0"/>
                <a:ea typeface="微软雅黑 Light" panose="020B0502040204020203" pitchFamily="34" charset="-122"/>
              </a:rPr>
              <a:t>( mythread, NULL </a:t>
            </a:r>
            <a:r>
              <a:rPr lang="en-US" altLang="zh-CN" sz="2400" smtClean="0">
                <a:latin typeface="Tahoma" panose="020B0604030504040204" pitchFamily="34" charset="0"/>
                <a:ea typeface="微软雅黑 Light" panose="020B0502040204020203" pitchFamily="34" charset="-122"/>
              </a:rPr>
              <a:t>);</a:t>
            </a:r>
            <a:endParaRPr lang="en-US" altLang="zh-CN" sz="2400">
              <a:latin typeface="Tahoma" panose="020B0604030504040204" pitchFamily="34" charset="0"/>
              <a:ea typeface="微软雅黑 Light" panose="020B0502040204020203" pitchFamily="34" charset="-122"/>
            </a:endParaRPr>
          </a:p>
          <a:p>
            <a:pPr marL="0" indent="0" eaLnBrk="1" hangingPunct="1">
              <a:lnSpc>
                <a:spcPct val="110000"/>
              </a:lnSpc>
              <a:buNone/>
            </a:pPr>
            <a:r>
              <a:rPr lang="en-US" altLang="zh-CN" sz="2400">
                <a:latin typeface="Tahoma" panose="020B0604030504040204" pitchFamily="34" charset="0"/>
                <a:ea typeface="微软雅黑 Light" panose="020B0502040204020203" pitchFamily="34" charset="-122"/>
              </a:rPr>
              <a:t>}</a:t>
            </a:r>
            <a:endParaRPr lang="zh-CN" altLang="en-US" sz="2400" dirty="0">
              <a:latin typeface="Tahoma" panose="020B0604030504040204" pitchFamily="34" charset="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title"/>
          </p:nvPr>
        </p:nvSpPr>
        <p:spPr>
          <a:xfrm>
            <a:off x="900113" y="74613"/>
            <a:ext cx="7467600" cy="762000"/>
          </a:xfrm>
        </p:spPr>
        <p:txBody>
          <a:bodyPr vert="horz" wrap="square" lIns="91440" tIns="45720" rIns="91440" bIns="45720" anchor="b" anchorCtr="0"/>
          <a:lstStyle/>
          <a:p>
            <a:pPr algn="ctr" eaLnBrk="1" hangingPunct="1"/>
            <a:r>
              <a:rPr lang="zh-CN" altLang="en-US" dirty="0"/>
              <a:t>传递参数的普通方法</a:t>
            </a:r>
            <a:endParaRPr lang="zh-CN" altLang="en-US" dirty="0"/>
          </a:p>
        </p:txBody>
      </p:sp>
      <p:sp>
        <p:nvSpPr>
          <p:cNvPr id="106499" name="Rectangle 3"/>
          <p:cNvSpPr>
            <a:spLocks noGrp="1"/>
          </p:cNvSpPr>
          <p:nvPr>
            <p:ph idx="1"/>
          </p:nvPr>
        </p:nvSpPr>
        <p:spPr>
          <a:xfrm>
            <a:off x="250825" y="908050"/>
            <a:ext cx="8540750" cy="5949950"/>
          </a:xfrm>
          <a:solidFill>
            <a:schemeClr val="bg1">
              <a:alpha val="100000"/>
            </a:schemeClr>
          </a:solidFill>
        </p:spPr>
        <p:txBody>
          <a:bodyPr vert="horz" wrap="square" lIns="91440" tIns="45720" rIns="91440" bIns="45720" anchor="t" anchorCtr="0"/>
          <a:lstStyle/>
          <a:p>
            <a:pPr eaLnBrk="1" hangingPunct="1">
              <a:lnSpc>
                <a:spcPct val="120000"/>
              </a:lnSpc>
            </a:pPr>
            <a:r>
              <a:rPr lang="zh-CN" altLang="en-US" sz="2600" smtClean="0">
                <a:latin typeface="Tahoma" panose="020B0604030504040204" pitchFamily="34" charset="0"/>
                <a:ea typeface="微软雅黑 Light" panose="020B0502040204020203" pitchFamily="34" charset="-122"/>
              </a:rPr>
              <a:t>传递多个参数：由于</a:t>
            </a:r>
            <a:r>
              <a:rPr lang="zh-CN" altLang="en-US" sz="2600" dirty="0">
                <a:latin typeface="Tahoma" panose="020B0604030504040204" pitchFamily="34" charset="0"/>
                <a:ea typeface="微软雅黑 Light" panose="020B0502040204020203" pitchFamily="34" charset="-122"/>
              </a:rPr>
              <a:t>线程创建函数只允许传递一个参数，因此</a:t>
            </a:r>
            <a:r>
              <a:rPr lang="zh-CN" altLang="en-US" sz="2600" b="1" dirty="0">
                <a:solidFill>
                  <a:srgbClr val="0070C0"/>
                </a:solidFill>
                <a:latin typeface="Tahoma" panose="020B0604030504040204" pitchFamily="34" charset="0"/>
                <a:ea typeface="微软雅黑 Light" panose="020B0502040204020203" pitchFamily="34" charset="-122"/>
              </a:rPr>
              <a:t>当需要传递多个数据时，应首先将这些数据封装在一</a:t>
            </a:r>
            <a:r>
              <a:rPr lang="zh-CN" altLang="en-US" sz="2600" b="1">
                <a:solidFill>
                  <a:srgbClr val="0070C0"/>
                </a:solidFill>
                <a:latin typeface="Tahoma" panose="020B0604030504040204" pitchFamily="34" charset="0"/>
                <a:ea typeface="微软雅黑 Light" panose="020B0502040204020203" pitchFamily="34" charset="-122"/>
              </a:rPr>
              <a:t>个</a:t>
            </a:r>
            <a:r>
              <a:rPr lang="zh-CN" altLang="en-US" sz="2600" b="1" smtClean="0">
                <a:solidFill>
                  <a:srgbClr val="0070C0"/>
                </a:solidFill>
                <a:latin typeface="Tahoma" panose="020B0604030504040204" pitchFamily="34" charset="0"/>
                <a:ea typeface="微软雅黑 Light" panose="020B0502040204020203" pitchFamily="34" charset="-122"/>
              </a:rPr>
              <a:t>结构体中</a:t>
            </a:r>
            <a:r>
              <a:rPr lang="zh-CN" altLang="en-US" sz="2600" b="1" dirty="0">
                <a:solidFill>
                  <a:srgbClr val="0070C0"/>
                </a:solidFill>
                <a:latin typeface="Tahoma" panose="020B0604030504040204" pitchFamily="34" charset="0"/>
                <a:ea typeface="微软雅黑 Light" panose="020B0502040204020203" pitchFamily="34" charset="-122"/>
              </a:rPr>
              <a:t>。</a:t>
            </a:r>
            <a:endParaRPr lang="zh-CN" altLang="en-US" sz="2600" b="1" dirty="0">
              <a:solidFill>
                <a:srgbClr val="0070C0"/>
              </a:solidFill>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smtClean="0">
                <a:latin typeface="Tahoma" panose="020B0604030504040204" pitchFamily="34" charset="0"/>
                <a:ea typeface="微软雅黑 Light" panose="020B0502040204020203" pitchFamily="34" charset="-122"/>
              </a:rPr>
              <a:t>		void </a:t>
            </a:r>
            <a:r>
              <a:rPr lang="en-US" altLang="zh-CN" sz="2600" dirty="0">
                <a:latin typeface="Tahoma" panose="020B0604030504040204" pitchFamily="34" charset="0"/>
                <a:ea typeface="微软雅黑 Light" panose="020B0502040204020203" pitchFamily="34" charset="-122"/>
              </a:rPr>
              <a:t>*start_routine(void *arg);</a:t>
            </a:r>
            <a:endParaRPr lang="en-US" altLang="zh-CN" sz="2600" dirty="0">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smtClean="0">
                <a:latin typeface="Tahoma" panose="020B0604030504040204" pitchFamily="34" charset="0"/>
                <a:ea typeface="微软雅黑 Light" panose="020B0502040204020203" pitchFamily="34" charset="-122"/>
              </a:rPr>
              <a:t>		struct </a:t>
            </a:r>
            <a:r>
              <a:rPr lang="en-US" altLang="zh-CN" sz="2600" dirty="0">
                <a:latin typeface="Tahoma" panose="020B0604030504040204" pitchFamily="34" charset="0"/>
                <a:ea typeface="微软雅黑 Light" panose="020B0502040204020203" pitchFamily="34" charset="-122"/>
              </a:rPr>
              <a:t>ARG {</a:t>
            </a:r>
            <a:endParaRPr lang="en-US" altLang="zh-CN" sz="2600" dirty="0">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a:latin typeface="Tahoma" panose="020B0604030504040204" pitchFamily="34" charset="0"/>
                <a:ea typeface="微软雅黑 Light" panose="020B0502040204020203" pitchFamily="34" charset="-122"/>
              </a:rPr>
              <a:t>	</a:t>
            </a:r>
            <a:r>
              <a:rPr lang="en-US" altLang="zh-CN" sz="2600" smtClean="0">
                <a:latin typeface="Tahoma" panose="020B0604030504040204" pitchFamily="34" charset="0"/>
                <a:ea typeface="微软雅黑 Light" panose="020B0502040204020203" pitchFamily="34" charset="-122"/>
              </a:rPr>
              <a:t>		int </a:t>
            </a:r>
            <a:r>
              <a:rPr lang="en-US" altLang="zh-CN" sz="2600" dirty="0">
                <a:latin typeface="Tahoma" panose="020B0604030504040204" pitchFamily="34" charset="0"/>
                <a:ea typeface="微软雅黑 Light" panose="020B0502040204020203" pitchFamily="34" charset="-122"/>
              </a:rPr>
              <a:t>connfd;</a:t>
            </a:r>
            <a:endParaRPr lang="en-US" altLang="zh-CN" sz="2600" dirty="0">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a:latin typeface="Tahoma" panose="020B0604030504040204" pitchFamily="34" charset="0"/>
                <a:ea typeface="微软雅黑 Light" panose="020B0502040204020203" pitchFamily="34" charset="-122"/>
              </a:rPr>
              <a:t>	</a:t>
            </a:r>
            <a:r>
              <a:rPr lang="en-US" altLang="zh-CN" sz="2600" smtClean="0">
                <a:latin typeface="Tahoma" panose="020B0604030504040204" pitchFamily="34" charset="0"/>
                <a:ea typeface="微软雅黑 Light" panose="020B0502040204020203" pitchFamily="34" charset="-122"/>
              </a:rPr>
              <a:t>		char msg[256]; </a:t>
            </a:r>
            <a:r>
              <a:rPr lang="en-US" altLang="zh-CN" sz="2600" dirty="0">
                <a:solidFill>
                  <a:srgbClr val="00823B"/>
                </a:solidFill>
                <a:latin typeface="Tahoma" panose="020B0604030504040204" pitchFamily="34" charset="0"/>
                <a:ea typeface="微软雅黑 Light" panose="020B0502040204020203" pitchFamily="34" charset="-122"/>
              </a:rPr>
              <a:t>// </a:t>
            </a:r>
            <a:r>
              <a:rPr lang="zh-CN" altLang="en-US" sz="2600">
                <a:solidFill>
                  <a:srgbClr val="00823B"/>
                </a:solidFill>
                <a:latin typeface="Tahoma" panose="020B0604030504040204" pitchFamily="34" charset="0"/>
                <a:ea typeface="微软雅黑 Light" panose="020B0502040204020203" pitchFamily="34" charset="-122"/>
              </a:rPr>
              <a:t>例如 </a:t>
            </a:r>
            <a:r>
              <a:rPr lang="zh-CN" altLang="en-US" sz="2600" smtClean="0">
                <a:solidFill>
                  <a:srgbClr val="00823B"/>
                </a:solidFill>
                <a:latin typeface="Tahoma" panose="020B0604030504040204" pitchFamily="34" charset="0"/>
                <a:ea typeface="微软雅黑 Light" panose="020B0502040204020203" pitchFamily="34" charset="-122"/>
              </a:rPr>
              <a:t>欢迎消息</a:t>
            </a:r>
            <a:endParaRPr lang="en-US" altLang="zh-CN" sz="2600" smtClean="0">
              <a:solidFill>
                <a:srgbClr val="00823B"/>
              </a:solidFill>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smtClean="0">
                <a:solidFill>
                  <a:srgbClr val="00823B"/>
                </a:solidFill>
                <a:latin typeface="Tahoma" panose="020B0604030504040204" pitchFamily="34" charset="0"/>
                <a:ea typeface="微软雅黑 Light" panose="020B0502040204020203" pitchFamily="34" charset="-122"/>
              </a:rPr>
              <a:t>			</a:t>
            </a:r>
            <a:r>
              <a:rPr lang="en-US" altLang="zh-CN" sz="2600" smtClean="0">
                <a:latin typeface="Tahoma" panose="020B0604030504040204" pitchFamily="34" charset="0"/>
                <a:ea typeface="微软雅黑 Light" panose="020B0502040204020203" pitchFamily="34" charset="-122"/>
              </a:rPr>
              <a:t>…… </a:t>
            </a:r>
            <a:r>
              <a:rPr lang="en-US" altLang="zh-CN" sz="2600" smtClean="0">
                <a:solidFill>
                  <a:srgbClr val="00823B"/>
                </a:solidFill>
                <a:latin typeface="Tahoma" panose="020B0604030504040204" pitchFamily="34" charset="0"/>
                <a:ea typeface="微软雅黑 Light" panose="020B0502040204020203" pitchFamily="34" charset="-122"/>
              </a:rPr>
              <a:t>         </a:t>
            </a:r>
            <a:r>
              <a:rPr lang="zh-CN" altLang="en-US" sz="2600" smtClean="0">
                <a:solidFill>
                  <a:srgbClr val="00823B"/>
                </a:solidFill>
                <a:latin typeface="Tahoma" panose="020B0604030504040204" pitchFamily="34" charset="0"/>
                <a:ea typeface="微软雅黑 Light" panose="020B0502040204020203" pitchFamily="34" charset="-122"/>
              </a:rPr>
              <a:t> </a:t>
            </a:r>
            <a:r>
              <a:rPr lang="en-US" altLang="zh-CN" sz="2600" smtClean="0">
                <a:solidFill>
                  <a:srgbClr val="00823B"/>
                </a:solidFill>
                <a:latin typeface="Tahoma" panose="020B0604030504040204" pitchFamily="34" charset="0"/>
                <a:ea typeface="微软雅黑 Light" panose="020B0502040204020203" pitchFamily="34" charset="-122"/>
              </a:rPr>
              <a:t>//</a:t>
            </a:r>
            <a:r>
              <a:rPr lang="zh-CN" altLang="en-US" sz="2600" smtClean="0">
                <a:solidFill>
                  <a:srgbClr val="00823B"/>
                </a:solidFill>
                <a:latin typeface="Tahoma" panose="020B0604030504040204" pitchFamily="34" charset="0"/>
                <a:ea typeface="微软雅黑 Light" panose="020B0502040204020203" pitchFamily="34" charset="-122"/>
              </a:rPr>
              <a:t>其他需要传递的参数</a:t>
            </a:r>
            <a:endParaRPr lang="en-US" altLang="zh-CN" sz="2600" smtClean="0">
              <a:solidFill>
                <a:srgbClr val="00823B"/>
              </a:solidFill>
              <a:latin typeface="Tahoma" panose="020B0604030504040204" pitchFamily="34" charset="0"/>
              <a:ea typeface="微软雅黑 Light" panose="020B0502040204020203" pitchFamily="34" charset="-122"/>
            </a:endParaRPr>
          </a:p>
          <a:p>
            <a:pPr eaLnBrk="1" hangingPunct="1">
              <a:lnSpc>
                <a:spcPct val="120000"/>
              </a:lnSpc>
              <a:buNone/>
            </a:pPr>
            <a:r>
              <a:rPr lang="en-US" altLang="zh-CN" sz="2600" smtClean="0">
                <a:latin typeface="Tahoma" panose="020B0604030504040204" pitchFamily="34" charset="0"/>
                <a:ea typeface="微软雅黑 Light" panose="020B0502040204020203" pitchFamily="34" charset="-122"/>
              </a:rPr>
              <a:t>		};</a:t>
            </a:r>
            <a:endParaRPr lang="en-US" altLang="zh-CN" sz="2600" dirty="0">
              <a:latin typeface="Tahoma" panose="020B0604030504040204" pitchFamily="34" charset="0"/>
              <a:ea typeface="微软雅黑 Light" panose="020B0502040204020203" pitchFamily="34" charset="-122"/>
            </a:endParaRPr>
          </a:p>
          <a:p>
            <a:pPr eaLnBrk="1" hangingPunct="1">
              <a:lnSpc>
                <a:spcPct val="80000"/>
              </a:lnSpc>
              <a:buNone/>
            </a:pPr>
            <a:endParaRPr lang="en-US" altLang="zh-CN" sz="2600" dirty="0">
              <a:latin typeface="Tahoma" panose="020B0604030504040204" pitchFamily="34" charset="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a:xfrm>
            <a:off x="900113" y="74613"/>
            <a:ext cx="7467600" cy="762000"/>
          </a:xfrm>
        </p:spPr>
        <p:txBody>
          <a:bodyPr vert="horz" wrap="square" lIns="91440" tIns="45720" rIns="91440" bIns="45720" anchor="b" anchorCtr="0"/>
          <a:lstStyle/>
          <a:p>
            <a:pPr algn="ctr" eaLnBrk="1" hangingPunct="1"/>
            <a:r>
              <a:rPr lang="zh-CN" altLang="en-US" dirty="0"/>
              <a:t>传递参数的普通方法</a:t>
            </a:r>
            <a:endParaRPr lang="zh-CN" altLang="en-US" dirty="0"/>
          </a:p>
        </p:txBody>
      </p:sp>
      <p:sp>
        <p:nvSpPr>
          <p:cNvPr id="107523" name="Rectangle 3"/>
          <p:cNvSpPr>
            <a:spLocks noGrp="1"/>
          </p:cNvSpPr>
          <p:nvPr>
            <p:ph idx="1"/>
          </p:nvPr>
        </p:nvSpPr>
        <p:spPr>
          <a:xfrm>
            <a:off x="107504" y="908050"/>
            <a:ext cx="8928991" cy="5949950"/>
          </a:xfrm>
          <a:solidFill>
            <a:schemeClr val="bg1">
              <a:alpha val="100000"/>
            </a:schemeClr>
          </a:solidFill>
        </p:spPr>
        <p:txBody>
          <a:bodyPr vert="horz" wrap="square" lIns="91440" tIns="45720" rIns="91440" bIns="45720" anchor="t" anchorCtr="0"/>
          <a:lstStyle/>
          <a:p>
            <a:pPr eaLnBrk="1" hangingPunct="1">
              <a:lnSpc>
                <a:spcPct val="80000"/>
              </a:lnSpc>
              <a:buNone/>
            </a:pPr>
            <a:r>
              <a:rPr lang="en-US" altLang="zh-CN" sz="2400" dirty="0"/>
              <a:t>int main() {</a:t>
            </a:r>
            <a:endParaRPr lang="en-US" altLang="zh-CN" sz="2400" dirty="0"/>
          </a:p>
          <a:p>
            <a:pPr eaLnBrk="1" hangingPunct="1">
              <a:lnSpc>
                <a:spcPct val="80000"/>
              </a:lnSpc>
              <a:buNone/>
            </a:pPr>
            <a:r>
              <a:rPr lang="en-US" altLang="zh-CN" sz="2400" dirty="0"/>
              <a:t>    struct ARG arg;</a:t>
            </a:r>
            <a:endParaRPr lang="en-US" altLang="zh-CN" sz="2400" dirty="0"/>
          </a:p>
          <a:p>
            <a:pPr eaLnBrk="1" hangingPunct="1">
              <a:lnSpc>
                <a:spcPct val="80000"/>
              </a:lnSpc>
              <a:buNone/>
            </a:pPr>
            <a:r>
              <a:rPr lang="en-US" altLang="zh-CN" sz="2400" dirty="0"/>
              <a:t>	…</a:t>
            </a:r>
            <a:endParaRPr lang="en-US" altLang="zh-CN" sz="2400" dirty="0"/>
          </a:p>
          <a:p>
            <a:pPr eaLnBrk="1" hangingPunct="1">
              <a:lnSpc>
                <a:spcPct val="80000"/>
              </a:lnSpc>
              <a:buNone/>
            </a:pPr>
            <a:r>
              <a:rPr lang="en-US" altLang="zh-CN" sz="2400" dirty="0"/>
              <a:t>While(1){    </a:t>
            </a:r>
            <a:endParaRPr lang="en-US" altLang="zh-CN" sz="2400" dirty="0"/>
          </a:p>
          <a:p>
            <a:pPr eaLnBrk="1" hangingPunct="1">
              <a:buNone/>
            </a:pPr>
            <a:r>
              <a:rPr lang="en-US" altLang="zh-CN" sz="2400" dirty="0"/>
              <a:t>          </a:t>
            </a:r>
            <a:r>
              <a:rPr lang="en-US" altLang="zh-CN" sz="2400"/>
              <a:t>if</a:t>
            </a:r>
            <a:r>
              <a:rPr lang="en-US" altLang="zh-CN" sz="2400" smtClean="0"/>
              <a:t>((connfd </a:t>
            </a:r>
            <a:r>
              <a:rPr lang="en-US" altLang="zh-CN" sz="2400" dirty="0"/>
              <a:t>= accept(sockfd,NULL,NULL))== -</a:t>
            </a:r>
            <a:r>
              <a:rPr lang="en-US" altLang="zh-CN" sz="2400"/>
              <a:t>1</a:t>
            </a:r>
            <a:r>
              <a:rPr lang="en-US" altLang="zh-CN" sz="2400" smtClean="0"/>
              <a:t>) </a:t>
            </a:r>
            <a:r>
              <a:rPr lang="en-US" altLang="zh-CN" sz="2400" smtClean="0">
                <a:solidFill>
                  <a:srgbClr val="00B050"/>
                </a:solidFill>
              </a:rPr>
              <a:t>//……       </a:t>
            </a:r>
            <a:r>
              <a:rPr lang="en-US" altLang="zh-CN" sz="2400" smtClean="0"/>
              <a:t>         </a:t>
            </a:r>
            <a:endParaRPr lang="en-US" altLang="zh-CN" sz="2400" dirty="0"/>
          </a:p>
          <a:p>
            <a:pPr eaLnBrk="1" hangingPunct="1">
              <a:lnSpc>
                <a:spcPct val="120000"/>
              </a:lnSpc>
              <a:buNone/>
            </a:pPr>
            <a:r>
              <a:rPr lang="en-US" altLang="zh-CN" sz="2400"/>
              <a:t> </a:t>
            </a:r>
            <a:r>
              <a:rPr lang="en-US" altLang="zh-CN" sz="2400" smtClean="0"/>
              <a:t>		struct </a:t>
            </a:r>
            <a:r>
              <a:rPr lang="en-US" altLang="zh-CN" sz="2400"/>
              <a:t>ARG para;</a:t>
            </a:r>
            <a:endParaRPr lang="en-US" altLang="zh-CN" sz="2400"/>
          </a:p>
          <a:p>
            <a:pPr eaLnBrk="1" hangingPunct="1">
              <a:lnSpc>
                <a:spcPct val="120000"/>
              </a:lnSpc>
              <a:buNone/>
            </a:pPr>
            <a:r>
              <a:rPr lang="en-US" altLang="zh-CN" sz="2400"/>
              <a:t>     </a:t>
            </a:r>
            <a:r>
              <a:rPr lang="en-US" altLang="zh-CN" sz="2400" smtClean="0"/>
              <a:t>	para.fd </a:t>
            </a:r>
            <a:r>
              <a:rPr lang="en-US" altLang="zh-CN" sz="2400"/>
              <a:t>= connfd</a:t>
            </a:r>
            <a:r>
              <a:rPr lang="en-US" altLang="zh-CN" sz="2400" smtClean="0"/>
              <a:t>;</a:t>
            </a:r>
            <a:endParaRPr lang="en-US" altLang="zh-CN" sz="2400"/>
          </a:p>
          <a:p>
            <a:pPr eaLnBrk="1" hangingPunct="1">
              <a:lnSpc>
                <a:spcPct val="120000"/>
              </a:lnSpc>
              <a:buNone/>
            </a:pPr>
            <a:r>
              <a:rPr lang="en-US" altLang="zh-CN" sz="2400"/>
              <a:t>    </a:t>
            </a:r>
            <a:r>
              <a:rPr lang="en-US" altLang="zh-CN" sz="2400" smtClean="0"/>
              <a:t>	memcpy(para.msg,"hello word!",strlen("hello word!"));</a:t>
            </a:r>
            <a:endParaRPr lang="en-US" altLang="zh-CN" sz="2400" smtClean="0"/>
          </a:p>
          <a:p>
            <a:pPr eaLnBrk="1" hangingPunct="1">
              <a:lnSpc>
                <a:spcPct val="120000"/>
              </a:lnSpc>
              <a:buNone/>
            </a:pPr>
            <a:r>
              <a:rPr lang="en-US" altLang="zh-CN" sz="2400"/>
              <a:t>     </a:t>
            </a:r>
            <a:r>
              <a:rPr lang="en-US" altLang="zh-CN" sz="2400" smtClean="0"/>
              <a:t>	pthread_t </a:t>
            </a:r>
            <a:r>
              <a:rPr lang="en-US" altLang="zh-CN" sz="2400"/>
              <a:t>tid;</a:t>
            </a:r>
            <a:endParaRPr lang="en-US" altLang="zh-CN" sz="2400"/>
          </a:p>
          <a:p>
            <a:pPr eaLnBrk="1" hangingPunct="1">
              <a:lnSpc>
                <a:spcPct val="120000"/>
              </a:lnSpc>
              <a:buNone/>
            </a:pPr>
            <a:r>
              <a:rPr lang="en-US" altLang="zh-CN" sz="2400"/>
              <a:t>   </a:t>
            </a:r>
            <a:r>
              <a:rPr lang="en-US" altLang="zh-CN" sz="2400" smtClean="0"/>
              <a:t>		pthread_create</a:t>
            </a:r>
            <a:r>
              <a:rPr lang="en-US" altLang="zh-CN" sz="2400"/>
              <a:t>( &amp;tid, NULL, mythread, (void*)&amp;para);</a:t>
            </a:r>
            <a:endParaRPr lang="en-US" altLang="zh-CN" sz="2400"/>
          </a:p>
          <a:p>
            <a:pPr eaLnBrk="1" hangingPunct="1">
              <a:lnSpc>
                <a:spcPct val="120000"/>
              </a:lnSpc>
              <a:buNone/>
            </a:pPr>
            <a:r>
              <a:rPr lang="en-US" altLang="zh-CN" sz="2400"/>
              <a:t>     </a:t>
            </a:r>
            <a:r>
              <a:rPr lang="en-US" altLang="zh-CN" sz="2400" smtClean="0"/>
              <a:t>	pthread_join </a:t>
            </a:r>
            <a:r>
              <a:rPr lang="en-US" altLang="zh-CN" sz="2400"/>
              <a:t>( tid, NULL );</a:t>
            </a:r>
            <a:r>
              <a:rPr lang="en-US" altLang="zh-CN" sz="2400" dirty="0"/>
              <a:t>	    … </a:t>
            </a:r>
            <a:endParaRPr lang="en-US" altLang="zh-CN" sz="2400" dirty="0"/>
          </a:p>
          <a:p>
            <a:pPr eaLnBrk="1" hangingPunct="1">
              <a:lnSpc>
                <a:spcPct val="80000"/>
              </a:lnSpc>
              <a:buNone/>
            </a:pPr>
            <a:r>
              <a:rPr lang="en-US" altLang="zh-CN" sz="2400" dirty="0"/>
              <a:t>}</a:t>
            </a:r>
            <a:endParaRPr lang="en-US" altLang="zh-CN" sz="2400" dirty="0"/>
          </a:p>
          <a:p>
            <a:pPr eaLnBrk="1" hangingPunct="1">
              <a:lnSpc>
                <a:spcPct val="80000"/>
              </a:lnSpc>
              <a:buNone/>
            </a:pPr>
            <a:endParaRPr lang="en-US" altLang="zh-CN" sz="2400" dirty="0"/>
          </a:p>
        </p:txBody>
      </p:sp>
    </p:spTree>
  </p:cSld>
  <p:clrMapOvr>
    <a:masterClrMapping/>
  </p:clrMapOvr>
  <p:transition spd="slow">
    <p:pull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p:cNvSpPr>
          <p:nvPr>
            <p:ph type="title"/>
          </p:nvPr>
        </p:nvSpPr>
        <p:spPr>
          <a:xfrm>
            <a:off x="900113" y="74613"/>
            <a:ext cx="7467600" cy="762000"/>
          </a:xfrm>
        </p:spPr>
        <p:txBody>
          <a:bodyPr vert="horz" wrap="square" lIns="91440" tIns="45720" rIns="91440" bIns="45720" anchor="b" anchorCtr="0"/>
          <a:lstStyle/>
          <a:p>
            <a:pPr algn="ctr" eaLnBrk="1" hangingPunct="1"/>
            <a:r>
              <a:rPr lang="zh-CN" altLang="en-US" dirty="0"/>
              <a:t>传递参数的普通方法</a:t>
            </a:r>
            <a:endParaRPr lang="zh-CN" altLang="en-US" dirty="0"/>
          </a:p>
        </p:txBody>
      </p:sp>
      <p:sp>
        <p:nvSpPr>
          <p:cNvPr id="108547" name="Rectangle 3"/>
          <p:cNvSpPr>
            <a:spLocks noGrp="1"/>
          </p:cNvSpPr>
          <p:nvPr>
            <p:ph idx="1"/>
          </p:nvPr>
        </p:nvSpPr>
        <p:spPr>
          <a:xfrm>
            <a:off x="250825" y="908050"/>
            <a:ext cx="8540750" cy="5949950"/>
          </a:xfrm>
          <a:solidFill>
            <a:schemeClr val="bg1">
              <a:alpha val="100000"/>
            </a:schemeClr>
          </a:solidFill>
        </p:spPr>
        <p:txBody>
          <a:bodyPr vert="horz" wrap="square" lIns="91440" tIns="45720" rIns="91440" bIns="45720" anchor="t" anchorCtr="0"/>
          <a:lstStyle/>
          <a:p>
            <a:pPr eaLnBrk="1" hangingPunct="1">
              <a:lnSpc>
                <a:spcPct val="120000"/>
              </a:lnSpc>
              <a:buNone/>
            </a:pPr>
            <a:r>
              <a:rPr lang="en-US" altLang="zh-CN" sz="2600" smtClean="0">
                <a:latin typeface="Tahoma" panose="020B0604030504040204" pitchFamily="34" charset="0"/>
              </a:rPr>
              <a:t>void *</a:t>
            </a:r>
            <a:r>
              <a:rPr lang="en-US" altLang="zh-CN" sz="2600">
                <a:latin typeface="Tahoma" panose="020B0604030504040204" pitchFamily="34" charset="0"/>
                <a:ea typeface="微软雅黑 Light" panose="020B0502040204020203" pitchFamily="34" charset="-122"/>
              </a:rPr>
              <a:t> mythread(void</a:t>
            </a:r>
            <a:r>
              <a:rPr lang="en-US" altLang="zh-CN" sz="2600" smtClean="0">
                <a:latin typeface="Tahoma" panose="020B0604030504040204" pitchFamily="34" charset="0"/>
              </a:rPr>
              <a:t> </a:t>
            </a:r>
            <a:r>
              <a:rPr lang="en-US" altLang="zh-CN" sz="2600" dirty="0">
                <a:latin typeface="Tahoma" panose="020B0604030504040204" pitchFamily="34" charset="0"/>
              </a:rPr>
              <a:t>*arg</a:t>
            </a:r>
            <a:r>
              <a:rPr lang="en-US" altLang="zh-CN" sz="2600">
                <a:latin typeface="Tahoma" panose="020B0604030504040204" pitchFamily="34" charset="0"/>
              </a:rPr>
              <a:t>) </a:t>
            </a:r>
            <a:endParaRPr lang="en-US" altLang="zh-CN" sz="2600" smtClean="0">
              <a:latin typeface="Tahoma" panose="020B0604030504040204" pitchFamily="34" charset="0"/>
            </a:endParaRPr>
          </a:p>
          <a:p>
            <a:pPr eaLnBrk="1" hangingPunct="1">
              <a:lnSpc>
                <a:spcPct val="120000"/>
              </a:lnSpc>
              <a:buNone/>
            </a:pPr>
            <a:r>
              <a:rPr lang="en-US" altLang="zh-CN" sz="2600" smtClean="0">
                <a:latin typeface="Tahoma" panose="020B0604030504040204" pitchFamily="34" charset="0"/>
              </a:rPr>
              <a:t>{</a:t>
            </a:r>
            <a:endParaRPr lang="en-US" altLang="zh-CN" sz="2600" dirty="0">
              <a:latin typeface="Tahoma" panose="020B0604030504040204" pitchFamily="34" charset="0"/>
            </a:endParaRPr>
          </a:p>
          <a:p>
            <a:pPr eaLnBrk="1" hangingPunct="1">
              <a:lnSpc>
                <a:spcPct val="120000"/>
              </a:lnSpc>
              <a:buNone/>
            </a:pPr>
            <a:r>
              <a:rPr lang="en-US" altLang="zh-CN" sz="2600">
                <a:latin typeface="Tahoma" panose="020B0604030504040204" pitchFamily="34" charset="0"/>
              </a:rPr>
              <a:t>	 struct ARG para;</a:t>
            </a:r>
            <a:endParaRPr lang="en-US" altLang="zh-CN" sz="2600">
              <a:latin typeface="Tahoma" panose="020B0604030504040204" pitchFamily="34" charset="0"/>
            </a:endParaRPr>
          </a:p>
          <a:p>
            <a:pPr eaLnBrk="1" hangingPunct="1">
              <a:lnSpc>
                <a:spcPct val="120000"/>
              </a:lnSpc>
              <a:buNone/>
            </a:pPr>
            <a:r>
              <a:rPr lang="en-US" altLang="zh-CN" sz="2600">
                <a:latin typeface="Tahoma" panose="020B0604030504040204" pitchFamily="34" charset="0"/>
              </a:rPr>
              <a:t>    para.fd = ((struct ARG*)arg)-&gt;fd;</a:t>
            </a:r>
            <a:endParaRPr lang="en-US" altLang="zh-CN" sz="2600">
              <a:latin typeface="Tahoma" panose="020B0604030504040204" pitchFamily="34" charset="0"/>
            </a:endParaRPr>
          </a:p>
          <a:p>
            <a:pPr eaLnBrk="1" hangingPunct="1">
              <a:lnSpc>
                <a:spcPct val="120000"/>
              </a:lnSpc>
              <a:buNone/>
            </a:pPr>
            <a:r>
              <a:rPr lang="en-US" altLang="zh-CN" sz="2600">
                <a:latin typeface="Tahoma" panose="020B0604030504040204" pitchFamily="34" charset="0"/>
              </a:rPr>
              <a:t>    memcpy(para.msg,((struct ARG*)arg)-&gt;msg,  sizeof(((struct ARG*)arg)-&gt;msg));</a:t>
            </a:r>
            <a:endParaRPr lang="en-US" altLang="zh-CN" sz="2600">
              <a:latin typeface="Tahoma" panose="020B0604030504040204" pitchFamily="34" charset="0"/>
            </a:endParaRPr>
          </a:p>
          <a:p>
            <a:pPr eaLnBrk="1" hangingPunct="1">
              <a:lnSpc>
                <a:spcPct val="120000"/>
              </a:lnSpc>
              <a:buNone/>
            </a:pPr>
            <a:r>
              <a:rPr lang="en-US" altLang="zh-CN" sz="2600">
                <a:latin typeface="Tahoma" panose="020B0604030504040204" pitchFamily="34" charset="0"/>
              </a:rPr>
              <a:t>    printf("%d\n", para.fd);</a:t>
            </a:r>
            <a:endParaRPr lang="en-US" altLang="zh-CN" sz="2600">
              <a:latin typeface="Tahoma" panose="020B0604030504040204" pitchFamily="34" charset="0"/>
            </a:endParaRPr>
          </a:p>
          <a:p>
            <a:pPr eaLnBrk="1" hangingPunct="1">
              <a:lnSpc>
                <a:spcPct val="120000"/>
              </a:lnSpc>
              <a:buNone/>
            </a:pPr>
            <a:r>
              <a:rPr lang="en-US" altLang="zh-CN" sz="2600">
                <a:latin typeface="Tahoma" panose="020B0604030504040204" pitchFamily="34" charset="0"/>
              </a:rPr>
              <a:t>    printf("%s\n", para.msg); 	</a:t>
            </a:r>
            <a:r>
              <a:rPr lang="en-US" altLang="zh-CN" sz="2600" smtClean="0">
                <a:latin typeface="Tahoma" panose="020B0604030504040204" pitchFamily="34" charset="0"/>
              </a:rPr>
              <a:t>…</a:t>
            </a:r>
            <a:endParaRPr lang="en-US" altLang="zh-CN" sz="2600" smtClean="0">
              <a:latin typeface="Tahoma" panose="020B0604030504040204" pitchFamily="34" charset="0"/>
            </a:endParaRPr>
          </a:p>
          <a:p>
            <a:pPr eaLnBrk="1" hangingPunct="1">
              <a:lnSpc>
                <a:spcPct val="120000"/>
              </a:lnSpc>
              <a:buNone/>
            </a:pPr>
            <a:r>
              <a:rPr lang="en-US" altLang="zh-CN" sz="2600" smtClean="0">
                <a:latin typeface="Tahoma" panose="020B0604030504040204" pitchFamily="34" charset="0"/>
              </a:rPr>
              <a:t>}</a:t>
            </a:r>
            <a:endParaRPr lang="en-US" altLang="zh-CN" sz="2600" dirty="0">
              <a:latin typeface="Tahoma" panose="020B0604030504040204" pitchFamily="34" charset="0"/>
            </a:endParaRPr>
          </a:p>
          <a:p>
            <a:pPr eaLnBrk="1" hangingPunct="1">
              <a:lnSpc>
                <a:spcPct val="120000"/>
              </a:lnSpc>
              <a:buNone/>
            </a:pPr>
            <a:r>
              <a:rPr lang="en-US" altLang="zh-CN" sz="2600" dirty="0">
                <a:solidFill>
                  <a:srgbClr val="00823B"/>
                </a:solidFill>
                <a:latin typeface="微软雅黑 Light" panose="020B0502040204020203" pitchFamily="34" charset="-122"/>
                <a:ea typeface="微软雅黑 Light" panose="020B0502040204020203" pitchFamily="34" charset="-122"/>
              </a:rPr>
              <a:t>//</a:t>
            </a:r>
            <a:r>
              <a:rPr lang="zh-CN" altLang="en-US" sz="2600" dirty="0">
                <a:solidFill>
                  <a:srgbClr val="00823B"/>
                </a:solidFill>
                <a:latin typeface="微软雅黑 Light" panose="020B0502040204020203" pitchFamily="34" charset="-122"/>
                <a:ea typeface="微软雅黑 Light" panose="020B0502040204020203" pitchFamily="34" charset="-122"/>
              </a:rPr>
              <a:t>这种方法有问题，对一个客户可以工作，但多个客户则可能出现问题</a:t>
            </a:r>
            <a:r>
              <a:rPr lang="zh-CN" altLang="en-US" sz="2600" dirty="0">
                <a:latin typeface="微软雅黑 Light" panose="020B0502040204020203" pitchFamily="34" charset="-122"/>
                <a:ea typeface="微软雅黑 Light" panose="020B0502040204020203" pitchFamily="34" charset="-122"/>
              </a:rPr>
              <a:t>。 </a:t>
            </a:r>
            <a:endParaRPr lang="zh-CN" altLang="en-US" sz="26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a:xfrm>
            <a:off x="827088" y="260350"/>
            <a:ext cx="7467600" cy="762000"/>
          </a:xfrm>
        </p:spPr>
        <p:txBody>
          <a:bodyPr vert="horz" wrap="square" lIns="91440" tIns="45720" rIns="91440" bIns="45720" anchor="b" anchorCtr="0"/>
          <a:lstStyle/>
          <a:p>
            <a:pPr algn="ctr" eaLnBrk="1" hangingPunct="1"/>
            <a:r>
              <a:rPr lang="zh-CN" altLang="en-US" dirty="0"/>
              <a:t>通过分配</a:t>
            </a:r>
            <a:r>
              <a:rPr lang="en-US" altLang="zh-CN" dirty="0"/>
              <a:t>arg</a:t>
            </a:r>
            <a:r>
              <a:rPr lang="zh-CN" altLang="en-US" dirty="0"/>
              <a:t>的空间来传递</a:t>
            </a:r>
            <a:endParaRPr lang="zh-CN" altLang="en-US" dirty="0"/>
          </a:p>
        </p:txBody>
      </p:sp>
      <p:sp>
        <p:nvSpPr>
          <p:cNvPr id="109571" name="Rectangle 3"/>
          <p:cNvSpPr>
            <a:spLocks noGrp="1"/>
          </p:cNvSpPr>
          <p:nvPr>
            <p:ph idx="1"/>
          </p:nvPr>
        </p:nvSpPr>
        <p:spPr>
          <a:xfrm>
            <a:off x="361950" y="990283"/>
            <a:ext cx="8746554" cy="5867400"/>
          </a:xfrm>
          <a:solidFill>
            <a:schemeClr val="bg1">
              <a:alpha val="100000"/>
            </a:schemeClr>
          </a:solidFill>
        </p:spPr>
        <p:txBody>
          <a:bodyPr vert="horz" wrap="square" lIns="91440" tIns="45720" rIns="91440" bIns="45720" anchor="t" anchorCtr="0"/>
          <a:lstStyle/>
          <a:p>
            <a:pPr eaLnBrk="1" latinLnBrk="0" hangingPunct="1">
              <a:lnSpc>
                <a:spcPct val="110000"/>
              </a:lnSpc>
              <a:spcBef>
                <a:spcPts val="0"/>
              </a:spcBef>
            </a:pPr>
            <a:r>
              <a:rPr lang="zh-CN" altLang="en-US" sz="2400" dirty="0">
                <a:latin typeface="Tahoma" panose="020B0604030504040204" pitchFamily="34" charset="0"/>
                <a:ea typeface="微软雅黑 Light" panose="020B0502040204020203" pitchFamily="34" charset="-122"/>
              </a:rPr>
              <a:t>主线程首先为每个新线程分配存储</a:t>
            </a:r>
            <a:r>
              <a:rPr lang="en-US" altLang="zh-CN" sz="2400" dirty="0">
                <a:latin typeface="Tahoma" panose="020B0604030504040204" pitchFamily="34" charset="0"/>
                <a:ea typeface="微软雅黑 Light" panose="020B0502040204020203" pitchFamily="34" charset="-122"/>
              </a:rPr>
              <a:t>arg</a:t>
            </a:r>
            <a:r>
              <a:rPr lang="zh-CN" altLang="en-US" sz="2400" dirty="0">
                <a:latin typeface="Tahoma" panose="020B0604030504040204" pitchFamily="34" charset="0"/>
                <a:ea typeface="微软雅黑 Light" panose="020B0502040204020203" pitchFamily="34" charset="-122"/>
              </a:rPr>
              <a:t>的空间，再将</a:t>
            </a:r>
            <a:r>
              <a:rPr lang="en-US" altLang="zh-CN" sz="2400" dirty="0">
                <a:latin typeface="Tahoma" panose="020B0604030504040204" pitchFamily="34" charset="0"/>
                <a:ea typeface="微软雅黑 Light" panose="020B0502040204020203" pitchFamily="34" charset="-122"/>
              </a:rPr>
              <a:t>arg</a:t>
            </a:r>
            <a:r>
              <a:rPr lang="zh-CN" altLang="en-US" sz="2400" dirty="0">
                <a:latin typeface="Tahoma" panose="020B0604030504040204" pitchFamily="34" charset="0"/>
                <a:ea typeface="微软雅黑 Light" panose="020B0502040204020203" pitchFamily="34" charset="-122"/>
              </a:rPr>
              <a:t>传递给新线程使用，新线程使用完后要释放该空间。</a:t>
            </a:r>
            <a:endParaRPr lang="zh-CN" altLang="en-US"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void *start_routine(void *arg);</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int main(void)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struct ARG </a:t>
            </a:r>
            <a:r>
              <a:rPr lang="en-US" altLang="zh-CN" sz="2400">
                <a:latin typeface="Tahoma" panose="020B0604030504040204" pitchFamily="34" charset="0"/>
                <a:ea typeface="微软雅黑 Light" panose="020B0502040204020203" pitchFamily="34" charset="-122"/>
              </a:rPr>
              <a:t>* </a:t>
            </a:r>
            <a:r>
              <a:rPr lang="en-US" altLang="zh-CN" sz="2400" smtClean="0">
                <a:latin typeface="Tahoma" panose="020B0604030504040204" pitchFamily="34" charset="0"/>
                <a:ea typeface="微软雅黑 Light" panose="020B0502040204020203" pitchFamily="34" charset="-122"/>
              </a:rPr>
              <a:t>arg;</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t>
            </a:r>
            <a:r>
              <a:rPr lang="en-US" altLang="zh-CN" sz="2400">
                <a:latin typeface="Tahoma" panose="020B0604030504040204" pitchFamily="34" charset="0"/>
                <a:ea typeface="微软雅黑 Light" panose="020B0502040204020203" pitchFamily="34" charset="-122"/>
              </a:rPr>
              <a:t>loop </a:t>
            </a:r>
            <a:r>
              <a:rPr lang="en-US" altLang="zh-CN" sz="2400" smtClean="0">
                <a:latin typeface="Tahoma" panose="020B0604030504040204" pitchFamily="34" charset="0"/>
                <a:ea typeface="微软雅黑 Light" panose="020B0502040204020203" pitchFamily="34" charset="-122"/>
              </a:rPr>
              <a:t>{</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if((connfd = accept(sockfd,NULL,NULL))== -1){</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arg = </a:t>
            </a:r>
            <a:r>
              <a:rPr lang="en-US" altLang="zh-CN" sz="2400" dirty="0">
                <a:solidFill>
                  <a:srgbClr val="FF0000"/>
                </a:solidFill>
                <a:latin typeface="Tahoma" panose="020B0604030504040204" pitchFamily="34" charset="0"/>
                <a:ea typeface="微软雅黑 Light" panose="020B0502040204020203" pitchFamily="34" charset="-122"/>
              </a:rPr>
              <a:t>(struct ARG*)malloc</a:t>
            </a:r>
            <a:r>
              <a:rPr lang="en-US" altLang="zh-CN" sz="2400" dirty="0">
                <a:latin typeface="Tahoma" panose="020B0604030504040204" pitchFamily="34" charset="0"/>
                <a:ea typeface="微软雅黑 Light" panose="020B0502040204020203" pitchFamily="34" charset="-122"/>
              </a:rPr>
              <a:t>(sizeof(struct ARG));</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arg -&gt; connfd = connfd;</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pthread_create(&amp;tid, NULL, start_routine, (void *)arg);</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	}</a:t>
            </a:r>
            <a:endParaRPr lang="en-US" altLang="zh-CN" sz="2400" dirty="0">
              <a:latin typeface="Tahoma" panose="020B0604030504040204" pitchFamily="34" charset="0"/>
              <a:ea typeface="微软雅黑 Light" panose="020B0502040204020203" pitchFamily="34" charset="-122"/>
            </a:endParaRPr>
          </a:p>
          <a:p>
            <a:pPr eaLnBrk="1" latinLnBrk="0" hangingPunct="1">
              <a:lnSpc>
                <a:spcPct val="110000"/>
              </a:lnSpc>
              <a:spcBef>
                <a:spcPts val="0"/>
              </a:spcBef>
              <a:buNone/>
            </a:pPr>
            <a:r>
              <a:rPr lang="en-US" altLang="zh-CN" sz="2400" dirty="0">
                <a:latin typeface="Tahoma" panose="020B0604030504040204" pitchFamily="34" charset="0"/>
                <a:ea typeface="微软雅黑 Light" panose="020B0502040204020203" pitchFamily="34" charset="-122"/>
              </a:rPr>
              <a:t>}</a:t>
            </a:r>
            <a:endParaRPr lang="en-US" altLang="zh-CN" sz="2400" dirty="0">
              <a:latin typeface="Tahoma" panose="020B0604030504040204" pitchFamily="34" charset="0"/>
              <a:ea typeface="微软雅黑 Light" panose="020B0502040204020203" pitchFamily="34" charset="-122"/>
            </a:endParaRPr>
          </a:p>
        </p:txBody>
      </p:sp>
    </p:spTree>
  </p:cSld>
  <p:clrMapOvr>
    <a:masterClrMapping/>
  </p:clrMapOvr>
  <p:transition spd="slow">
    <p:pull dir="r"/>
  </p:transition>
  <p:timing>
    <p:tnLst>
      <p:par>
        <p:cTn id="1" dur="indefinite" restart="never" nodeType="tmRoot"/>
      </p:par>
    </p:tnLst>
  </p:timing>
</p:sld>
</file>

<file path=ppt/tags/tag1.xml><?xml version="1.0" encoding="utf-8"?>
<p:tagLst xmlns:p="http://schemas.openxmlformats.org/presentationml/2006/main">
  <p:tag name="COMMONDATA" val="eyJoZGlkIjoiMzcyODMxYTE0ZTc0ZGU3Y2QwODc3MzYzN2Q1YmNiM2EifQ=="/>
  <p:tag name="KSO_WPP_MARK_KEY" val="56ed5b57-77fe-4421-ade7-d830e36f3943"/>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kumimoji="0"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2.xml><?xml version="1.0" encoding="utf-8"?>
<a:themeOverride xmlns:a="http://schemas.openxmlformats.org/drawingml/2006/main">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3.xml><?xml version="1.0" encoding="utf-8"?>
<a:themeOverride xmlns:a="http://schemas.openxmlformats.org/drawingml/2006/main">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docProps/app.xml><?xml version="1.0" encoding="utf-8"?>
<Properties xmlns="http://schemas.openxmlformats.org/officeDocument/2006/extended-properties" xmlns:vt="http://schemas.openxmlformats.org/officeDocument/2006/docPropsVTypes">
  <Template>Blends</Template>
  <TotalTime>0</TotalTime>
  <Words>30838</Words>
  <Application>WPS 演示</Application>
  <PresentationFormat>全屏显示(4:3)</PresentationFormat>
  <Paragraphs>1553</Paragraphs>
  <Slides>153</Slides>
  <Notes>24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153</vt:i4>
      </vt:variant>
    </vt:vector>
  </HeadingPairs>
  <TitlesOfParts>
    <vt:vector size="172" baseType="lpstr">
      <vt:lpstr>Arial</vt:lpstr>
      <vt:lpstr>宋体</vt:lpstr>
      <vt:lpstr>Wingdings</vt:lpstr>
      <vt:lpstr>Tahoma</vt:lpstr>
      <vt:lpstr>Times New Roman</vt:lpstr>
      <vt:lpstr>Arial Black</vt:lpstr>
      <vt:lpstr>华文新魏</vt:lpstr>
      <vt:lpstr>微软雅黑 Light</vt:lpstr>
      <vt:lpstr>微软雅黑</vt:lpstr>
      <vt:lpstr>Arial Unicode MS</vt:lpstr>
      <vt:lpstr>仿宋</vt:lpstr>
      <vt:lpstr>-apple-system</vt:lpstr>
      <vt:lpstr>Segoe Print</vt:lpstr>
      <vt:lpstr>Comic Sans MS</vt:lpstr>
      <vt:lpstr>Calibri</vt:lpstr>
      <vt:lpstr>Tahoma</vt:lpstr>
      <vt:lpstr>Blends</vt:lpstr>
      <vt:lpstr>Paint.Picture</vt:lpstr>
      <vt:lpstr>Visio.Drawing.11</vt:lpstr>
      <vt:lpstr>PowerPoint 演示文稿</vt:lpstr>
      <vt:lpstr>PowerPoint 演示文稿</vt:lpstr>
      <vt:lpstr>服务器分类</vt:lpstr>
      <vt:lpstr>迭代服务器 vs. 并发服务器</vt:lpstr>
      <vt:lpstr>“进程”基本概念</vt:lpstr>
      <vt:lpstr>PowerPoint 演示文稿</vt:lpstr>
      <vt:lpstr>PowerPoint 演示文稿</vt:lpstr>
      <vt:lpstr> 创建进程的三种情况</vt:lpstr>
      <vt:lpstr>创建进程</vt:lpstr>
      <vt:lpstr>创建进程</vt:lpstr>
      <vt:lpstr>创建进程</vt:lpstr>
      <vt:lpstr>PowerPoint 演示文稿</vt:lpstr>
      <vt:lpstr>PowerPoint 演示文稿</vt:lpstr>
      <vt:lpstr>PowerPoint 演示文稿</vt:lpstr>
      <vt:lpstr>PowerPoint 演示文稿</vt:lpstr>
      <vt:lpstr>创建进程（cont.）</vt:lpstr>
      <vt:lpstr>PowerPoint 演示文稿</vt:lpstr>
      <vt:lpstr>PowerPoint 演示文稿</vt:lpstr>
      <vt:lpstr>fork与vfork之比较</vt:lpstr>
      <vt:lpstr>fork与vfork之比较（续一）</vt:lpstr>
      <vt:lpstr>fork与vfork之比较（续二）</vt:lpstr>
      <vt:lpstr>fork与vfork之比较（续三）</vt:lpstr>
      <vt:lpstr>终止进程</vt:lpstr>
      <vt:lpstr>获取子进程终止信息</vt:lpstr>
      <vt:lpstr>获取子进程终止信息</vt:lpstr>
      <vt:lpstr>获取子进程终止信息</vt:lpstr>
      <vt:lpstr>获取子进程终止信息（cont.）</vt:lpstr>
      <vt:lpstr>PowerPoint 演示文稿</vt:lpstr>
      <vt:lpstr>waitpid函数用法</vt:lpstr>
      <vt:lpstr>PowerPoint 演示文稿</vt:lpstr>
      <vt:lpstr>终止进程（续）</vt:lpstr>
      <vt:lpstr>多进程并发服务器状态图</vt:lpstr>
      <vt:lpstr>多进程并发服务器状态图（cont.）</vt:lpstr>
      <vt:lpstr>多进程并发服务器状态图（cont.）</vt:lpstr>
      <vt:lpstr>多进程并发服务器状态图（cont.）</vt:lpstr>
      <vt:lpstr>重要说明</vt:lpstr>
      <vt:lpstr>PowerPoint 演示文稿</vt:lpstr>
      <vt:lpstr>多进程并发服务器</vt:lpstr>
      <vt:lpstr>多进程并发服务器模板</vt:lpstr>
      <vt:lpstr>多进程并发服务器模板</vt:lpstr>
      <vt:lpstr>多进程并发服务器实例</vt:lpstr>
      <vt:lpstr>多进程并发服务器－服务器</vt:lpstr>
      <vt:lpstr>PowerPoint 演示文稿</vt:lpstr>
      <vt:lpstr>PowerPoint 演示文稿</vt:lpstr>
      <vt:lpstr>多进程并发服务器－服务器</vt:lpstr>
      <vt:lpstr>多进程并发服务器－服务器</vt:lpstr>
      <vt:lpstr>多进程并发服务器-运行结果</vt:lpstr>
      <vt:lpstr>多个客户同时请求处理</vt:lpstr>
      <vt:lpstr>多进程服务器的问题</vt:lpstr>
      <vt:lpstr>“线程”基本概念</vt:lpstr>
      <vt:lpstr>线程调用函数（1）</vt:lpstr>
      <vt:lpstr>线程调用函数（1）</vt:lpstr>
      <vt:lpstr>PowerPoint 演示文稿</vt:lpstr>
      <vt:lpstr>PowerPoint 演示文稿</vt:lpstr>
      <vt:lpstr>线程函数调用（2）</vt:lpstr>
      <vt:lpstr>线程函数调用（2）</vt:lpstr>
      <vt:lpstr>PowerPoint 演示文稿</vt:lpstr>
      <vt:lpstr>PowerPoint 演示文稿</vt:lpstr>
      <vt:lpstr>PowerPoint 演示文稿</vt:lpstr>
      <vt:lpstr>PowerPoint 演示文稿</vt:lpstr>
      <vt:lpstr>PowerPoint 演示文稿</vt:lpstr>
      <vt:lpstr>线程函数调用（3）</vt:lpstr>
      <vt:lpstr>PowerPoint 演示文稿</vt:lpstr>
      <vt:lpstr>PowerPoint 演示文稿</vt:lpstr>
      <vt:lpstr>线程函数调用（4）</vt:lpstr>
      <vt:lpstr>线程函数调用（5）</vt:lpstr>
      <vt:lpstr>线程函数调用（5）</vt:lpstr>
      <vt:lpstr>线程函数调用（5）</vt:lpstr>
      <vt:lpstr>pthread_once函数例子</vt:lpstr>
      <vt:lpstr>PowerPoint 演示文稿</vt:lpstr>
      <vt:lpstr>PowerPoint 演示文稿</vt:lpstr>
      <vt:lpstr>线程函数调用（6） </vt:lpstr>
      <vt:lpstr>pthread_cancel调用示例</vt:lpstr>
      <vt:lpstr>PowerPoint 演示文稿</vt:lpstr>
      <vt:lpstr>线程的例子1</vt:lpstr>
      <vt:lpstr>PowerPoint 演示文稿</vt:lpstr>
      <vt:lpstr>线程的例子2(同步问题)</vt:lpstr>
      <vt:lpstr>线程的例子2(同步问题)</vt:lpstr>
      <vt:lpstr>PowerPoint 演示文稿</vt:lpstr>
      <vt:lpstr>PowerPoint 演示文稿</vt:lpstr>
      <vt:lpstr>互斥锁</vt:lpstr>
      <vt:lpstr>互斥锁函数</vt:lpstr>
      <vt:lpstr>改进的例2</vt:lpstr>
      <vt:lpstr>PowerPoint 演示文稿</vt:lpstr>
      <vt:lpstr>条件变量</vt:lpstr>
      <vt:lpstr>条件变量</vt:lpstr>
      <vt:lpstr>主要函数</vt:lpstr>
      <vt:lpstr>典型使用模式</vt:lpstr>
      <vt:lpstr>示例代码</vt:lpstr>
      <vt:lpstr>PowerPoint 演示文稿</vt:lpstr>
      <vt:lpstr>PowerPoint 演示文稿</vt:lpstr>
      <vt:lpstr>PowerPoint 演示文稿</vt:lpstr>
      <vt:lpstr>多线程并发服务器模板</vt:lpstr>
      <vt:lpstr>给新线程传递参数</vt:lpstr>
      <vt:lpstr>传递参数的普通方法</vt:lpstr>
      <vt:lpstr>传递参数的普通方法</vt:lpstr>
      <vt:lpstr>传递参数的普通方法</vt:lpstr>
      <vt:lpstr>传递参数的普通方法</vt:lpstr>
      <vt:lpstr>通过分配arg的空间来传递</vt:lpstr>
      <vt:lpstr>通过分配arg的空间来传递</vt:lpstr>
      <vt:lpstr>多线程并发服务器</vt:lpstr>
      <vt:lpstr>多线程并发服务器（cont.）</vt:lpstr>
      <vt:lpstr>多线程并发服务器（cont.）</vt:lpstr>
      <vt:lpstr>多线程并发服务器（cont.）</vt:lpstr>
      <vt:lpstr>多线程客户端</vt:lpstr>
      <vt:lpstr>PowerPoint 演示文稿</vt:lpstr>
      <vt:lpstr>PowerPoint 演示文稿</vt:lpstr>
      <vt:lpstr>PowerPoint 演示文稿</vt:lpstr>
      <vt:lpstr>PowerPoint 演示文稿</vt:lpstr>
      <vt:lpstr>PowerPoint 演示文稿</vt:lpstr>
      <vt:lpstr>PowerPoint 演示文稿</vt:lpstr>
      <vt:lpstr>多线程服务器运行结果</vt:lpstr>
      <vt:lpstr>多线程并发服务器（cont.）</vt:lpstr>
      <vt:lpstr>线程安全问题</vt:lpstr>
      <vt:lpstr>static 变量说明</vt:lpstr>
      <vt:lpstr>static 变量说明</vt:lpstr>
      <vt:lpstr>PowerPoint 演示文稿</vt:lpstr>
      <vt:lpstr>单个客户的情况</vt:lpstr>
      <vt:lpstr>两个客户交叉请求情况（客户1）</vt:lpstr>
      <vt:lpstr>两个客户交叉请求情况（客户2）</vt:lpstr>
      <vt:lpstr>两个客户交叉请求情况（服务器端）</vt:lpstr>
      <vt:lpstr>PowerPoint 演示文稿</vt:lpstr>
      <vt:lpstr>线程特定数据：TSD</vt:lpstr>
      <vt:lpstr>线程特定数据：TSD</vt:lpstr>
      <vt:lpstr>线程特定数据：TSD</vt:lpstr>
      <vt:lpstr>PowerPoint 演示文稿</vt:lpstr>
      <vt:lpstr>PowerPoint 演示文稿</vt:lpstr>
      <vt:lpstr>PowerPoint 演示文稿</vt:lpstr>
      <vt:lpstr>pthread_key_create函数</vt:lpstr>
      <vt:lpstr>PowerPoint 演示文稿</vt:lpstr>
      <vt:lpstr>PowerPoint 演示文稿</vt:lpstr>
      <vt:lpstr>PowerPoint 演示文稿</vt:lpstr>
      <vt:lpstr>pthread_setspecific函数</vt:lpstr>
      <vt:lpstr>pthread_getspecific函数</vt:lpstr>
      <vt:lpstr>Pthread_key_delete函数</vt:lpstr>
      <vt:lpstr>TSD使用流程</vt:lpstr>
      <vt:lpstr>TSD使用流程</vt:lpstr>
      <vt:lpstr>TSD使用流程</vt:lpstr>
      <vt:lpstr>TSD使用流程</vt:lpstr>
      <vt:lpstr>TSD使用流程</vt:lpstr>
      <vt:lpstr>关于析构函数的理解</vt:lpstr>
      <vt:lpstr>析构函数示例</vt:lpstr>
      <vt:lpstr>PowerPoint 演示文稿</vt:lpstr>
      <vt:lpstr>线程特定数据示例</vt:lpstr>
      <vt:lpstr>PowerPoint 演示文稿</vt:lpstr>
      <vt:lpstr>PowerPoint 演示文稿</vt:lpstr>
      <vt:lpstr>PowerPoint 演示文稿</vt:lpstr>
      <vt:lpstr>PowerPoint 演示文稿</vt:lpstr>
      <vt:lpstr>改进后的多线程并发服务器</vt:lpstr>
      <vt:lpstr>改进后的多线程并发服务器</vt:lpstr>
      <vt:lpstr>PowerPoint 演示文稿</vt:lpstr>
      <vt:lpstr>说明</vt:lpstr>
      <vt:lpstr>使用多种技术的多线程并发服务器</vt:lpstr>
    </vt:vector>
  </TitlesOfParts>
  <Company>cuit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第三部分  unix网络编程实用技术</dc:title>
  <dc:creator>liusj</dc:creator>
  <cp:lastModifiedBy>穆意</cp:lastModifiedBy>
  <cp:revision>839</cp:revision>
  <dcterms:created xsi:type="dcterms:W3CDTF">2005-10-30T08:07:00Z</dcterms:created>
  <dcterms:modified xsi:type="dcterms:W3CDTF">2025-04-13T14:57:54Z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8CA348138EFA48AA8DC402C2CE25D89B_12</vt:lpwstr>
  </property>
  <property fmtid="{D5CDD505-2E9C-101B-9397-08002B2CF9AE}" pid="3" name="KSOProductBuildVer">
    <vt:lpwstr>2052-11.1.0.12165</vt:lpwstr>
  </property>
</Properties>
</file>